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434" autoAdjust="0"/>
  </p:normalViewPr>
  <p:slideViewPr>
    <p:cSldViewPr snapToGrid="0">
      <p:cViewPr varScale="1">
        <p:scale>
          <a:sx n="70" d="100"/>
          <a:sy n="70" d="100"/>
        </p:scale>
        <p:origin x="738"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V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D442C0-7CBD-4F1D-8DA8-E967D69B3E85}" type="datetimeFigureOut">
              <a:rPr lang="es-VE" smtClean="0"/>
              <a:t>8/8/2024</a:t>
            </a:fld>
            <a:endParaRPr lang="es-V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V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V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85CB4D-626C-4E56-8D78-0A4187F5D6DA}" type="slidenum">
              <a:rPr lang="es-VE" smtClean="0"/>
              <a:t>‹Nº›</a:t>
            </a:fld>
            <a:endParaRPr lang="es-VE"/>
          </a:p>
        </p:txBody>
      </p:sp>
    </p:spTree>
    <p:extLst>
      <p:ext uri="{BB962C8B-B14F-4D97-AF65-F5344CB8AC3E}">
        <p14:creationId xmlns:p14="http://schemas.microsoft.com/office/powerpoint/2010/main" val="2913976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b="1" i="0" kern="1200" dirty="0" smtClean="0">
                <a:solidFill>
                  <a:schemeClr val="tx1"/>
                </a:solidFill>
                <a:effectLst/>
                <a:latin typeface="+mn-lt"/>
                <a:ea typeface="+mn-ea"/>
                <a:cs typeface="+mn-cs"/>
              </a:rPr>
              <a:t>Internet:</a:t>
            </a:r>
            <a:r>
              <a:rPr lang="es-MX" sz="1200" b="0" i="0" kern="1200" dirty="0" smtClean="0">
                <a:solidFill>
                  <a:schemeClr val="tx1"/>
                </a:solidFill>
                <a:effectLst/>
                <a:latin typeface="+mn-lt"/>
                <a:ea typeface="+mn-ea"/>
                <a:cs typeface="+mn-cs"/>
              </a:rPr>
              <a:t> Red global de computadoras interconectadas.</a:t>
            </a:r>
          </a:p>
          <a:p>
            <a:r>
              <a:rPr lang="es-MX" sz="1200" b="1" i="0" kern="1200" dirty="0" smtClean="0">
                <a:solidFill>
                  <a:schemeClr val="tx1"/>
                </a:solidFill>
                <a:effectLst/>
                <a:latin typeface="+mn-lt"/>
                <a:ea typeface="+mn-ea"/>
                <a:cs typeface="+mn-cs"/>
              </a:rPr>
              <a:t>Web (WWW):</a:t>
            </a:r>
            <a:r>
              <a:rPr lang="es-MX" sz="1200" b="0" i="0" kern="1200" dirty="0" smtClean="0">
                <a:solidFill>
                  <a:schemeClr val="tx1"/>
                </a:solidFill>
                <a:effectLst/>
                <a:latin typeface="+mn-lt"/>
                <a:ea typeface="+mn-ea"/>
                <a:cs typeface="+mn-cs"/>
              </a:rPr>
              <a:t> Subconjunto de internet que contiene páginas web interconectadas.</a:t>
            </a:r>
          </a:p>
          <a:p>
            <a:r>
              <a:rPr lang="es-MX" sz="1200" b="1" i="0" kern="1200" dirty="0" smtClean="0">
                <a:solidFill>
                  <a:schemeClr val="tx1"/>
                </a:solidFill>
                <a:effectLst/>
                <a:latin typeface="+mn-lt"/>
                <a:ea typeface="+mn-ea"/>
                <a:cs typeface="+mn-cs"/>
              </a:rPr>
              <a:t>Página web:</a:t>
            </a:r>
            <a:r>
              <a:rPr lang="es-MX" sz="1200" b="0" i="0" kern="1200" dirty="0" smtClean="0">
                <a:solidFill>
                  <a:schemeClr val="tx1"/>
                </a:solidFill>
                <a:effectLst/>
                <a:latin typeface="+mn-lt"/>
                <a:ea typeface="+mn-ea"/>
                <a:cs typeface="+mn-cs"/>
              </a:rPr>
              <a:t> Documento digital con información y recursos multimedia.</a:t>
            </a:r>
          </a:p>
          <a:p>
            <a:r>
              <a:rPr lang="es-MX" sz="1200" b="1" i="0" kern="1200" dirty="0" smtClean="0">
                <a:solidFill>
                  <a:schemeClr val="tx1"/>
                </a:solidFill>
                <a:effectLst/>
                <a:latin typeface="+mn-lt"/>
                <a:ea typeface="+mn-ea"/>
                <a:cs typeface="+mn-cs"/>
              </a:rPr>
              <a:t>Sitio web:</a:t>
            </a:r>
            <a:r>
              <a:rPr lang="es-MX" sz="1200" b="0" i="0" kern="1200" dirty="0" smtClean="0">
                <a:solidFill>
                  <a:schemeClr val="tx1"/>
                </a:solidFill>
                <a:effectLst/>
                <a:latin typeface="+mn-lt"/>
                <a:ea typeface="+mn-ea"/>
                <a:cs typeface="+mn-cs"/>
              </a:rPr>
              <a:t> Conjunto de páginas web relacionadas bajo un mismo dominio.</a:t>
            </a:r>
          </a:p>
          <a:p>
            <a:r>
              <a:rPr lang="es-MX" sz="1200" b="1" i="0" kern="1200" dirty="0" smtClean="0">
                <a:solidFill>
                  <a:schemeClr val="tx1"/>
                </a:solidFill>
                <a:effectLst/>
                <a:latin typeface="+mn-lt"/>
                <a:ea typeface="+mn-ea"/>
                <a:cs typeface="+mn-cs"/>
              </a:rPr>
              <a:t>Servidor web:</a:t>
            </a:r>
            <a:r>
              <a:rPr lang="es-MX" sz="1200" b="0" i="0" kern="1200" dirty="0" smtClean="0">
                <a:solidFill>
                  <a:schemeClr val="tx1"/>
                </a:solidFill>
                <a:effectLst/>
                <a:latin typeface="+mn-lt"/>
                <a:ea typeface="+mn-ea"/>
                <a:cs typeface="+mn-cs"/>
              </a:rPr>
              <a:t> Computadora que almacena y entrega páginas web.</a:t>
            </a:r>
          </a:p>
          <a:p>
            <a:r>
              <a:rPr lang="es-MX" sz="1200" b="1" i="0" kern="1200" dirty="0" smtClean="0">
                <a:solidFill>
                  <a:schemeClr val="tx1"/>
                </a:solidFill>
                <a:effectLst/>
                <a:latin typeface="+mn-lt"/>
                <a:ea typeface="+mn-ea"/>
                <a:cs typeface="+mn-cs"/>
              </a:rPr>
              <a:t>Navegador web:</a:t>
            </a:r>
            <a:r>
              <a:rPr lang="es-MX" sz="1200" b="0" i="0" kern="1200" dirty="0" smtClean="0">
                <a:solidFill>
                  <a:schemeClr val="tx1"/>
                </a:solidFill>
                <a:effectLst/>
                <a:latin typeface="+mn-lt"/>
                <a:ea typeface="+mn-ea"/>
                <a:cs typeface="+mn-cs"/>
              </a:rPr>
              <a:t> Programa que permite acceder y visualizar páginas web.</a:t>
            </a:r>
          </a:p>
        </p:txBody>
      </p:sp>
      <p:sp>
        <p:nvSpPr>
          <p:cNvPr id="4" name="Marcador de número de diapositiva 3"/>
          <p:cNvSpPr>
            <a:spLocks noGrp="1"/>
          </p:cNvSpPr>
          <p:nvPr>
            <p:ph type="sldNum" sz="quarter" idx="10"/>
          </p:nvPr>
        </p:nvSpPr>
        <p:spPr/>
        <p:txBody>
          <a:bodyPr/>
          <a:lstStyle/>
          <a:p>
            <a:fld id="{3685CB4D-626C-4E56-8D78-0A4187F5D6DA}" type="slidenum">
              <a:rPr lang="es-VE" smtClean="0"/>
              <a:t>2</a:t>
            </a:fld>
            <a:endParaRPr lang="es-VE"/>
          </a:p>
        </p:txBody>
      </p:sp>
    </p:spTree>
    <p:extLst>
      <p:ext uri="{BB962C8B-B14F-4D97-AF65-F5344CB8AC3E}">
        <p14:creationId xmlns:p14="http://schemas.microsoft.com/office/powerpoint/2010/main" val="782343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b="1" i="0" kern="1200" dirty="0" smtClean="0">
                <a:solidFill>
                  <a:schemeClr val="tx1"/>
                </a:solidFill>
                <a:effectLst/>
                <a:latin typeface="+mn-lt"/>
                <a:ea typeface="+mn-ea"/>
                <a:cs typeface="+mn-cs"/>
              </a:rPr>
              <a:t>Internet:</a:t>
            </a:r>
            <a:r>
              <a:rPr lang="es-MX" sz="1200" b="0" i="0" kern="1200" dirty="0" smtClean="0">
                <a:solidFill>
                  <a:schemeClr val="tx1"/>
                </a:solidFill>
                <a:effectLst/>
                <a:latin typeface="+mn-lt"/>
                <a:ea typeface="+mn-ea"/>
                <a:cs typeface="+mn-cs"/>
              </a:rPr>
              <a:t> Red global de computadoras interconectadas.</a:t>
            </a:r>
          </a:p>
          <a:p>
            <a:r>
              <a:rPr lang="es-MX" sz="1200" b="1" i="0" kern="1200" dirty="0" smtClean="0">
                <a:solidFill>
                  <a:schemeClr val="tx1"/>
                </a:solidFill>
                <a:effectLst/>
                <a:latin typeface="+mn-lt"/>
                <a:ea typeface="+mn-ea"/>
                <a:cs typeface="+mn-cs"/>
              </a:rPr>
              <a:t>Web (WWW):</a:t>
            </a:r>
            <a:r>
              <a:rPr lang="es-MX" sz="1200" b="0" i="0" kern="1200" dirty="0" smtClean="0">
                <a:solidFill>
                  <a:schemeClr val="tx1"/>
                </a:solidFill>
                <a:effectLst/>
                <a:latin typeface="+mn-lt"/>
                <a:ea typeface="+mn-ea"/>
                <a:cs typeface="+mn-cs"/>
              </a:rPr>
              <a:t> Subconjunto de internet que contiene páginas web interconectadas.</a:t>
            </a:r>
          </a:p>
          <a:p>
            <a:r>
              <a:rPr lang="es-MX" sz="1200" b="1" i="0" kern="1200" dirty="0" smtClean="0">
                <a:solidFill>
                  <a:schemeClr val="tx1"/>
                </a:solidFill>
                <a:effectLst/>
                <a:latin typeface="+mn-lt"/>
                <a:ea typeface="+mn-ea"/>
                <a:cs typeface="+mn-cs"/>
              </a:rPr>
              <a:t>Página web:</a:t>
            </a:r>
            <a:r>
              <a:rPr lang="es-MX" sz="1200" b="0" i="0" kern="1200" dirty="0" smtClean="0">
                <a:solidFill>
                  <a:schemeClr val="tx1"/>
                </a:solidFill>
                <a:effectLst/>
                <a:latin typeface="+mn-lt"/>
                <a:ea typeface="+mn-ea"/>
                <a:cs typeface="+mn-cs"/>
              </a:rPr>
              <a:t> Documento digital con información y recursos multimedia.</a:t>
            </a:r>
          </a:p>
          <a:p>
            <a:r>
              <a:rPr lang="es-MX" sz="1200" b="1" i="0" kern="1200" dirty="0" smtClean="0">
                <a:solidFill>
                  <a:schemeClr val="tx1"/>
                </a:solidFill>
                <a:effectLst/>
                <a:latin typeface="+mn-lt"/>
                <a:ea typeface="+mn-ea"/>
                <a:cs typeface="+mn-cs"/>
              </a:rPr>
              <a:t>Sitio web:</a:t>
            </a:r>
            <a:r>
              <a:rPr lang="es-MX" sz="1200" b="0" i="0" kern="1200" dirty="0" smtClean="0">
                <a:solidFill>
                  <a:schemeClr val="tx1"/>
                </a:solidFill>
                <a:effectLst/>
                <a:latin typeface="+mn-lt"/>
                <a:ea typeface="+mn-ea"/>
                <a:cs typeface="+mn-cs"/>
              </a:rPr>
              <a:t> Conjunto de páginas web relacionadas bajo un mismo dominio.</a:t>
            </a:r>
          </a:p>
          <a:p>
            <a:r>
              <a:rPr lang="es-MX" sz="1200" b="1" i="0" kern="1200" dirty="0" smtClean="0">
                <a:solidFill>
                  <a:schemeClr val="tx1"/>
                </a:solidFill>
                <a:effectLst/>
                <a:latin typeface="+mn-lt"/>
                <a:ea typeface="+mn-ea"/>
                <a:cs typeface="+mn-cs"/>
              </a:rPr>
              <a:t>Servidor web:</a:t>
            </a:r>
            <a:r>
              <a:rPr lang="es-MX" sz="1200" b="0" i="0" kern="1200" dirty="0" smtClean="0">
                <a:solidFill>
                  <a:schemeClr val="tx1"/>
                </a:solidFill>
                <a:effectLst/>
                <a:latin typeface="+mn-lt"/>
                <a:ea typeface="+mn-ea"/>
                <a:cs typeface="+mn-cs"/>
              </a:rPr>
              <a:t> Computadora que almacena y entrega páginas web.</a:t>
            </a:r>
          </a:p>
          <a:p>
            <a:r>
              <a:rPr lang="es-MX" sz="1200" b="1" i="0" kern="1200" dirty="0" smtClean="0">
                <a:solidFill>
                  <a:schemeClr val="tx1"/>
                </a:solidFill>
                <a:effectLst/>
                <a:latin typeface="+mn-lt"/>
                <a:ea typeface="+mn-ea"/>
                <a:cs typeface="+mn-cs"/>
              </a:rPr>
              <a:t>Navegador web:</a:t>
            </a:r>
            <a:r>
              <a:rPr lang="es-MX" sz="1200" b="0" i="0" kern="1200" dirty="0" smtClean="0">
                <a:solidFill>
                  <a:schemeClr val="tx1"/>
                </a:solidFill>
                <a:effectLst/>
                <a:latin typeface="+mn-lt"/>
                <a:ea typeface="+mn-ea"/>
                <a:cs typeface="+mn-cs"/>
              </a:rPr>
              <a:t> Programa que permite acceder y visualizar páginas web.</a:t>
            </a:r>
          </a:p>
        </p:txBody>
      </p:sp>
      <p:sp>
        <p:nvSpPr>
          <p:cNvPr id="4" name="Marcador de número de diapositiva 3"/>
          <p:cNvSpPr>
            <a:spLocks noGrp="1"/>
          </p:cNvSpPr>
          <p:nvPr>
            <p:ph type="sldNum" sz="quarter" idx="10"/>
          </p:nvPr>
        </p:nvSpPr>
        <p:spPr/>
        <p:txBody>
          <a:bodyPr/>
          <a:lstStyle/>
          <a:p>
            <a:fld id="{3685CB4D-626C-4E56-8D78-0A4187F5D6DA}" type="slidenum">
              <a:rPr lang="es-VE" smtClean="0"/>
              <a:t>3</a:t>
            </a:fld>
            <a:endParaRPr lang="es-VE"/>
          </a:p>
        </p:txBody>
      </p:sp>
    </p:spTree>
    <p:extLst>
      <p:ext uri="{BB962C8B-B14F-4D97-AF65-F5344CB8AC3E}">
        <p14:creationId xmlns:p14="http://schemas.microsoft.com/office/powerpoint/2010/main" val="3764472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b="1" i="0" kern="1200" dirty="0" smtClean="0">
                <a:solidFill>
                  <a:schemeClr val="tx1"/>
                </a:solidFill>
                <a:effectLst/>
                <a:latin typeface="+mn-lt"/>
                <a:ea typeface="+mn-ea"/>
                <a:cs typeface="+mn-cs"/>
              </a:rPr>
              <a:t>Internet:</a:t>
            </a:r>
            <a:r>
              <a:rPr lang="es-MX" sz="1200" b="0" i="0" kern="1200" dirty="0" smtClean="0">
                <a:solidFill>
                  <a:schemeClr val="tx1"/>
                </a:solidFill>
                <a:effectLst/>
                <a:latin typeface="+mn-lt"/>
                <a:ea typeface="+mn-ea"/>
                <a:cs typeface="+mn-cs"/>
              </a:rPr>
              <a:t> Red global de computadoras interconectadas.</a:t>
            </a:r>
          </a:p>
          <a:p>
            <a:r>
              <a:rPr lang="es-MX" sz="1200" b="1" i="0" kern="1200" dirty="0" smtClean="0">
                <a:solidFill>
                  <a:schemeClr val="tx1"/>
                </a:solidFill>
                <a:effectLst/>
                <a:latin typeface="+mn-lt"/>
                <a:ea typeface="+mn-ea"/>
                <a:cs typeface="+mn-cs"/>
              </a:rPr>
              <a:t>Web (WWW):</a:t>
            </a:r>
            <a:r>
              <a:rPr lang="es-MX" sz="1200" b="0" i="0" kern="1200" dirty="0" smtClean="0">
                <a:solidFill>
                  <a:schemeClr val="tx1"/>
                </a:solidFill>
                <a:effectLst/>
                <a:latin typeface="+mn-lt"/>
                <a:ea typeface="+mn-ea"/>
                <a:cs typeface="+mn-cs"/>
              </a:rPr>
              <a:t> Subconjunto de internet que contiene páginas web interconectadas.</a:t>
            </a:r>
          </a:p>
          <a:p>
            <a:r>
              <a:rPr lang="es-MX" sz="1200" b="1" i="0" kern="1200" dirty="0" smtClean="0">
                <a:solidFill>
                  <a:schemeClr val="tx1"/>
                </a:solidFill>
                <a:effectLst/>
                <a:latin typeface="+mn-lt"/>
                <a:ea typeface="+mn-ea"/>
                <a:cs typeface="+mn-cs"/>
              </a:rPr>
              <a:t>Página web:</a:t>
            </a:r>
            <a:r>
              <a:rPr lang="es-MX" sz="1200" b="0" i="0" kern="1200" dirty="0" smtClean="0">
                <a:solidFill>
                  <a:schemeClr val="tx1"/>
                </a:solidFill>
                <a:effectLst/>
                <a:latin typeface="+mn-lt"/>
                <a:ea typeface="+mn-ea"/>
                <a:cs typeface="+mn-cs"/>
              </a:rPr>
              <a:t> Documento digital con información y recursos multimedia.</a:t>
            </a:r>
          </a:p>
          <a:p>
            <a:r>
              <a:rPr lang="es-MX" sz="1200" b="1" i="0" kern="1200" dirty="0" smtClean="0">
                <a:solidFill>
                  <a:schemeClr val="tx1"/>
                </a:solidFill>
                <a:effectLst/>
                <a:latin typeface="+mn-lt"/>
                <a:ea typeface="+mn-ea"/>
                <a:cs typeface="+mn-cs"/>
              </a:rPr>
              <a:t>Sitio web:</a:t>
            </a:r>
            <a:r>
              <a:rPr lang="es-MX" sz="1200" b="0" i="0" kern="1200" dirty="0" smtClean="0">
                <a:solidFill>
                  <a:schemeClr val="tx1"/>
                </a:solidFill>
                <a:effectLst/>
                <a:latin typeface="+mn-lt"/>
                <a:ea typeface="+mn-ea"/>
                <a:cs typeface="+mn-cs"/>
              </a:rPr>
              <a:t> Conjunto de páginas web relacionadas bajo un mismo dominio.</a:t>
            </a:r>
          </a:p>
          <a:p>
            <a:r>
              <a:rPr lang="es-MX" sz="1200" b="1" i="0" kern="1200" dirty="0" smtClean="0">
                <a:solidFill>
                  <a:schemeClr val="tx1"/>
                </a:solidFill>
                <a:effectLst/>
                <a:latin typeface="+mn-lt"/>
                <a:ea typeface="+mn-ea"/>
                <a:cs typeface="+mn-cs"/>
              </a:rPr>
              <a:t>Servidor web:</a:t>
            </a:r>
            <a:r>
              <a:rPr lang="es-MX" sz="1200" b="0" i="0" kern="1200" dirty="0" smtClean="0">
                <a:solidFill>
                  <a:schemeClr val="tx1"/>
                </a:solidFill>
                <a:effectLst/>
                <a:latin typeface="+mn-lt"/>
                <a:ea typeface="+mn-ea"/>
                <a:cs typeface="+mn-cs"/>
              </a:rPr>
              <a:t> Computadora que almacena y entrega páginas web.</a:t>
            </a:r>
          </a:p>
          <a:p>
            <a:r>
              <a:rPr lang="es-MX" sz="1200" b="1" i="0" kern="1200" dirty="0" smtClean="0">
                <a:solidFill>
                  <a:schemeClr val="tx1"/>
                </a:solidFill>
                <a:effectLst/>
                <a:latin typeface="+mn-lt"/>
                <a:ea typeface="+mn-ea"/>
                <a:cs typeface="+mn-cs"/>
              </a:rPr>
              <a:t>Navegador web:</a:t>
            </a:r>
            <a:r>
              <a:rPr lang="es-MX" sz="1200" b="0" i="0" kern="1200" dirty="0" smtClean="0">
                <a:solidFill>
                  <a:schemeClr val="tx1"/>
                </a:solidFill>
                <a:effectLst/>
                <a:latin typeface="+mn-lt"/>
                <a:ea typeface="+mn-ea"/>
                <a:cs typeface="+mn-cs"/>
              </a:rPr>
              <a:t> Programa que permite acceder y visualizar páginas web.</a:t>
            </a:r>
          </a:p>
        </p:txBody>
      </p:sp>
      <p:sp>
        <p:nvSpPr>
          <p:cNvPr id="4" name="Marcador de número de diapositiva 3"/>
          <p:cNvSpPr>
            <a:spLocks noGrp="1"/>
          </p:cNvSpPr>
          <p:nvPr>
            <p:ph type="sldNum" sz="quarter" idx="10"/>
          </p:nvPr>
        </p:nvSpPr>
        <p:spPr/>
        <p:txBody>
          <a:bodyPr/>
          <a:lstStyle/>
          <a:p>
            <a:fld id="{3685CB4D-626C-4E56-8D78-0A4187F5D6DA}" type="slidenum">
              <a:rPr lang="es-VE" smtClean="0"/>
              <a:t>4</a:t>
            </a:fld>
            <a:endParaRPr lang="es-VE"/>
          </a:p>
        </p:txBody>
      </p:sp>
    </p:spTree>
    <p:extLst>
      <p:ext uri="{BB962C8B-B14F-4D97-AF65-F5344CB8AC3E}">
        <p14:creationId xmlns:p14="http://schemas.microsoft.com/office/powerpoint/2010/main" val="969701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b="1" i="0" kern="1200" dirty="0" smtClean="0">
                <a:solidFill>
                  <a:schemeClr val="tx1"/>
                </a:solidFill>
                <a:effectLst/>
                <a:latin typeface="+mn-lt"/>
                <a:ea typeface="+mn-ea"/>
                <a:cs typeface="+mn-cs"/>
              </a:rPr>
              <a:t>Internet:</a:t>
            </a:r>
            <a:r>
              <a:rPr lang="es-MX" sz="1200" b="0" i="0" kern="1200" dirty="0" smtClean="0">
                <a:solidFill>
                  <a:schemeClr val="tx1"/>
                </a:solidFill>
                <a:effectLst/>
                <a:latin typeface="+mn-lt"/>
                <a:ea typeface="+mn-ea"/>
                <a:cs typeface="+mn-cs"/>
              </a:rPr>
              <a:t> Red global de computadoras interconectadas.</a:t>
            </a:r>
          </a:p>
          <a:p>
            <a:r>
              <a:rPr lang="es-MX" sz="1200" b="1" i="0" kern="1200" dirty="0" smtClean="0">
                <a:solidFill>
                  <a:schemeClr val="tx1"/>
                </a:solidFill>
                <a:effectLst/>
                <a:latin typeface="+mn-lt"/>
                <a:ea typeface="+mn-ea"/>
                <a:cs typeface="+mn-cs"/>
              </a:rPr>
              <a:t>Web (WWW):</a:t>
            </a:r>
            <a:r>
              <a:rPr lang="es-MX" sz="1200" b="0" i="0" kern="1200" dirty="0" smtClean="0">
                <a:solidFill>
                  <a:schemeClr val="tx1"/>
                </a:solidFill>
                <a:effectLst/>
                <a:latin typeface="+mn-lt"/>
                <a:ea typeface="+mn-ea"/>
                <a:cs typeface="+mn-cs"/>
              </a:rPr>
              <a:t> Subconjunto de internet que contiene páginas web interconectadas.</a:t>
            </a:r>
          </a:p>
          <a:p>
            <a:r>
              <a:rPr lang="es-MX" sz="1200" b="1" i="0" kern="1200" dirty="0" smtClean="0">
                <a:solidFill>
                  <a:schemeClr val="tx1"/>
                </a:solidFill>
                <a:effectLst/>
                <a:latin typeface="+mn-lt"/>
                <a:ea typeface="+mn-ea"/>
                <a:cs typeface="+mn-cs"/>
              </a:rPr>
              <a:t>Página web:</a:t>
            </a:r>
            <a:r>
              <a:rPr lang="es-MX" sz="1200" b="0" i="0" kern="1200" dirty="0" smtClean="0">
                <a:solidFill>
                  <a:schemeClr val="tx1"/>
                </a:solidFill>
                <a:effectLst/>
                <a:latin typeface="+mn-lt"/>
                <a:ea typeface="+mn-ea"/>
                <a:cs typeface="+mn-cs"/>
              </a:rPr>
              <a:t> Documento digital con información y recursos multimedia.</a:t>
            </a:r>
          </a:p>
          <a:p>
            <a:r>
              <a:rPr lang="es-MX" sz="1200" b="1" i="0" kern="1200" dirty="0" smtClean="0">
                <a:solidFill>
                  <a:schemeClr val="tx1"/>
                </a:solidFill>
                <a:effectLst/>
                <a:latin typeface="+mn-lt"/>
                <a:ea typeface="+mn-ea"/>
                <a:cs typeface="+mn-cs"/>
              </a:rPr>
              <a:t>Sitio web:</a:t>
            </a:r>
            <a:r>
              <a:rPr lang="es-MX" sz="1200" b="0" i="0" kern="1200" dirty="0" smtClean="0">
                <a:solidFill>
                  <a:schemeClr val="tx1"/>
                </a:solidFill>
                <a:effectLst/>
                <a:latin typeface="+mn-lt"/>
                <a:ea typeface="+mn-ea"/>
                <a:cs typeface="+mn-cs"/>
              </a:rPr>
              <a:t> Conjunto de páginas web relacionadas bajo un mismo dominio.</a:t>
            </a:r>
          </a:p>
          <a:p>
            <a:r>
              <a:rPr lang="es-MX" sz="1200" b="1" i="0" kern="1200" dirty="0" smtClean="0">
                <a:solidFill>
                  <a:schemeClr val="tx1"/>
                </a:solidFill>
                <a:effectLst/>
                <a:latin typeface="+mn-lt"/>
                <a:ea typeface="+mn-ea"/>
                <a:cs typeface="+mn-cs"/>
              </a:rPr>
              <a:t>Servidor web:</a:t>
            </a:r>
            <a:r>
              <a:rPr lang="es-MX" sz="1200" b="0" i="0" kern="1200" dirty="0" smtClean="0">
                <a:solidFill>
                  <a:schemeClr val="tx1"/>
                </a:solidFill>
                <a:effectLst/>
                <a:latin typeface="+mn-lt"/>
                <a:ea typeface="+mn-ea"/>
                <a:cs typeface="+mn-cs"/>
              </a:rPr>
              <a:t> Computadora que almacena y entrega páginas web.</a:t>
            </a:r>
          </a:p>
          <a:p>
            <a:r>
              <a:rPr lang="es-MX" sz="1200" b="1" i="0" kern="1200" dirty="0" smtClean="0">
                <a:solidFill>
                  <a:schemeClr val="tx1"/>
                </a:solidFill>
                <a:effectLst/>
                <a:latin typeface="+mn-lt"/>
                <a:ea typeface="+mn-ea"/>
                <a:cs typeface="+mn-cs"/>
              </a:rPr>
              <a:t>Navegador web:</a:t>
            </a:r>
            <a:r>
              <a:rPr lang="es-MX" sz="1200" b="0" i="0" kern="1200" dirty="0" smtClean="0">
                <a:solidFill>
                  <a:schemeClr val="tx1"/>
                </a:solidFill>
                <a:effectLst/>
                <a:latin typeface="+mn-lt"/>
                <a:ea typeface="+mn-ea"/>
                <a:cs typeface="+mn-cs"/>
              </a:rPr>
              <a:t> Programa que permite acceder y visualizar páginas web.</a:t>
            </a:r>
          </a:p>
        </p:txBody>
      </p:sp>
      <p:sp>
        <p:nvSpPr>
          <p:cNvPr id="4" name="Marcador de número de diapositiva 3"/>
          <p:cNvSpPr>
            <a:spLocks noGrp="1"/>
          </p:cNvSpPr>
          <p:nvPr>
            <p:ph type="sldNum" sz="quarter" idx="10"/>
          </p:nvPr>
        </p:nvSpPr>
        <p:spPr/>
        <p:txBody>
          <a:bodyPr/>
          <a:lstStyle/>
          <a:p>
            <a:fld id="{3685CB4D-626C-4E56-8D78-0A4187F5D6DA}" type="slidenum">
              <a:rPr lang="es-VE" smtClean="0"/>
              <a:t>5</a:t>
            </a:fld>
            <a:endParaRPr lang="es-VE"/>
          </a:p>
        </p:txBody>
      </p:sp>
    </p:spTree>
    <p:extLst>
      <p:ext uri="{BB962C8B-B14F-4D97-AF65-F5344CB8AC3E}">
        <p14:creationId xmlns:p14="http://schemas.microsoft.com/office/powerpoint/2010/main" val="4136586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b="1" i="0" kern="1200" dirty="0" smtClean="0">
                <a:solidFill>
                  <a:schemeClr val="tx1"/>
                </a:solidFill>
                <a:effectLst/>
                <a:latin typeface="+mn-lt"/>
                <a:ea typeface="+mn-ea"/>
                <a:cs typeface="+mn-cs"/>
              </a:rPr>
              <a:t>Internet:</a:t>
            </a:r>
            <a:r>
              <a:rPr lang="es-MX" sz="1200" b="0" i="0" kern="1200" dirty="0" smtClean="0">
                <a:solidFill>
                  <a:schemeClr val="tx1"/>
                </a:solidFill>
                <a:effectLst/>
                <a:latin typeface="+mn-lt"/>
                <a:ea typeface="+mn-ea"/>
                <a:cs typeface="+mn-cs"/>
              </a:rPr>
              <a:t> Red global de computadoras interconectadas.</a:t>
            </a:r>
          </a:p>
          <a:p>
            <a:r>
              <a:rPr lang="es-MX" sz="1200" b="1" i="0" kern="1200" dirty="0" smtClean="0">
                <a:solidFill>
                  <a:schemeClr val="tx1"/>
                </a:solidFill>
                <a:effectLst/>
                <a:latin typeface="+mn-lt"/>
                <a:ea typeface="+mn-ea"/>
                <a:cs typeface="+mn-cs"/>
              </a:rPr>
              <a:t>Web (WWW):</a:t>
            </a:r>
            <a:r>
              <a:rPr lang="es-MX" sz="1200" b="0" i="0" kern="1200" dirty="0" smtClean="0">
                <a:solidFill>
                  <a:schemeClr val="tx1"/>
                </a:solidFill>
                <a:effectLst/>
                <a:latin typeface="+mn-lt"/>
                <a:ea typeface="+mn-ea"/>
                <a:cs typeface="+mn-cs"/>
              </a:rPr>
              <a:t> Subconjunto de internet que contiene páginas web interconectadas.</a:t>
            </a:r>
          </a:p>
          <a:p>
            <a:r>
              <a:rPr lang="es-MX" sz="1200" b="1" i="0" kern="1200" dirty="0" smtClean="0">
                <a:solidFill>
                  <a:schemeClr val="tx1"/>
                </a:solidFill>
                <a:effectLst/>
                <a:latin typeface="+mn-lt"/>
                <a:ea typeface="+mn-ea"/>
                <a:cs typeface="+mn-cs"/>
              </a:rPr>
              <a:t>Página web:</a:t>
            </a:r>
            <a:r>
              <a:rPr lang="es-MX" sz="1200" b="0" i="0" kern="1200" dirty="0" smtClean="0">
                <a:solidFill>
                  <a:schemeClr val="tx1"/>
                </a:solidFill>
                <a:effectLst/>
                <a:latin typeface="+mn-lt"/>
                <a:ea typeface="+mn-ea"/>
                <a:cs typeface="+mn-cs"/>
              </a:rPr>
              <a:t> Documento digital con información y recursos multimedia.</a:t>
            </a:r>
          </a:p>
          <a:p>
            <a:r>
              <a:rPr lang="es-MX" sz="1200" b="1" i="0" kern="1200" dirty="0" smtClean="0">
                <a:solidFill>
                  <a:schemeClr val="tx1"/>
                </a:solidFill>
                <a:effectLst/>
                <a:latin typeface="+mn-lt"/>
                <a:ea typeface="+mn-ea"/>
                <a:cs typeface="+mn-cs"/>
              </a:rPr>
              <a:t>Sitio web:</a:t>
            </a:r>
            <a:r>
              <a:rPr lang="es-MX" sz="1200" b="0" i="0" kern="1200" dirty="0" smtClean="0">
                <a:solidFill>
                  <a:schemeClr val="tx1"/>
                </a:solidFill>
                <a:effectLst/>
                <a:latin typeface="+mn-lt"/>
                <a:ea typeface="+mn-ea"/>
                <a:cs typeface="+mn-cs"/>
              </a:rPr>
              <a:t> Conjunto de páginas web relacionadas bajo un mismo dominio.</a:t>
            </a:r>
          </a:p>
          <a:p>
            <a:r>
              <a:rPr lang="es-MX" sz="1200" b="1" i="0" kern="1200" dirty="0" smtClean="0">
                <a:solidFill>
                  <a:schemeClr val="tx1"/>
                </a:solidFill>
                <a:effectLst/>
                <a:latin typeface="+mn-lt"/>
                <a:ea typeface="+mn-ea"/>
                <a:cs typeface="+mn-cs"/>
              </a:rPr>
              <a:t>Servidor web:</a:t>
            </a:r>
            <a:r>
              <a:rPr lang="es-MX" sz="1200" b="0" i="0" kern="1200" dirty="0" smtClean="0">
                <a:solidFill>
                  <a:schemeClr val="tx1"/>
                </a:solidFill>
                <a:effectLst/>
                <a:latin typeface="+mn-lt"/>
                <a:ea typeface="+mn-ea"/>
                <a:cs typeface="+mn-cs"/>
              </a:rPr>
              <a:t> Computadora que almacena y entrega páginas web.</a:t>
            </a:r>
          </a:p>
          <a:p>
            <a:r>
              <a:rPr lang="es-MX" sz="1200" b="1" i="0" kern="1200" dirty="0" smtClean="0">
                <a:solidFill>
                  <a:schemeClr val="tx1"/>
                </a:solidFill>
                <a:effectLst/>
                <a:latin typeface="+mn-lt"/>
                <a:ea typeface="+mn-ea"/>
                <a:cs typeface="+mn-cs"/>
              </a:rPr>
              <a:t>Navegador web:</a:t>
            </a:r>
            <a:r>
              <a:rPr lang="es-MX" sz="1200" b="0" i="0" kern="1200" dirty="0" smtClean="0">
                <a:solidFill>
                  <a:schemeClr val="tx1"/>
                </a:solidFill>
                <a:effectLst/>
                <a:latin typeface="+mn-lt"/>
                <a:ea typeface="+mn-ea"/>
                <a:cs typeface="+mn-cs"/>
              </a:rPr>
              <a:t> Programa que permite acceder y visualizar páginas web.</a:t>
            </a:r>
          </a:p>
        </p:txBody>
      </p:sp>
      <p:sp>
        <p:nvSpPr>
          <p:cNvPr id="4" name="Marcador de número de diapositiva 3"/>
          <p:cNvSpPr>
            <a:spLocks noGrp="1"/>
          </p:cNvSpPr>
          <p:nvPr>
            <p:ph type="sldNum" sz="quarter" idx="10"/>
          </p:nvPr>
        </p:nvSpPr>
        <p:spPr/>
        <p:txBody>
          <a:bodyPr/>
          <a:lstStyle/>
          <a:p>
            <a:fld id="{3685CB4D-626C-4E56-8D78-0A4187F5D6DA}" type="slidenum">
              <a:rPr lang="es-VE" smtClean="0"/>
              <a:t>6</a:t>
            </a:fld>
            <a:endParaRPr lang="es-VE"/>
          </a:p>
        </p:txBody>
      </p:sp>
    </p:spTree>
    <p:extLst>
      <p:ext uri="{BB962C8B-B14F-4D97-AF65-F5344CB8AC3E}">
        <p14:creationId xmlns:p14="http://schemas.microsoft.com/office/powerpoint/2010/main" val="4010866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b="1" i="0" kern="1200" dirty="0" smtClean="0">
                <a:solidFill>
                  <a:schemeClr val="tx1"/>
                </a:solidFill>
                <a:effectLst/>
                <a:latin typeface="+mn-lt"/>
                <a:ea typeface="+mn-ea"/>
                <a:cs typeface="+mn-cs"/>
              </a:rPr>
              <a:t>Internet:</a:t>
            </a:r>
            <a:r>
              <a:rPr lang="es-MX" sz="1200" b="0" i="0" kern="1200" dirty="0" smtClean="0">
                <a:solidFill>
                  <a:schemeClr val="tx1"/>
                </a:solidFill>
                <a:effectLst/>
                <a:latin typeface="+mn-lt"/>
                <a:ea typeface="+mn-ea"/>
                <a:cs typeface="+mn-cs"/>
              </a:rPr>
              <a:t> Red global de computadoras interconectadas.</a:t>
            </a:r>
          </a:p>
          <a:p>
            <a:r>
              <a:rPr lang="es-MX" sz="1200" b="1" i="0" kern="1200" dirty="0" smtClean="0">
                <a:solidFill>
                  <a:schemeClr val="tx1"/>
                </a:solidFill>
                <a:effectLst/>
                <a:latin typeface="+mn-lt"/>
                <a:ea typeface="+mn-ea"/>
                <a:cs typeface="+mn-cs"/>
              </a:rPr>
              <a:t>Web (WWW):</a:t>
            </a:r>
            <a:r>
              <a:rPr lang="es-MX" sz="1200" b="0" i="0" kern="1200" dirty="0" smtClean="0">
                <a:solidFill>
                  <a:schemeClr val="tx1"/>
                </a:solidFill>
                <a:effectLst/>
                <a:latin typeface="+mn-lt"/>
                <a:ea typeface="+mn-ea"/>
                <a:cs typeface="+mn-cs"/>
              </a:rPr>
              <a:t> Subconjunto de internet que contiene páginas web interconectadas.</a:t>
            </a:r>
          </a:p>
          <a:p>
            <a:r>
              <a:rPr lang="es-MX" sz="1200" b="1" i="0" kern="1200" dirty="0" smtClean="0">
                <a:solidFill>
                  <a:schemeClr val="tx1"/>
                </a:solidFill>
                <a:effectLst/>
                <a:latin typeface="+mn-lt"/>
                <a:ea typeface="+mn-ea"/>
                <a:cs typeface="+mn-cs"/>
              </a:rPr>
              <a:t>Página web:</a:t>
            </a:r>
            <a:r>
              <a:rPr lang="es-MX" sz="1200" b="0" i="0" kern="1200" dirty="0" smtClean="0">
                <a:solidFill>
                  <a:schemeClr val="tx1"/>
                </a:solidFill>
                <a:effectLst/>
                <a:latin typeface="+mn-lt"/>
                <a:ea typeface="+mn-ea"/>
                <a:cs typeface="+mn-cs"/>
              </a:rPr>
              <a:t> Documento digital con información y recursos multimedia.</a:t>
            </a:r>
          </a:p>
          <a:p>
            <a:r>
              <a:rPr lang="es-MX" sz="1200" b="1" i="0" kern="1200" dirty="0" smtClean="0">
                <a:solidFill>
                  <a:schemeClr val="tx1"/>
                </a:solidFill>
                <a:effectLst/>
                <a:latin typeface="+mn-lt"/>
                <a:ea typeface="+mn-ea"/>
                <a:cs typeface="+mn-cs"/>
              </a:rPr>
              <a:t>Sitio web:</a:t>
            </a:r>
            <a:r>
              <a:rPr lang="es-MX" sz="1200" b="0" i="0" kern="1200" dirty="0" smtClean="0">
                <a:solidFill>
                  <a:schemeClr val="tx1"/>
                </a:solidFill>
                <a:effectLst/>
                <a:latin typeface="+mn-lt"/>
                <a:ea typeface="+mn-ea"/>
                <a:cs typeface="+mn-cs"/>
              </a:rPr>
              <a:t> Conjunto de páginas web relacionadas bajo un mismo dominio.</a:t>
            </a:r>
          </a:p>
          <a:p>
            <a:r>
              <a:rPr lang="es-MX" sz="1200" b="1" i="0" kern="1200" dirty="0" smtClean="0">
                <a:solidFill>
                  <a:schemeClr val="tx1"/>
                </a:solidFill>
                <a:effectLst/>
                <a:latin typeface="+mn-lt"/>
                <a:ea typeface="+mn-ea"/>
                <a:cs typeface="+mn-cs"/>
              </a:rPr>
              <a:t>Servidor web:</a:t>
            </a:r>
            <a:r>
              <a:rPr lang="es-MX" sz="1200" b="0" i="0" kern="1200" dirty="0" smtClean="0">
                <a:solidFill>
                  <a:schemeClr val="tx1"/>
                </a:solidFill>
                <a:effectLst/>
                <a:latin typeface="+mn-lt"/>
                <a:ea typeface="+mn-ea"/>
                <a:cs typeface="+mn-cs"/>
              </a:rPr>
              <a:t> Computadora que almacena y entrega páginas web.</a:t>
            </a:r>
          </a:p>
          <a:p>
            <a:r>
              <a:rPr lang="es-MX" sz="1200" b="1" i="0" kern="1200" dirty="0" smtClean="0">
                <a:solidFill>
                  <a:schemeClr val="tx1"/>
                </a:solidFill>
                <a:effectLst/>
                <a:latin typeface="+mn-lt"/>
                <a:ea typeface="+mn-ea"/>
                <a:cs typeface="+mn-cs"/>
              </a:rPr>
              <a:t>Navegador web:</a:t>
            </a:r>
            <a:r>
              <a:rPr lang="es-MX" sz="1200" b="0" i="0" kern="1200" dirty="0" smtClean="0">
                <a:solidFill>
                  <a:schemeClr val="tx1"/>
                </a:solidFill>
                <a:effectLst/>
                <a:latin typeface="+mn-lt"/>
                <a:ea typeface="+mn-ea"/>
                <a:cs typeface="+mn-cs"/>
              </a:rPr>
              <a:t> Programa que permite acceder y visualizar páginas web.</a:t>
            </a:r>
          </a:p>
        </p:txBody>
      </p:sp>
      <p:sp>
        <p:nvSpPr>
          <p:cNvPr id="4" name="Marcador de número de diapositiva 3"/>
          <p:cNvSpPr>
            <a:spLocks noGrp="1"/>
          </p:cNvSpPr>
          <p:nvPr>
            <p:ph type="sldNum" sz="quarter" idx="10"/>
          </p:nvPr>
        </p:nvSpPr>
        <p:spPr/>
        <p:txBody>
          <a:bodyPr/>
          <a:lstStyle/>
          <a:p>
            <a:fld id="{3685CB4D-626C-4E56-8D78-0A4187F5D6DA}" type="slidenum">
              <a:rPr lang="es-VE" smtClean="0"/>
              <a:t>7</a:t>
            </a:fld>
            <a:endParaRPr lang="es-VE"/>
          </a:p>
        </p:txBody>
      </p:sp>
    </p:spTree>
    <p:extLst>
      <p:ext uri="{BB962C8B-B14F-4D97-AF65-F5344CB8AC3E}">
        <p14:creationId xmlns:p14="http://schemas.microsoft.com/office/powerpoint/2010/main" val="720204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b="1" i="0" kern="1200" dirty="0" smtClean="0">
                <a:solidFill>
                  <a:schemeClr val="tx1"/>
                </a:solidFill>
                <a:effectLst/>
                <a:latin typeface="+mn-lt"/>
                <a:ea typeface="+mn-ea"/>
                <a:cs typeface="+mn-cs"/>
              </a:rPr>
              <a:t>Internet:</a:t>
            </a:r>
            <a:r>
              <a:rPr lang="es-MX" sz="1200" b="0" i="0" kern="1200" dirty="0" smtClean="0">
                <a:solidFill>
                  <a:schemeClr val="tx1"/>
                </a:solidFill>
                <a:effectLst/>
                <a:latin typeface="+mn-lt"/>
                <a:ea typeface="+mn-ea"/>
                <a:cs typeface="+mn-cs"/>
              </a:rPr>
              <a:t> Red global de computadoras interconectadas.</a:t>
            </a:r>
          </a:p>
          <a:p>
            <a:r>
              <a:rPr lang="es-MX" sz="1200" b="1" i="0" kern="1200" dirty="0" smtClean="0">
                <a:solidFill>
                  <a:schemeClr val="tx1"/>
                </a:solidFill>
                <a:effectLst/>
                <a:latin typeface="+mn-lt"/>
                <a:ea typeface="+mn-ea"/>
                <a:cs typeface="+mn-cs"/>
              </a:rPr>
              <a:t>Web (WWW):</a:t>
            </a:r>
            <a:r>
              <a:rPr lang="es-MX" sz="1200" b="0" i="0" kern="1200" dirty="0" smtClean="0">
                <a:solidFill>
                  <a:schemeClr val="tx1"/>
                </a:solidFill>
                <a:effectLst/>
                <a:latin typeface="+mn-lt"/>
                <a:ea typeface="+mn-ea"/>
                <a:cs typeface="+mn-cs"/>
              </a:rPr>
              <a:t> Subconjunto de internet que contiene páginas web interconectadas.</a:t>
            </a:r>
          </a:p>
          <a:p>
            <a:r>
              <a:rPr lang="es-MX" sz="1200" b="1" i="0" kern="1200" dirty="0" smtClean="0">
                <a:solidFill>
                  <a:schemeClr val="tx1"/>
                </a:solidFill>
                <a:effectLst/>
                <a:latin typeface="+mn-lt"/>
                <a:ea typeface="+mn-ea"/>
                <a:cs typeface="+mn-cs"/>
              </a:rPr>
              <a:t>Página web:</a:t>
            </a:r>
            <a:r>
              <a:rPr lang="es-MX" sz="1200" b="0" i="0" kern="1200" dirty="0" smtClean="0">
                <a:solidFill>
                  <a:schemeClr val="tx1"/>
                </a:solidFill>
                <a:effectLst/>
                <a:latin typeface="+mn-lt"/>
                <a:ea typeface="+mn-ea"/>
                <a:cs typeface="+mn-cs"/>
              </a:rPr>
              <a:t> Documento digital con información y recursos multimedia.</a:t>
            </a:r>
          </a:p>
          <a:p>
            <a:r>
              <a:rPr lang="es-MX" sz="1200" b="1" i="0" kern="1200" dirty="0" smtClean="0">
                <a:solidFill>
                  <a:schemeClr val="tx1"/>
                </a:solidFill>
                <a:effectLst/>
                <a:latin typeface="+mn-lt"/>
                <a:ea typeface="+mn-ea"/>
                <a:cs typeface="+mn-cs"/>
              </a:rPr>
              <a:t>Sitio web:</a:t>
            </a:r>
            <a:r>
              <a:rPr lang="es-MX" sz="1200" b="0" i="0" kern="1200" dirty="0" smtClean="0">
                <a:solidFill>
                  <a:schemeClr val="tx1"/>
                </a:solidFill>
                <a:effectLst/>
                <a:latin typeface="+mn-lt"/>
                <a:ea typeface="+mn-ea"/>
                <a:cs typeface="+mn-cs"/>
              </a:rPr>
              <a:t> Conjunto de páginas web relacionadas bajo un mismo dominio.</a:t>
            </a:r>
          </a:p>
          <a:p>
            <a:r>
              <a:rPr lang="es-MX" sz="1200" b="1" i="0" kern="1200" dirty="0" smtClean="0">
                <a:solidFill>
                  <a:schemeClr val="tx1"/>
                </a:solidFill>
                <a:effectLst/>
                <a:latin typeface="+mn-lt"/>
                <a:ea typeface="+mn-ea"/>
                <a:cs typeface="+mn-cs"/>
              </a:rPr>
              <a:t>Servidor web:</a:t>
            </a:r>
            <a:r>
              <a:rPr lang="es-MX" sz="1200" b="0" i="0" kern="1200" dirty="0" smtClean="0">
                <a:solidFill>
                  <a:schemeClr val="tx1"/>
                </a:solidFill>
                <a:effectLst/>
                <a:latin typeface="+mn-lt"/>
                <a:ea typeface="+mn-ea"/>
                <a:cs typeface="+mn-cs"/>
              </a:rPr>
              <a:t> Computadora que almacena y entrega páginas web.</a:t>
            </a:r>
          </a:p>
          <a:p>
            <a:r>
              <a:rPr lang="es-MX" sz="1200" b="1" i="0" kern="1200" dirty="0" smtClean="0">
                <a:solidFill>
                  <a:schemeClr val="tx1"/>
                </a:solidFill>
                <a:effectLst/>
                <a:latin typeface="+mn-lt"/>
                <a:ea typeface="+mn-ea"/>
                <a:cs typeface="+mn-cs"/>
              </a:rPr>
              <a:t>Navegador web:</a:t>
            </a:r>
            <a:r>
              <a:rPr lang="es-MX" sz="1200" b="0" i="0" kern="1200" dirty="0" smtClean="0">
                <a:solidFill>
                  <a:schemeClr val="tx1"/>
                </a:solidFill>
                <a:effectLst/>
                <a:latin typeface="+mn-lt"/>
                <a:ea typeface="+mn-ea"/>
                <a:cs typeface="+mn-cs"/>
              </a:rPr>
              <a:t> Programa que permite acceder y visualizar páginas web.</a:t>
            </a:r>
          </a:p>
        </p:txBody>
      </p:sp>
      <p:sp>
        <p:nvSpPr>
          <p:cNvPr id="4" name="Marcador de número de diapositiva 3"/>
          <p:cNvSpPr>
            <a:spLocks noGrp="1"/>
          </p:cNvSpPr>
          <p:nvPr>
            <p:ph type="sldNum" sz="quarter" idx="10"/>
          </p:nvPr>
        </p:nvSpPr>
        <p:spPr/>
        <p:txBody>
          <a:bodyPr/>
          <a:lstStyle/>
          <a:p>
            <a:fld id="{3685CB4D-626C-4E56-8D78-0A4187F5D6DA}" type="slidenum">
              <a:rPr lang="es-VE" smtClean="0"/>
              <a:t>8</a:t>
            </a:fld>
            <a:endParaRPr lang="es-VE"/>
          </a:p>
        </p:txBody>
      </p:sp>
    </p:spTree>
    <p:extLst>
      <p:ext uri="{BB962C8B-B14F-4D97-AF65-F5344CB8AC3E}">
        <p14:creationId xmlns:p14="http://schemas.microsoft.com/office/powerpoint/2010/main" val="972292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b="1" i="0" kern="1200" dirty="0" smtClean="0">
                <a:solidFill>
                  <a:schemeClr val="tx1"/>
                </a:solidFill>
                <a:effectLst/>
                <a:latin typeface="+mn-lt"/>
                <a:ea typeface="+mn-ea"/>
                <a:cs typeface="+mn-cs"/>
              </a:rPr>
              <a:t>Internet:</a:t>
            </a:r>
            <a:r>
              <a:rPr lang="es-MX" sz="1200" b="0" i="0" kern="1200" dirty="0" smtClean="0">
                <a:solidFill>
                  <a:schemeClr val="tx1"/>
                </a:solidFill>
                <a:effectLst/>
                <a:latin typeface="+mn-lt"/>
                <a:ea typeface="+mn-ea"/>
                <a:cs typeface="+mn-cs"/>
              </a:rPr>
              <a:t> Red global de computadoras interconectadas.</a:t>
            </a:r>
          </a:p>
          <a:p>
            <a:r>
              <a:rPr lang="es-MX" sz="1200" b="1" i="0" kern="1200" dirty="0" smtClean="0">
                <a:solidFill>
                  <a:schemeClr val="tx1"/>
                </a:solidFill>
                <a:effectLst/>
                <a:latin typeface="+mn-lt"/>
                <a:ea typeface="+mn-ea"/>
                <a:cs typeface="+mn-cs"/>
              </a:rPr>
              <a:t>Web (WWW):</a:t>
            </a:r>
            <a:r>
              <a:rPr lang="es-MX" sz="1200" b="0" i="0" kern="1200" dirty="0" smtClean="0">
                <a:solidFill>
                  <a:schemeClr val="tx1"/>
                </a:solidFill>
                <a:effectLst/>
                <a:latin typeface="+mn-lt"/>
                <a:ea typeface="+mn-ea"/>
                <a:cs typeface="+mn-cs"/>
              </a:rPr>
              <a:t> Subconjunto de internet que contiene páginas web interconectadas.</a:t>
            </a:r>
          </a:p>
          <a:p>
            <a:r>
              <a:rPr lang="es-MX" sz="1200" b="1" i="0" kern="1200" dirty="0" smtClean="0">
                <a:solidFill>
                  <a:schemeClr val="tx1"/>
                </a:solidFill>
                <a:effectLst/>
                <a:latin typeface="+mn-lt"/>
                <a:ea typeface="+mn-ea"/>
                <a:cs typeface="+mn-cs"/>
              </a:rPr>
              <a:t>Página web:</a:t>
            </a:r>
            <a:r>
              <a:rPr lang="es-MX" sz="1200" b="0" i="0" kern="1200" dirty="0" smtClean="0">
                <a:solidFill>
                  <a:schemeClr val="tx1"/>
                </a:solidFill>
                <a:effectLst/>
                <a:latin typeface="+mn-lt"/>
                <a:ea typeface="+mn-ea"/>
                <a:cs typeface="+mn-cs"/>
              </a:rPr>
              <a:t> Documento digital con información y recursos multimedia.</a:t>
            </a:r>
          </a:p>
          <a:p>
            <a:r>
              <a:rPr lang="es-MX" sz="1200" b="1" i="0" kern="1200" dirty="0" smtClean="0">
                <a:solidFill>
                  <a:schemeClr val="tx1"/>
                </a:solidFill>
                <a:effectLst/>
                <a:latin typeface="+mn-lt"/>
                <a:ea typeface="+mn-ea"/>
                <a:cs typeface="+mn-cs"/>
              </a:rPr>
              <a:t>Sitio web:</a:t>
            </a:r>
            <a:r>
              <a:rPr lang="es-MX" sz="1200" b="0" i="0" kern="1200" dirty="0" smtClean="0">
                <a:solidFill>
                  <a:schemeClr val="tx1"/>
                </a:solidFill>
                <a:effectLst/>
                <a:latin typeface="+mn-lt"/>
                <a:ea typeface="+mn-ea"/>
                <a:cs typeface="+mn-cs"/>
              </a:rPr>
              <a:t> Conjunto de páginas web relacionadas bajo un mismo dominio.</a:t>
            </a:r>
          </a:p>
          <a:p>
            <a:r>
              <a:rPr lang="es-MX" sz="1200" b="1" i="0" kern="1200" dirty="0" smtClean="0">
                <a:solidFill>
                  <a:schemeClr val="tx1"/>
                </a:solidFill>
                <a:effectLst/>
                <a:latin typeface="+mn-lt"/>
                <a:ea typeface="+mn-ea"/>
                <a:cs typeface="+mn-cs"/>
              </a:rPr>
              <a:t>Servidor web:</a:t>
            </a:r>
            <a:r>
              <a:rPr lang="es-MX" sz="1200" b="0" i="0" kern="1200" dirty="0" smtClean="0">
                <a:solidFill>
                  <a:schemeClr val="tx1"/>
                </a:solidFill>
                <a:effectLst/>
                <a:latin typeface="+mn-lt"/>
                <a:ea typeface="+mn-ea"/>
                <a:cs typeface="+mn-cs"/>
              </a:rPr>
              <a:t> Computadora que almacena y entrega páginas web.</a:t>
            </a:r>
          </a:p>
          <a:p>
            <a:r>
              <a:rPr lang="es-MX" sz="1200" b="1" i="0" kern="1200" dirty="0" smtClean="0">
                <a:solidFill>
                  <a:schemeClr val="tx1"/>
                </a:solidFill>
                <a:effectLst/>
                <a:latin typeface="+mn-lt"/>
                <a:ea typeface="+mn-ea"/>
                <a:cs typeface="+mn-cs"/>
              </a:rPr>
              <a:t>Navegador web:</a:t>
            </a:r>
            <a:r>
              <a:rPr lang="es-MX" sz="1200" b="0" i="0" kern="1200" dirty="0" smtClean="0">
                <a:solidFill>
                  <a:schemeClr val="tx1"/>
                </a:solidFill>
                <a:effectLst/>
                <a:latin typeface="+mn-lt"/>
                <a:ea typeface="+mn-ea"/>
                <a:cs typeface="+mn-cs"/>
              </a:rPr>
              <a:t> Programa que permite acceder y visualizar páginas web.</a:t>
            </a:r>
          </a:p>
        </p:txBody>
      </p:sp>
      <p:sp>
        <p:nvSpPr>
          <p:cNvPr id="4" name="Marcador de número de diapositiva 3"/>
          <p:cNvSpPr>
            <a:spLocks noGrp="1"/>
          </p:cNvSpPr>
          <p:nvPr>
            <p:ph type="sldNum" sz="quarter" idx="10"/>
          </p:nvPr>
        </p:nvSpPr>
        <p:spPr/>
        <p:txBody>
          <a:bodyPr/>
          <a:lstStyle/>
          <a:p>
            <a:fld id="{3685CB4D-626C-4E56-8D78-0A4187F5D6DA}" type="slidenum">
              <a:rPr lang="es-VE" smtClean="0"/>
              <a:t>9</a:t>
            </a:fld>
            <a:endParaRPr lang="es-VE"/>
          </a:p>
        </p:txBody>
      </p:sp>
    </p:spTree>
    <p:extLst>
      <p:ext uri="{BB962C8B-B14F-4D97-AF65-F5344CB8AC3E}">
        <p14:creationId xmlns:p14="http://schemas.microsoft.com/office/powerpoint/2010/main" val="3380207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b="1" i="0" kern="1200" dirty="0" smtClean="0">
                <a:solidFill>
                  <a:schemeClr val="tx1"/>
                </a:solidFill>
                <a:effectLst/>
                <a:latin typeface="+mn-lt"/>
                <a:ea typeface="+mn-ea"/>
                <a:cs typeface="+mn-cs"/>
              </a:rPr>
              <a:t>Internet:</a:t>
            </a:r>
            <a:r>
              <a:rPr lang="es-MX" sz="1200" b="0" i="0" kern="1200" dirty="0" smtClean="0">
                <a:solidFill>
                  <a:schemeClr val="tx1"/>
                </a:solidFill>
                <a:effectLst/>
                <a:latin typeface="+mn-lt"/>
                <a:ea typeface="+mn-ea"/>
                <a:cs typeface="+mn-cs"/>
              </a:rPr>
              <a:t> Red global de computadoras interconectadas.</a:t>
            </a:r>
          </a:p>
          <a:p>
            <a:r>
              <a:rPr lang="es-MX" sz="1200" b="1" i="0" kern="1200" dirty="0" smtClean="0">
                <a:solidFill>
                  <a:schemeClr val="tx1"/>
                </a:solidFill>
                <a:effectLst/>
                <a:latin typeface="+mn-lt"/>
                <a:ea typeface="+mn-ea"/>
                <a:cs typeface="+mn-cs"/>
              </a:rPr>
              <a:t>Web (WWW):</a:t>
            </a:r>
            <a:r>
              <a:rPr lang="es-MX" sz="1200" b="0" i="0" kern="1200" dirty="0" smtClean="0">
                <a:solidFill>
                  <a:schemeClr val="tx1"/>
                </a:solidFill>
                <a:effectLst/>
                <a:latin typeface="+mn-lt"/>
                <a:ea typeface="+mn-ea"/>
                <a:cs typeface="+mn-cs"/>
              </a:rPr>
              <a:t> Subconjunto de internet que contiene páginas web interconectadas.</a:t>
            </a:r>
          </a:p>
          <a:p>
            <a:r>
              <a:rPr lang="es-MX" sz="1200" b="1" i="0" kern="1200" dirty="0" smtClean="0">
                <a:solidFill>
                  <a:schemeClr val="tx1"/>
                </a:solidFill>
                <a:effectLst/>
                <a:latin typeface="+mn-lt"/>
                <a:ea typeface="+mn-ea"/>
                <a:cs typeface="+mn-cs"/>
              </a:rPr>
              <a:t>Página web:</a:t>
            </a:r>
            <a:r>
              <a:rPr lang="es-MX" sz="1200" b="0" i="0" kern="1200" dirty="0" smtClean="0">
                <a:solidFill>
                  <a:schemeClr val="tx1"/>
                </a:solidFill>
                <a:effectLst/>
                <a:latin typeface="+mn-lt"/>
                <a:ea typeface="+mn-ea"/>
                <a:cs typeface="+mn-cs"/>
              </a:rPr>
              <a:t> Documento digital con información y recursos multimedia.</a:t>
            </a:r>
          </a:p>
          <a:p>
            <a:r>
              <a:rPr lang="es-MX" sz="1200" b="1" i="0" kern="1200" dirty="0" smtClean="0">
                <a:solidFill>
                  <a:schemeClr val="tx1"/>
                </a:solidFill>
                <a:effectLst/>
                <a:latin typeface="+mn-lt"/>
                <a:ea typeface="+mn-ea"/>
                <a:cs typeface="+mn-cs"/>
              </a:rPr>
              <a:t>Sitio web:</a:t>
            </a:r>
            <a:r>
              <a:rPr lang="es-MX" sz="1200" b="0" i="0" kern="1200" dirty="0" smtClean="0">
                <a:solidFill>
                  <a:schemeClr val="tx1"/>
                </a:solidFill>
                <a:effectLst/>
                <a:latin typeface="+mn-lt"/>
                <a:ea typeface="+mn-ea"/>
                <a:cs typeface="+mn-cs"/>
              </a:rPr>
              <a:t> Conjunto de páginas web relacionadas bajo un mismo dominio.</a:t>
            </a:r>
          </a:p>
          <a:p>
            <a:r>
              <a:rPr lang="es-MX" sz="1200" b="1" i="0" kern="1200" dirty="0" smtClean="0">
                <a:solidFill>
                  <a:schemeClr val="tx1"/>
                </a:solidFill>
                <a:effectLst/>
                <a:latin typeface="+mn-lt"/>
                <a:ea typeface="+mn-ea"/>
                <a:cs typeface="+mn-cs"/>
              </a:rPr>
              <a:t>Servidor web:</a:t>
            </a:r>
            <a:r>
              <a:rPr lang="es-MX" sz="1200" b="0" i="0" kern="1200" dirty="0" smtClean="0">
                <a:solidFill>
                  <a:schemeClr val="tx1"/>
                </a:solidFill>
                <a:effectLst/>
                <a:latin typeface="+mn-lt"/>
                <a:ea typeface="+mn-ea"/>
                <a:cs typeface="+mn-cs"/>
              </a:rPr>
              <a:t> Computadora que almacena y entrega páginas web.</a:t>
            </a:r>
          </a:p>
          <a:p>
            <a:r>
              <a:rPr lang="es-MX" sz="1200" b="1" i="0" kern="1200" dirty="0" smtClean="0">
                <a:solidFill>
                  <a:schemeClr val="tx1"/>
                </a:solidFill>
                <a:effectLst/>
                <a:latin typeface="+mn-lt"/>
                <a:ea typeface="+mn-ea"/>
                <a:cs typeface="+mn-cs"/>
              </a:rPr>
              <a:t>Navegador web:</a:t>
            </a:r>
            <a:r>
              <a:rPr lang="es-MX" sz="1200" b="0" i="0" kern="1200" dirty="0" smtClean="0">
                <a:solidFill>
                  <a:schemeClr val="tx1"/>
                </a:solidFill>
                <a:effectLst/>
                <a:latin typeface="+mn-lt"/>
                <a:ea typeface="+mn-ea"/>
                <a:cs typeface="+mn-cs"/>
              </a:rPr>
              <a:t> Programa que permite acceder y visualizar páginas web.</a:t>
            </a:r>
          </a:p>
        </p:txBody>
      </p:sp>
      <p:sp>
        <p:nvSpPr>
          <p:cNvPr id="4" name="Marcador de número de diapositiva 3"/>
          <p:cNvSpPr>
            <a:spLocks noGrp="1"/>
          </p:cNvSpPr>
          <p:nvPr>
            <p:ph type="sldNum" sz="quarter" idx="10"/>
          </p:nvPr>
        </p:nvSpPr>
        <p:spPr/>
        <p:txBody>
          <a:bodyPr/>
          <a:lstStyle/>
          <a:p>
            <a:fld id="{3685CB4D-626C-4E56-8D78-0A4187F5D6DA}" type="slidenum">
              <a:rPr lang="es-VE" smtClean="0"/>
              <a:t>10</a:t>
            </a:fld>
            <a:endParaRPr lang="es-VE"/>
          </a:p>
        </p:txBody>
      </p:sp>
    </p:spTree>
    <p:extLst>
      <p:ext uri="{BB962C8B-B14F-4D97-AF65-F5344CB8AC3E}">
        <p14:creationId xmlns:p14="http://schemas.microsoft.com/office/powerpoint/2010/main" val="2357000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V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VE"/>
          </a:p>
        </p:txBody>
      </p:sp>
      <p:sp>
        <p:nvSpPr>
          <p:cNvPr id="4" name="Marcador de fecha 3"/>
          <p:cNvSpPr>
            <a:spLocks noGrp="1"/>
          </p:cNvSpPr>
          <p:nvPr>
            <p:ph type="dt" sz="half" idx="10"/>
          </p:nvPr>
        </p:nvSpPr>
        <p:spPr/>
        <p:txBody>
          <a:bodyPr/>
          <a:lstStyle/>
          <a:p>
            <a:fld id="{B1AAA831-9ECB-432E-B137-C9896DC07075}" type="datetimeFigureOut">
              <a:rPr lang="es-VE" smtClean="0"/>
              <a:t>8/8/2024</a:t>
            </a:fld>
            <a:endParaRPr lang="es-VE"/>
          </a:p>
        </p:txBody>
      </p:sp>
      <p:sp>
        <p:nvSpPr>
          <p:cNvPr id="5" name="Marcador de pie de página 4"/>
          <p:cNvSpPr>
            <a:spLocks noGrp="1"/>
          </p:cNvSpPr>
          <p:nvPr>
            <p:ph type="ftr" sz="quarter" idx="11"/>
          </p:nvPr>
        </p:nvSpPr>
        <p:spPr/>
        <p:txBody>
          <a:bodyPr/>
          <a:lstStyle/>
          <a:p>
            <a:endParaRPr lang="es-VE"/>
          </a:p>
        </p:txBody>
      </p:sp>
      <p:sp>
        <p:nvSpPr>
          <p:cNvPr id="6" name="Marcador de número de diapositiva 5"/>
          <p:cNvSpPr>
            <a:spLocks noGrp="1"/>
          </p:cNvSpPr>
          <p:nvPr>
            <p:ph type="sldNum" sz="quarter" idx="12"/>
          </p:nvPr>
        </p:nvSpPr>
        <p:spPr/>
        <p:txBody>
          <a:bodyPr/>
          <a:lstStyle/>
          <a:p>
            <a:fld id="{4474B0DC-5AE6-4EB6-98B3-8DBCE6F7B97E}" type="slidenum">
              <a:rPr lang="es-VE" smtClean="0"/>
              <a:t>‹Nº›</a:t>
            </a:fld>
            <a:endParaRPr lang="es-VE"/>
          </a:p>
        </p:txBody>
      </p:sp>
    </p:spTree>
    <p:extLst>
      <p:ext uri="{BB962C8B-B14F-4D97-AF65-F5344CB8AC3E}">
        <p14:creationId xmlns:p14="http://schemas.microsoft.com/office/powerpoint/2010/main" val="2111546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VE"/>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fecha 3"/>
          <p:cNvSpPr>
            <a:spLocks noGrp="1"/>
          </p:cNvSpPr>
          <p:nvPr>
            <p:ph type="dt" sz="half" idx="10"/>
          </p:nvPr>
        </p:nvSpPr>
        <p:spPr/>
        <p:txBody>
          <a:bodyPr/>
          <a:lstStyle/>
          <a:p>
            <a:fld id="{B1AAA831-9ECB-432E-B137-C9896DC07075}" type="datetimeFigureOut">
              <a:rPr lang="es-VE" smtClean="0"/>
              <a:t>8/8/2024</a:t>
            </a:fld>
            <a:endParaRPr lang="es-VE"/>
          </a:p>
        </p:txBody>
      </p:sp>
      <p:sp>
        <p:nvSpPr>
          <p:cNvPr id="5" name="Marcador de pie de página 4"/>
          <p:cNvSpPr>
            <a:spLocks noGrp="1"/>
          </p:cNvSpPr>
          <p:nvPr>
            <p:ph type="ftr" sz="quarter" idx="11"/>
          </p:nvPr>
        </p:nvSpPr>
        <p:spPr/>
        <p:txBody>
          <a:bodyPr/>
          <a:lstStyle/>
          <a:p>
            <a:endParaRPr lang="es-VE"/>
          </a:p>
        </p:txBody>
      </p:sp>
      <p:sp>
        <p:nvSpPr>
          <p:cNvPr id="6" name="Marcador de número de diapositiva 5"/>
          <p:cNvSpPr>
            <a:spLocks noGrp="1"/>
          </p:cNvSpPr>
          <p:nvPr>
            <p:ph type="sldNum" sz="quarter" idx="12"/>
          </p:nvPr>
        </p:nvSpPr>
        <p:spPr/>
        <p:txBody>
          <a:bodyPr/>
          <a:lstStyle/>
          <a:p>
            <a:fld id="{4474B0DC-5AE6-4EB6-98B3-8DBCE6F7B97E}" type="slidenum">
              <a:rPr lang="es-VE" smtClean="0"/>
              <a:t>‹Nº›</a:t>
            </a:fld>
            <a:endParaRPr lang="es-VE"/>
          </a:p>
        </p:txBody>
      </p:sp>
    </p:spTree>
    <p:extLst>
      <p:ext uri="{BB962C8B-B14F-4D97-AF65-F5344CB8AC3E}">
        <p14:creationId xmlns:p14="http://schemas.microsoft.com/office/powerpoint/2010/main" val="2008660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VE"/>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fecha 3"/>
          <p:cNvSpPr>
            <a:spLocks noGrp="1"/>
          </p:cNvSpPr>
          <p:nvPr>
            <p:ph type="dt" sz="half" idx="10"/>
          </p:nvPr>
        </p:nvSpPr>
        <p:spPr/>
        <p:txBody>
          <a:bodyPr/>
          <a:lstStyle/>
          <a:p>
            <a:fld id="{B1AAA831-9ECB-432E-B137-C9896DC07075}" type="datetimeFigureOut">
              <a:rPr lang="es-VE" smtClean="0"/>
              <a:t>8/8/2024</a:t>
            </a:fld>
            <a:endParaRPr lang="es-VE"/>
          </a:p>
        </p:txBody>
      </p:sp>
      <p:sp>
        <p:nvSpPr>
          <p:cNvPr id="5" name="Marcador de pie de página 4"/>
          <p:cNvSpPr>
            <a:spLocks noGrp="1"/>
          </p:cNvSpPr>
          <p:nvPr>
            <p:ph type="ftr" sz="quarter" idx="11"/>
          </p:nvPr>
        </p:nvSpPr>
        <p:spPr/>
        <p:txBody>
          <a:bodyPr/>
          <a:lstStyle/>
          <a:p>
            <a:endParaRPr lang="es-VE"/>
          </a:p>
        </p:txBody>
      </p:sp>
      <p:sp>
        <p:nvSpPr>
          <p:cNvPr id="6" name="Marcador de número de diapositiva 5"/>
          <p:cNvSpPr>
            <a:spLocks noGrp="1"/>
          </p:cNvSpPr>
          <p:nvPr>
            <p:ph type="sldNum" sz="quarter" idx="12"/>
          </p:nvPr>
        </p:nvSpPr>
        <p:spPr/>
        <p:txBody>
          <a:bodyPr/>
          <a:lstStyle/>
          <a:p>
            <a:fld id="{4474B0DC-5AE6-4EB6-98B3-8DBCE6F7B97E}" type="slidenum">
              <a:rPr lang="es-VE" smtClean="0"/>
              <a:t>‹Nº›</a:t>
            </a:fld>
            <a:endParaRPr lang="es-VE"/>
          </a:p>
        </p:txBody>
      </p:sp>
    </p:spTree>
    <p:extLst>
      <p:ext uri="{BB962C8B-B14F-4D97-AF65-F5344CB8AC3E}">
        <p14:creationId xmlns:p14="http://schemas.microsoft.com/office/powerpoint/2010/main" val="2984349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VE"/>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fecha 3"/>
          <p:cNvSpPr>
            <a:spLocks noGrp="1"/>
          </p:cNvSpPr>
          <p:nvPr>
            <p:ph type="dt" sz="half" idx="10"/>
          </p:nvPr>
        </p:nvSpPr>
        <p:spPr/>
        <p:txBody>
          <a:bodyPr/>
          <a:lstStyle/>
          <a:p>
            <a:fld id="{B1AAA831-9ECB-432E-B137-C9896DC07075}" type="datetimeFigureOut">
              <a:rPr lang="es-VE" smtClean="0"/>
              <a:t>8/8/2024</a:t>
            </a:fld>
            <a:endParaRPr lang="es-VE"/>
          </a:p>
        </p:txBody>
      </p:sp>
      <p:sp>
        <p:nvSpPr>
          <p:cNvPr id="5" name="Marcador de pie de página 4"/>
          <p:cNvSpPr>
            <a:spLocks noGrp="1"/>
          </p:cNvSpPr>
          <p:nvPr>
            <p:ph type="ftr" sz="quarter" idx="11"/>
          </p:nvPr>
        </p:nvSpPr>
        <p:spPr/>
        <p:txBody>
          <a:bodyPr/>
          <a:lstStyle/>
          <a:p>
            <a:endParaRPr lang="es-VE"/>
          </a:p>
        </p:txBody>
      </p:sp>
      <p:sp>
        <p:nvSpPr>
          <p:cNvPr id="6" name="Marcador de número de diapositiva 5"/>
          <p:cNvSpPr>
            <a:spLocks noGrp="1"/>
          </p:cNvSpPr>
          <p:nvPr>
            <p:ph type="sldNum" sz="quarter" idx="12"/>
          </p:nvPr>
        </p:nvSpPr>
        <p:spPr/>
        <p:txBody>
          <a:bodyPr/>
          <a:lstStyle/>
          <a:p>
            <a:fld id="{4474B0DC-5AE6-4EB6-98B3-8DBCE6F7B97E}" type="slidenum">
              <a:rPr lang="es-VE" smtClean="0"/>
              <a:t>‹Nº›</a:t>
            </a:fld>
            <a:endParaRPr lang="es-VE"/>
          </a:p>
        </p:txBody>
      </p:sp>
    </p:spTree>
    <p:extLst>
      <p:ext uri="{BB962C8B-B14F-4D97-AF65-F5344CB8AC3E}">
        <p14:creationId xmlns:p14="http://schemas.microsoft.com/office/powerpoint/2010/main" val="1989329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VE"/>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B1AAA831-9ECB-432E-B137-C9896DC07075}" type="datetimeFigureOut">
              <a:rPr lang="es-VE" smtClean="0"/>
              <a:t>8/8/2024</a:t>
            </a:fld>
            <a:endParaRPr lang="es-VE"/>
          </a:p>
        </p:txBody>
      </p:sp>
      <p:sp>
        <p:nvSpPr>
          <p:cNvPr id="5" name="Marcador de pie de página 4"/>
          <p:cNvSpPr>
            <a:spLocks noGrp="1"/>
          </p:cNvSpPr>
          <p:nvPr>
            <p:ph type="ftr" sz="quarter" idx="11"/>
          </p:nvPr>
        </p:nvSpPr>
        <p:spPr/>
        <p:txBody>
          <a:bodyPr/>
          <a:lstStyle/>
          <a:p>
            <a:endParaRPr lang="es-VE"/>
          </a:p>
        </p:txBody>
      </p:sp>
      <p:sp>
        <p:nvSpPr>
          <p:cNvPr id="6" name="Marcador de número de diapositiva 5"/>
          <p:cNvSpPr>
            <a:spLocks noGrp="1"/>
          </p:cNvSpPr>
          <p:nvPr>
            <p:ph type="sldNum" sz="quarter" idx="12"/>
          </p:nvPr>
        </p:nvSpPr>
        <p:spPr/>
        <p:txBody>
          <a:bodyPr/>
          <a:lstStyle/>
          <a:p>
            <a:fld id="{4474B0DC-5AE6-4EB6-98B3-8DBCE6F7B97E}" type="slidenum">
              <a:rPr lang="es-VE" smtClean="0"/>
              <a:t>‹Nº›</a:t>
            </a:fld>
            <a:endParaRPr lang="es-VE"/>
          </a:p>
        </p:txBody>
      </p:sp>
    </p:spTree>
    <p:extLst>
      <p:ext uri="{BB962C8B-B14F-4D97-AF65-F5344CB8AC3E}">
        <p14:creationId xmlns:p14="http://schemas.microsoft.com/office/powerpoint/2010/main" val="3773713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VE"/>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Marcador de fecha 4"/>
          <p:cNvSpPr>
            <a:spLocks noGrp="1"/>
          </p:cNvSpPr>
          <p:nvPr>
            <p:ph type="dt" sz="half" idx="10"/>
          </p:nvPr>
        </p:nvSpPr>
        <p:spPr/>
        <p:txBody>
          <a:bodyPr/>
          <a:lstStyle/>
          <a:p>
            <a:fld id="{B1AAA831-9ECB-432E-B137-C9896DC07075}" type="datetimeFigureOut">
              <a:rPr lang="es-VE" smtClean="0"/>
              <a:t>8/8/2024</a:t>
            </a:fld>
            <a:endParaRPr lang="es-VE"/>
          </a:p>
        </p:txBody>
      </p:sp>
      <p:sp>
        <p:nvSpPr>
          <p:cNvPr id="6" name="Marcador de pie de página 5"/>
          <p:cNvSpPr>
            <a:spLocks noGrp="1"/>
          </p:cNvSpPr>
          <p:nvPr>
            <p:ph type="ftr" sz="quarter" idx="11"/>
          </p:nvPr>
        </p:nvSpPr>
        <p:spPr/>
        <p:txBody>
          <a:bodyPr/>
          <a:lstStyle/>
          <a:p>
            <a:endParaRPr lang="es-VE"/>
          </a:p>
        </p:txBody>
      </p:sp>
      <p:sp>
        <p:nvSpPr>
          <p:cNvPr id="7" name="Marcador de número de diapositiva 6"/>
          <p:cNvSpPr>
            <a:spLocks noGrp="1"/>
          </p:cNvSpPr>
          <p:nvPr>
            <p:ph type="sldNum" sz="quarter" idx="12"/>
          </p:nvPr>
        </p:nvSpPr>
        <p:spPr/>
        <p:txBody>
          <a:bodyPr/>
          <a:lstStyle/>
          <a:p>
            <a:fld id="{4474B0DC-5AE6-4EB6-98B3-8DBCE6F7B97E}" type="slidenum">
              <a:rPr lang="es-VE" smtClean="0"/>
              <a:t>‹Nº›</a:t>
            </a:fld>
            <a:endParaRPr lang="es-VE"/>
          </a:p>
        </p:txBody>
      </p:sp>
    </p:spTree>
    <p:extLst>
      <p:ext uri="{BB962C8B-B14F-4D97-AF65-F5344CB8AC3E}">
        <p14:creationId xmlns:p14="http://schemas.microsoft.com/office/powerpoint/2010/main" val="3829068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VE"/>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7" name="Marcador de fecha 6"/>
          <p:cNvSpPr>
            <a:spLocks noGrp="1"/>
          </p:cNvSpPr>
          <p:nvPr>
            <p:ph type="dt" sz="half" idx="10"/>
          </p:nvPr>
        </p:nvSpPr>
        <p:spPr/>
        <p:txBody>
          <a:bodyPr/>
          <a:lstStyle/>
          <a:p>
            <a:fld id="{B1AAA831-9ECB-432E-B137-C9896DC07075}" type="datetimeFigureOut">
              <a:rPr lang="es-VE" smtClean="0"/>
              <a:t>8/8/2024</a:t>
            </a:fld>
            <a:endParaRPr lang="es-VE"/>
          </a:p>
        </p:txBody>
      </p:sp>
      <p:sp>
        <p:nvSpPr>
          <p:cNvPr id="8" name="Marcador de pie de página 7"/>
          <p:cNvSpPr>
            <a:spLocks noGrp="1"/>
          </p:cNvSpPr>
          <p:nvPr>
            <p:ph type="ftr" sz="quarter" idx="11"/>
          </p:nvPr>
        </p:nvSpPr>
        <p:spPr/>
        <p:txBody>
          <a:bodyPr/>
          <a:lstStyle/>
          <a:p>
            <a:endParaRPr lang="es-VE"/>
          </a:p>
        </p:txBody>
      </p:sp>
      <p:sp>
        <p:nvSpPr>
          <p:cNvPr id="9" name="Marcador de número de diapositiva 8"/>
          <p:cNvSpPr>
            <a:spLocks noGrp="1"/>
          </p:cNvSpPr>
          <p:nvPr>
            <p:ph type="sldNum" sz="quarter" idx="12"/>
          </p:nvPr>
        </p:nvSpPr>
        <p:spPr/>
        <p:txBody>
          <a:bodyPr/>
          <a:lstStyle/>
          <a:p>
            <a:fld id="{4474B0DC-5AE6-4EB6-98B3-8DBCE6F7B97E}" type="slidenum">
              <a:rPr lang="es-VE" smtClean="0"/>
              <a:t>‹Nº›</a:t>
            </a:fld>
            <a:endParaRPr lang="es-VE"/>
          </a:p>
        </p:txBody>
      </p:sp>
    </p:spTree>
    <p:extLst>
      <p:ext uri="{BB962C8B-B14F-4D97-AF65-F5344CB8AC3E}">
        <p14:creationId xmlns:p14="http://schemas.microsoft.com/office/powerpoint/2010/main" val="3315525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VE"/>
          </a:p>
        </p:txBody>
      </p:sp>
      <p:sp>
        <p:nvSpPr>
          <p:cNvPr id="3" name="Marcador de fecha 2"/>
          <p:cNvSpPr>
            <a:spLocks noGrp="1"/>
          </p:cNvSpPr>
          <p:nvPr>
            <p:ph type="dt" sz="half" idx="10"/>
          </p:nvPr>
        </p:nvSpPr>
        <p:spPr/>
        <p:txBody>
          <a:bodyPr/>
          <a:lstStyle/>
          <a:p>
            <a:fld id="{B1AAA831-9ECB-432E-B137-C9896DC07075}" type="datetimeFigureOut">
              <a:rPr lang="es-VE" smtClean="0"/>
              <a:t>8/8/2024</a:t>
            </a:fld>
            <a:endParaRPr lang="es-VE"/>
          </a:p>
        </p:txBody>
      </p:sp>
      <p:sp>
        <p:nvSpPr>
          <p:cNvPr id="4" name="Marcador de pie de página 3"/>
          <p:cNvSpPr>
            <a:spLocks noGrp="1"/>
          </p:cNvSpPr>
          <p:nvPr>
            <p:ph type="ftr" sz="quarter" idx="11"/>
          </p:nvPr>
        </p:nvSpPr>
        <p:spPr/>
        <p:txBody>
          <a:bodyPr/>
          <a:lstStyle/>
          <a:p>
            <a:endParaRPr lang="es-VE"/>
          </a:p>
        </p:txBody>
      </p:sp>
      <p:sp>
        <p:nvSpPr>
          <p:cNvPr id="5" name="Marcador de número de diapositiva 4"/>
          <p:cNvSpPr>
            <a:spLocks noGrp="1"/>
          </p:cNvSpPr>
          <p:nvPr>
            <p:ph type="sldNum" sz="quarter" idx="12"/>
          </p:nvPr>
        </p:nvSpPr>
        <p:spPr/>
        <p:txBody>
          <a:bodyPr/>
          <a:lstStyle/>
          <a:p>
            <a:fld id="{4474B0DC-5AE6-4EB6-98B3-8DBCE6F7B97E}" type="slidenum">
              <a:rPr lang="es-VE" smtClean="0"/>
              <a:t>‹Nº›</a:t>
            </a:fld>
            <a:endParaRPr lang="es-VE"/>
          </a:p>
        </p:txBody>
      </p:sp>
    </p:spTree>
    <p:extLst>
      <p:ext uri="{BB962C8B-B14F-4D97-AF65-F5344CB8AC3E}">
        <p14:creationId xmlns:p14="http://schemas.microsoft.com/office/powerpoint/2010/main" val="1645344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1AAA831-9ECB-432E-B137-C9896DC07075}" type="datetimeFigureOut">
              <a:rPr lang="es-VE" smtClean="0"/>
              <a:t>8/8/2024</a:t>
            </a:fld>
            <a:endParaRPr lang="es-VE"/>
          </a:p>
        </p:txBody>
      </p:sp>
      <p:sp>
        <p:nvSpPr>
          <p:cNvPr id="3" name="Marcador de pie de página 2"/>
          <p:cNvSpPr>
            <a:spLocks noGrp="1"/>
          </p:cNvSpPr>
          <p:nvPr>
            <p:ph type="ftr" sz="quarter" idx="11"/>
          </p:nvPr>
        </p:nvSpPr>
        <p:spPr/>
        <p:txBody>
          <a:bodyPr/>
          <a:lstStyle/>
          <a:p>
            <a:endParaRPr lang="es-VE"/>
          </a:p>
        </p:txBody>
      </p:sp>
      <p:sp>
        <p:nvSpPr>
          <p:cNvPr id="4" name="Marcador de número de diapositiva 3"/>
          <p:cNvSpPr>
            <a:spLocks noGrp="1"/>
          </p:cNvSpPr>
          <p:nvPr>
            <p:ph type="sldNum" sz="quarter" idx="12"/>
          </p:nvPr>
        </p:nvSpPr>
        <p:spPr/>
        <p:txBody>
          <a:bodyPr/>
          <a:lstStyle/>
          <a:p>
            <a:fld id="{4474B0DC-5AE6-4EB6-98B3-8DBCE6F7B97E}" type="slidenum">
              <a:rPr lang="es-VE" smtClean="0"/>
              <a:t>‹Nº›</a:t>
            </a:fld>
            <a:endParaRPr lang="es-VE"/>
          </a:p>
        </p:txBody>
      </p:sp>
    </p:spTree>
    <p:extLst>
      <p:ext uri="{BB962C8B-B14F-4D97-AF65-F5344CB8AC3E}">
        <p14:creationId xmlns:p14="http://schemas.microsoft.com/office/powerpoint/2010/main" val="1128076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VE"/>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B1AAA831-9ECB-432E-B137-C9896DC07075}" type="datetimeFigureOut">
              <a:rPr lang="es-VE" smtClean="0"/>
              <a:t>8/8/2024</a:t>
            </a:fld>
            <a:endParaRPr lang="es-VE"/>
          </a:p>
        </p:txBody>
      </p:sp>
      <p:sp>
        <p:nvSpPr>
          <p:cNvPr id="6" name="Marcador de pie de página 5"/>
          <p:cNvSpPr>
            <a:spLocks noGrp="1"/>
          </p:cNvSpPr>
          <p:nvPr>
            <p:ph type="ftr" sz="quarter" idx="11"/>
          </p:nvPr>
        </p:nvSpPr>
        <p:spPr/>
        <p:txBody>
          <a:bodyPr/>
          <a:lstStyle/>
          <a:p>
            <a:endParaRPr lang="es-VE"/>
          </a:p>
        </p:txBody>
      </p:sp>
      <p:sp>
        <p:nvSpPr>
          <p:cNvPr id="7" name="Marcador de número de diapositiva 6"/>
          <p:cNvSpPr>
            <a:spLocks noGrp="1"/>
          </p:cNvSpPr>
          <p:nvPr>
            <p:ph type="sldNum" sz="quarter" idx="12"/>
          </p:nvPr>
        </p:nvSpPr>
        <p:spPr/>
        <p:txBody>
          <a:bodyPr/>
          <a:lstStyle/>
          <a:p>
            <a:fld id="{4474B0DC-5AE6-4EB6-98B3-8DBCE6F7B97E}" type="slidenum">
              <a:rPr lang="es-VE" smtClean="0"/>
              <a:t>‹Nº›</a:t>
            </a:fld>
            <a:endParaRPr lang="es-VE"/>
          </a:p>
        </p:txBody>
      </p:sp>
    </p:spTree>
    <p:extLst>
      <p:ext uri="{BB962C8B-B14F-4D97-AF65-F5344CB8AC3E}">
        <p14:creationId xmlns:p14="http://schemas.microsoft.com/office/powerpoint/2010/main" val="2067203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VE"/>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V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B1AAA831-9ECB-432E-B137-C9896DC07075}" type="datetimeFigureOut">
              <a:rPr lang="es-VE" smtClean="0"/>
              <a:t>8/8/2024</a:t>
            </a:fld>
            <a:endParaRPr lang="es-VE"/>
          </a:p>
        </p:txBody>
      </p:sp>
      <p:sp>
        <p:nvSpPr>
          <p:cNvPr id="6" name="Marcador de pie de página 5"/>
          <p:cNvSpPr>
            <a:spLocks noGrp="1"/>
          </p:cNvSpPr>
          <p:nvPr>
            <p:ph type="ftr" sz="quarter" idx="11"/>
          </p:nvPr>
        </p:nvSpPr>
        <p:spPr/>
        <p:txBody>
          <a:bodyPr/>
          <a:lstStyle/>
          <a:p>
            <a:endParaRPr lang="es-VE"/>
          </a:p>
        </p:txBody>
      </p:sp>
      <p:sp>
        <p:nvSpPr>
          <p:cNvPr id="7" name="Marcador de número de diapositiva 6"/>
          <p:cNvSpPr>
            <a:spLocks noGrp="1"/>
          </p:cNvSpPr>
          <p:nvPr>
            <p:ph type="sldNum" sz="quarter" idx="12"/>
          </p:nvPr>
        </p:nvSpPr>
        <p:spPr/>
        <p:txBody>
          <a:bodyPr/>
          <a:lstStyle/>
          <a:p>
            <a:fld id="{4474B0DC-5AE6-4EB6-98B3-8DBCE6F7B97E}" type="slidenum">
              <a:rPr lang="es-VE" smtClean="0"/>
              <a:t>‹Nº›</a:t>
            </a:fld>
            <a:endParaRPr lang="es-VE"/>
          </a:p>
        </p:txBody>
      </p:sp>
    </p:spTree>
    <p:extLst>
      <p:ext uri="{BB962C8B-B14F-4D97-AF65-F5344CB8AC3E}">
        <p14:creationId xmlns:p14="http://schemas.microsoft.com/office/powerpoint/2010/main" val="3362879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VE"/>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AAA831-9ECB-432E-B137-C9896DC07075}" type="datetimeFigureOut">
              <a:rPr lang="es-VE" smtClean="0"/>
              <a:t>8/8/2024</a:t>
            </a:fld>
            <a:endParaRPr lang="es-V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V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74B0DC-5AE6-4EB6-98B3-8DBCE6F7B97E}" type="slidenum">
              <a:rPr lang="es-VE" smtClean="0"/>
              <a:t>‹Nº›</a:t>
            </a:fld>
            <a:endParaRPr lang="es-VE"/>
          </a:p>
        </p:txBody>
      </p:sp>
    </p:spTree>
    <p:extLst>
      <p:ext uri="{BB962C8B-B14F-4D97-AF65-F5344CB8AC3E}">
        <p14:creationId xmlns:p14="http://schemas.microsoft.com/office/powerpoint/2010/main" val="616801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1.jpeg"/><Relationship Id="rId4" Type="http://schemas.openxmlformats.org/officeDocument/2006/relationships/image" Target="../media/image2.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2.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2.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61210"/>
            <a:ext cx="9144000" cy="1819118"/>
          </a:xfrm>
        </p:spPr>
        <p:txBody>
          <a:bodyPr/>
          <a:lstStyle/>
          <a:p>
            <a:r>
              <a:rPr lang="es-MX" b="1" dirty="0" smtClean="0">
                <a:solidFill>
                  <a:schemeClr val="accent5">
                    <a:lumMod val="75000"/>
                  </a:schemeClr>
                </a:solidFill>
              </a:rPr>
              <a:t>DIPLOMADO EN PROGRAMACIÓN WEB</a:t>
            </a:r>
            <a:endParaRPr lang="es-VE" b="1" dirty="0">
              <a:solidFill>
                <a:schemeClr val="accent5">
                  <a:lumMod val="75000"/>
                </a:schemeClr>
              </a:solidFill>
            </a:endParaRPr>
          </a:p>
        </p:txBody>
      </p:sp>
      <p:sp>
        <p:nvSpPr>
          <p:cNvPr id="4" name="CuadroTexto 3"/>
          <p:cNvSpPr txBox="1"/>
          <p:nvPr/>
        </p:nvSpPr>
        <p:spPr>
          <a:xfrm>
            <a:off x="1837387" y="2750110"/>
            <a:ext cx="8517226" cy="1446550"/>
          </a:xfrm>
          <a:prstGeom prst="rect">
            <a:avLst/>
          </a:prstGeom>
          <a:noFill/>
        </p:spPr>
        <p:txBody>
          <a:bodyPr wrap="square" rtlCol="0">
            <a:spAutoFit/>
          </a:bodyPr>
          <a:lstStyle/>
          <a:p>
            <a:pPr algn="ctr"/>
            <a:r>
              <a:rPr lang="es-MX" sz="4400" b="1" dirty="0" smtClean="0">
                <a:solidFill>
                  <a:schemeClr val="accent1">
                    <a:lumMod val="75000"/>
                  </a:schemeClr>
                </a:solidFill>
              </a:rPr>
              <a:t>Repositorios de Gestión de Proyectos y Control de Versiones</a:t>
            </a:r>
            <a:endParaRPr lang="es-VE" sz="4400" b="1" dirty="0">
              <a:solidFill>
                <a:schemeClr val="accent1">
                  <a:lumMod val="75000"/>
                </a:schemeClr>
              </a:solidFill>
            </a:endParaRPr>
          </a:p>
        </p:txBody>
      </p:sp>
      <p:pic>
        <p:nvPicPr>
          <p:cNvPr id="5" name="Imagen 4"/>
          <p:cNvPicPr>
            <a:picLocks noChangeAspect="1"/>
          </p:cNvPicPr>
          <p:nvPr/>
        </p:nvPicPr>
        <p:blipFill>
          <a:blip r:embed="rId2"/>
          <a:stretch>
            <a:fillRect/>
          </a:stretch>
        </p:blipFill>
        <p:spPr>
          <a:xfrm>
            <a:off x="307752" y="161210"/>
            <a:ext cx="1529635" cy="1529635"/>
          </a:xfrm>
          <a:prstGeom prst="rect">
            <a:avLst/>
          </a:prstGeom>
        </p:spPr>
      </p:pic>
      <p:pic>
        <p:nvPicPr>
          <p:cNvPr id="6" name="Imagen 5"/>
          <p:cNvPicPr>
            <a:picLocks noChangeAspect="1"/>
          </p:cNvPicPr>
          <p:nvPr/>
        </p:nvPicPr>
        <p:blipFill>
          <a:blip r:embed="rId3"/>
          <a:stretch>
            <a:fillRect/>
          </a:stretch>
        </p:blipFill>
        <p:spPr>
          <a:xfrm>
            <a:off x="10354613" y="161210"/>
            <a:ext cx="1529635" cy="1529635"/>
          </a:xfrm>
          <a:prstGeom prst="rect">
            <a:avLst/>
          </a:prstGeom>
        </p:spPr>
      </p:pic>
      <p:sp>
        <p:nvSpPr>
          <p:cNvPr id="7" name="CuadroTexto 6"/>
          <p:cNvSpPr txBox="1"/>
          <p:nvPr/>
        </p:nvSpPr>
        <p:spPr>
          <a:xfrm>
            <a:off x="9321352" y="6246253"/>
            <a:ext cx="2562896" cy="369332"/>
          </a:xfrm>
          <a:prstGeom prst="rect">
            <a:avLst/>
          </a:prstGeom>
          <a:noFill/>
        </p:spPr>
        <p:txBody>
          <a:bodyPr wrap="square" rtlCol="0">
            <a:spAutoFit/>
          </a:bodyPr>
          <a:lstStyle/>
          <a:p>
            <a:pPr algn="ctr"/>
            <a:r>
              <a:rPr lang="es-MX" b="1" dirty="0" smtClean="0"/>
              <a:t>Prof. Damián Flores</a:t>
            </a:r>
            <a:endParaRPr lang="es-VE" b="1" dirty="0"/>
          </a:p>
        </p:txBody>
      </p:sp>
    </p:spTree>
    <p:extLst>
      <p:ext uri="{BB962C8B-B14F-4D97-AF65-F5344CB8AC3E}">
        <p14:creationId xmlns:p14="http://schemas.microsoft.com/office/powerpoint/2010/main" val="17107465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837387" y="202752"/>
            <a:ext cx="8517226" cy="769441"/>
          </a:xfrm>
          <a:prstGeom prst="rect">
            <a:avLst/>
          </a:prstGeom>
          <a:noFill/>
        </p:spPr>
        <p:txBody>
          <a:bodyPr wrap="square" rtlCol="0">
            <a:spAutoFit/>
          </a:bodyPr>
          <a:lstStyle/>
          <a:p>
            <a:pPr algn="ctr"/>
            <a:r>
              <a:rPr lang="es-MX" sz="4400" b="1" dirty="0" smtClean="0">
                <a:solidFill>
                  <a:schemeClr val="accent1">
                    <a:lumMod val="75000"/>
                  </a:schemeClr>
                </a:solidFill>
              </a:rPr>
              <a:t>Repositorios y Control de Versiones</a:t>
            </a:r>
            <a:endParaRPr lang="es-VE" sz="4400" b="1" dirty="0">
              <a:solidFill>
                <a:schemeClr val="accent1">
                  <a:lumMod val="75000"/>
                </a:schemeClr>
              </a:solidFill>
            </a:endParaRPr>
          </a:p>
        </p:txBody>
      </p:sp>
      <p:pic>
        <p:nvPicPr>
          <p:cNvPr id="5" name="Imagen 4"/>
          <p:cNvPicPr>
            <a:picLocks noChangeAspect="1"/>
          </p:cNvPicPr>
          <p:nvPr/>
        </p:nvPicPr>
        <p:blipFill>
          <a:blip r:embed="rId3"/>
          <a:stretch>
            <a:fillRect/>
          </a:stretch>
        </p:blipFill>
        <p:spPr>
          <a:xfrm>
            <a:off x="307752" y="161210"/>
            <a:ext cx="1529635" cy="1529635"/>
          </a:xfrm>
          <a:prstGeom prst="rect">
            <a:avLst/>
          </a:prstGeom>
        </p:spPr>
      </p:pic>
      <p:pic>
        <p:nvPicPr>
          <p:cNvPr id="6" name="Imagen 5"/>
          <p:cNvPicPr>
            <a:picLocks noChangeAspect="1"/>
          </p:cNvPicPr>
          <p:nvPr/>
        </p:nvPicPr>
        <p:blipFill>
          <a:blip r:embed="rId4"/>
          <a:stretch>
            <a:fillRect/>
          </a:stretch>
        </p:blipFill>
        <p:spPr>
          <a:xfrm>
            <a:off x="10354613" y="161210"/>
            <a:ext cx="1529635" cy="1529635"/>
          </a:xfrm>
          <a:prstGeom prst="rect">
            <a:avLst/>
          </a:prstGeom>
        </p:spPr>
      </p:pic>
      <p:sp>
        <p:nvSpPr>
          <p:cNvPr id="7" name="CuadroTexto 6"/>
          <p:cNvSpPr txBox="1"/>
          <p:nvPr/>
        </p:nvSpPr>
        <p:spPr>
          <a:xfrm>
            <a:off x="9321352" y="6246253"/>
            <a:ext cx="2562896" cy="369332"/>
          </a:xfrm>
          <a:prstGeom prst="rect">
            <a:avLst/>
          </a:prstGeom>
          <a:noFill/>
        </p:spPr>
        <p:txBody>
          <a:bodyPr wrap="square" rtlCol="0">
            <a:spAutoFit/>
          </a:bodyPr>
          <a:lstStyle/>
          <a:p>
            <a:pPr algn="ctr"/>
            <a:r>
              <a:rPr lang="es-MX" b="1" dirty="0" smtClean="0"/>
              <a:t>Prof. Damián Flores</a:t>
            </a:r>
            <a:endParaRPr lang="es-VE" b="1" dirty="0"/>
          </a:p>
        </p:txBody>
      </p:sp>
      <p:sp>
        <p:nvSpPr>
          <p:cNvPr id="2" name="Rectángulo 1"/>
          <p:cNvSpPr/>
          <p:nvPr/>
        </p:nvSpPr>
        <p:spPr>
          <a:xfrm>
            <a:off x="2604448" y="1690845"/>
            <a:ext cx="6983104" cy="3831818"/>
          </a:xfrm>
          <a:prstGeom prst="rect">
            <a:avLst/>
          </a:prstGeom>
        </p:spPr>
        <p:txBody>
          <a:bodyPr wrap="square">
            <a:spAutoFit/>
          </a:bodyPr>
          <a:lstStyle/>
          <a:p>
            <a:pPr marL="342900" indent="-342900" algn="just">
              <a:lnSpc>
                <a:spcPct val="150000"/>
              </a:lnSpc>
              <a:buFont typeface="+mj-lt"/>
              <a:buAutoNum type="arabicPeriod"/>
            </a:pPr>
            <a:r>
              <a:rPr lang="es-MX" dirty="0"/>
              <a:t>Se recomienda crear una rama para cada nueva característica o corrección de errores.</a:t>
            </a:r>
          </a:p>
          <a:p>
            <a:pPr marL="342900" indent="-342900" algn="just">
              <a:lnSpc>
                <a:spcPct val="150000"/>
              </a:lnSpc>
              <a:buFont typeface="+mj-lt"/>
              <a:buAutoNum type="arabicPeriod"/>
            </a:pPr>
            <a:r>
              <a:rPr lang="es-MX" dirty="0"/>
              <a:t>Se debe mantener la rama master actualizada con los últimos cambios.</a:t>
            </a:r>
          </a:p>
          <a:p>
            <a:pPr marL="342900" indent="-342900" algn="just">
              <a:lnSpc>
                <a:spcPct val="150000"/>
              </a:lnSpc>
              <a:buFont typeface="+mj-lt"/>
              <a:buAutoNum type="arabicPeriod"/>
            </a:pPr>
            <a:r>
              <a:rPr lang="es-MX" dirty="0"/>
              <a:t>Se debe realizar pruebas en la rama antes de fusionarla con el master.</a:t>
            </a:r>
          </a:p>
          <a:p>
            <a:pPr marL="342900" indent="-342900" algn="just">
              <a:lnSpc>
                <a:spcPct val="150000"/>
              </a:lnSpc>
              <a:buFont typeface="+mj-lt"/>
              <a:buAutoNum type="arabicPeriod"/>
            </a:pPr>
            <a:r>
              <a:rPr lang="es-MX" dirty="0"/>
              <a:t>Se debe usar un mensaje de </a:t>
            </a:r>
            <a:r>
              <a:rPr lang="es-MX" dirty="0" err="1"/>
              <a:t>commit</a:t>
            </a:r>
            <a:r>
              <a:rPr lang="es-MX" dirty="0"/>
              <a:t> descriptivo para cada </a:t>
            </a:r>
            <a:r>
              <a:rPr lang="es-MX" dirty="0" err="1"/>
              <a:t>commit</a:t>
            </a:r>
            <a:r>
              <a:rPr lang="es-MX" dirty="0"/>
              <a:t>.</a:t>
            </a:r>
          </a:p>
          <a:p>
            <a:pPr marL="342900" indent="-342900" algn="just">
              <a:lnSpc>
                <a:spcPct val="150000"/>
              </a:lnSpc>
              <a:buFont typeface="+mj-lt"/>
              <a:buAutoNum type="arabicPeriod"/>
            </a:pPr>
            <a:r>
              <a:rPr lang="es-MX" dirty="0"/>
              <a:t>Se pueden utilizar diferentes flujos de trabajo de ramas, como </a:t>
            </a:r>
            <a:r>
              <a:rPr lang="es-MX" dirty="0" err="1"/>
              <a:t>GitFlow</a:t>
            </a:r>
            <a:r>
              <a:rPr lang="es-MX" dirty="0"/>
              <a:t> o </a:t>
            </a:r>
            <a:r>
              <a:rPr lang="es-MX" dirty="0" err="1"/>
              <a:t>GitHub</a:t>
            </a:r>
            <a:r>
              <a:rPr lang="es-MX" dirty="0"/>
              <a:t> </a:t>
            </a:r>
            <a:r>
              <a:rPr lang="es-MX" dirty="0" err="1"/>
              <a:t>Flow</a:t>
            </a:r>
            <a:r>
              <a:rPr lang="es-MX" dirty="0"/>
              <a:t>.</a:t>
            </a:r>
            <a:endParaRPr lang="es-VE" dirty="0"/>
          </a:p>
        </p:txBody>
      </p:sp>
    </p:spTree>
    <p:extLst>
      <p:ext uri="{BB962C8B-B14F-4D97-AF65-F5344CB8AC3E}">
        <p14:creationId xmlns:p14="http://schemas.microsoft.com/office/powerpoint/2010/main" val="40015174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837387" y="202752"/>
            <a:ext cx="8517226" cy="769441"/>
          </a:xfrm>
          <a:prstGeom prst="rect">
            <a:avLst/>
          </a:prstGeom>
          <a:noFill/>
        </p:spPr>
        <p:txBody>
          <a:bodyPr wrap="square" rtlCol="0">
            <a:spAutoFit/>
          </a:bodyPr>
          <a:lstStyle/>
          <a:p>
            <a:pPr algn="ctr"/>
            <a:r>
              <a:rPr lang="es-MX" sz="4400" b="1" dirty="0" smtClean="0">
                <a:solidFill>
                  <a:schemeClr val="accent1">
                    <a:lumMod val="75000"/>
                  </a:schemeClr>
                </a:solidFill>
              </a:rPr>
              <a:t>Repositorios y Control de Versiones</a:t>
            </a:r>
            <a:endParaRPr lang="es-VE" sz="4400" b="1" dirty="0">
              <a:solidFill>
                <a:schemeClr val="accent1">
                  <a:lumMod val="75000"/>
                </a:schemeClr>
              </a:solidFill>
            </a:endParaRPr>
          </a:p>
        </p:txBody>
      </p:sp>
      <p:pic>
        <p:nvPicPr>
          <p:cNvPr id="5" name="Imagen 4"/>
          <p:cNvPicPr>
            <a:picLocks noChangeAspect="1"/>
          </p:cNvPicPr>
          <p:nvPr/>
        </p:nvPicPr>
        <p:blipFill>
          <a:blip r:embed="rId3"/>
          <a:stretch>
            <a:fillRect/>
          </a:stretch>
        </p:blipFill>
        <p:spPr>
          <a:xfrm>
            <a:off x="307752" y="161210"/>
            <a:ext cx="1529635" cy="1529635"/>
          </a:xfrm>
          <a:prstGeom prst="rect">
            <a:avLst/>
          </a:prstGeom>
        </p:spPr>
      </p:pic>
      <p:pic>
        <p:nvPicPr>
          <p:cNvPr id="6" name="Imagen 5"/>
          <p:cNvPicPr>
            <a:picLocks noChangeAspect="1"/>
          </p:cNvPicPr>
          <p:nvPr/>
        </p:nvPicPr>
        <p:blipFill>
          <a:blip r:embed="rId4"/>
          <a:stretch>
            <a:fillRect/>
          </a:stretch>
        </p:blipFill>
        <p:spPr>
          <a:xfrm>
            <a:off x="10354613" y="161210"/>
            <a:ext cx="1529635" cy="1529635"/>
          </a:xfrm>
          <a:prstGeom prst="rect">
            <a:avLst/>
          </a:prstGeom>
        </p:spPr>
      </p:pic>
      <p:sp>
        <p:nvSpPr>
          <p:cNvPr id="7" name="CuadroTexto 6"/>
          <p:cNvSpPr txBox="1"/>
          <p:nvPr/>
        </p:nvSpPr>
        <p:spPr>
          <a:xfrm>
            <a:off x="9321352" y="6246253"/>
            <a:ext cx="2562896" cy="369332"/>
          </a:xfrm>
          <a:prstGeom prst="rect">
            <a:avLst/>
          </a:prstGeom>
          <a:noFill/>
        </p:spPr>
        <p:txBody>
          <a:bodyPr wrap="square" rtlCol="0">
            <a:spAutoFit/>
          </a:bodyPr>
          <a:lstStyle/>
          <a:p>
            <a:pPr algn="ctr"/>
            <a:r>
              <a:rPr lang="es-MX" b="1" dirty="0" smtClean="0"/>
              <a:t>Prof. Damián Flores</a:t>
            </a:r>
            <a:endParaRPr lang="es-VE" b="1" dirty="0"/>
          </a:p>
        </p:txBody>
      </p:sp>
      <p:pic>
        <p:nvPicPr>
          <p:cNvPr id="2" name="Imagen 1"/>
          <p:cNvPicPr>
            <a:picLocks noChangeAspect="1"/>
          </p:cNvPicPr>
          <p:nvPr/>
        </p:nvPicPr>
        <p:blipFill>
          <a:blip r:embed="rId5"/>
          <a:stretch>
            <a:fillRect/>
          </a:stretch>
        </p:blipFill>
        <p:spPr>
          <a:xfrm>
            <a:off x="8931497" y="2962151"/>
            <a:ext cx="2952751" cy="1526635"/>
          </a:xfrm>
          <a:prstGeom prst="rect">
            <a:avLst/>
          </a:prstGeom>
        </p:spPr>
      </p:pic>
      <p:pic>
        <p:nvPicPr>
          <p:cNvPr id="3" name="Picture 2" descr="Git Branch y Merge de cero a crack | by Alfonso Eduardo Carrillo Paredes |  Mediu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7752" y="2956873"/>
            <a:ext cx="3067657" cy="1531913"/>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a:blip r:embed="rId7"/>
          <a:stretch>
            <a:fillRect/>
          </a:stretch>
        </p:blipFill>
        <p:spPr>
          <a:xfrm>
            <a:off x="4672012" y="5215598"/>
            <a:ext cx="2847975" cy="1399987"/>
          </a:xfrm>
          <a:prstGeom prst="rect">
            <a:avLst/>
          </a:prstGeom>
        </p:spPr>
      </p:pic>
      <p:pic>
        <p:nvPicPr>
          <p:cNvPr id="17" name="Imagen 16"/>
          <p:cNvPicPr>
            <a:picLocks noChangeAspect="1"/>
          </p:cNvPicPr>
          <p:nvPr/>
        </p:nvPicPr>
        <p:blipFill>
          <a:blip r:embed="rId8"/>
          <a:stretch>
            <a:fillRect/>
          </a:stretch>
        </p:blipFill>
        <p:spPr>
          <a:xfrm>
            <a:off x="4672012" y="1167072"/>
            <a:ext cx="2847975" cy="1600200"/>
          </a:xfrm>
          <a:prstGeom prst="rect">
            <a:avLst/>
          </a:prstGeom>
        </p:spPr>
      </p:pic>
      <p:sp>
        <p:nvSpPr>
          <p:cNvPr id="24" name="Rectángulo 23"/>
          <p:cNvSpPr/>
          <p:nvPr/>
        </p:nvSpPr>
        <p:spPr>
          <a:xfrm>
            <a:off x="3737211" y="2698772"/>
            <a:ext cx="4717576" cy="2352952"/>
          </a:xfrm>
          <a:prstGeom prst="rect">
            <a:avLst/>
          </a:prstGeom>
        </p:spPr>
        <p:txBody>
          <a:bodyPr wrap="square">
            <a:spAutoFit/>
          </a:bodyPr>
          <a:lstStyle/>
          <a:p>
            <a:pPr algn="just">
              <a:lnSpc>
                <a:spcPct val="150000"/>
              </a:lnSpc>
            </a:pPr>
            <a:r>
              <a:rPr lang="es-MX" sz="2000" dirty="0"/>
              <a:t> Los sistemas de control de versiones son herramientas de software que ayudan a los equipos de software a gestionar los cambios en el código fuente a lo largo del tiempo.</a:t>
            </a:r>
            <a:endParaRPr lang="es-VE" sz="2000" dirty="0"/>
          </a:p>
        </p:txBody>
      </p:sp>
    </p:spTree>
    <p:extLst>
      <p:ext uri="{BB962C8B-B14F-4D97-AF65-F5344CB8AC3E}">
        <p14:creationId xmlns:p14="http://schemas.microsoft.com/office/powerpoint/2010/main" val="2738307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837387" y="202752"/>
            <a:ext cx="8517226" cy="769441"/>
          </a:xfrm>
          <a:prstGeom prst="rect">
            <a:avLst/>
          </a:prstGeom>
          <a:noFill/>
        </p:spPr>
        <p:txBody>
          <a:bodyPr wrap="square" rtlCol="0">
            <a:spAutoFit/>
          </a:bodyPr>
          <a:lstStyle/>
          <a:p>
            <a:pPr algn="ctr"/>
            <a:r>
              <a:rPr lang="es-MX" sz="4400" b="1" dirty="0" smtClean="0">
                <a:solidFill>
                  <a:schemeClr val="accent1">
                    <a:lumMod val="75000"/>
                  </a:schemeClr>
                </a:solidFill>
              </a:rPr>
              <a:t>Repositorios y Control de Versiones</a:t>
            </a:r>
            <a:endParaRPr lang="es-VE" sz="4400" b="1" dirty="0">
              <a:solidFill>
                <a:schemeClr val="accent1">
                  <a:lumMod val="75000"/>
                </a:schemeClr>
              </a:solidFill>
            </a:endParaRPr>
          </a:p>
        </p:txBody>
      </p:sp>
      <p:pic>
        <p:nvPicPr>
          <p:cNvPr id="5" name="Imagen 4"/>
          <p:cNvPicPr>
            <a:picLocks noChangeAspect="1"/>
          </p:cNvPicPr>
          <p:nvPr/>
        </p:nvPicPr>
        <p:blipFill>
          <a:blip r:embed="rId3"/>
          <a:stretch>
            <a:fillRect/>
          </a:stretch>
        </p:blipFill>
        <p:spPr>
          <a:xfrm>
            <a:off x="307752" y="161210"/>
            <a:ext cx="1529635" cy="1529635"/>
          </a:xfrm>
          <a:prstGeom prst="rect">
            <a:avLst/>
          </a:prstGeom>
        </p:spPr>
      </p:pic>
      <p:pic>
        <p:nvPicPr>
          <p:cNvPr id="6" name="Imagen 5"/>
          <p:cNvPicPr>
            <a:picLocks noChangeAspect="1"/>
          </p:cNvPicPr>
          <p:nvPr/>
        </p:nvPicPr>
        <p:blipFill>
          <a:blip r:embed="rId4"/>
          <a:stretch>
            <a:fillRect/>
          </a:stretch>
        </p:blipFill>
        <p:spPr>
          <a:xfrm>
            <a:off x="10354613" y="161210"/>
            <a:ext cx="1529635" cy="1529635"/>
          </a:xfrm>
          <a:prstGeom prst="rect">
            <a:avLst/>
          </a:prstGeom>
        </p:spPr>
      </p:pic>
      <p:sp>
        <p:nvSpPr>
          <p:cNvPr id="7" name="CuadroTexto 6"/>
          <p:cNvSpPr txBox="1"/>
          <p:nvPr/>
        </p:nvSpPr>
        <p:spPr>
          <a:xfrm>
            <a:off x="9321352" y="6246253"/>
            <a:ext cx="2562896" cy="369332"/>
          </a:xfrm>
          <a:prstGeom prst="rect">
            <a:avLst/>
          </a:prstGeom>
          <a:noFill/>
        </p:spPr>
        <p:txBody>
          <a:bodyPr wrap="square" rtlCol="0">
            <a:spAutoFit/>
          </a:bodyPr>
          <a:lstStyle/>
          <a:p>
            <a:pPr algn="ctr"/>
            <a:r>
              <a:rPr lang="es-MX" b="1" dirty="0" smtClean="0"/>
              <a:t>Prof. Damián Flores</a:t>
            </a:r>
            <a:endParaRPr lang="es-VE" b="1" dirty="0"/>
          </a:p>
        </p:txBody>
      </p:sp>
      <p:pic>
        <p:nvPicPr>
          <p:cNvPr id="9" name="Imagen 8"/>
          <p:cNvPicPr>
            <a:picLocks noChangeAspect="1"/>
          </p:cNvPicPr>
          <p:nvPr/>
        </p:nvPicPr>
        <p:blipFill>
          <a:blip r:embed="rId5"/>
          <a:stretch>
            <a:fillRect/>
          </a:stretch>
        </p:blipFill>
        <p:spPr>
          <a:xfrm>
            <a:off x="5258680" y="4691818"/>
            <a:ext cx="2216561" cy="1180247"/>
          </a:xfrm>
          <a:prstGeom prst="rect">
            <a:avLst/>
          </a:prstGeom>
        </p:spPr>
      </p:pic>
      <p:pic>
        <p:nvPicPr>
          <p:cNvPr id="17" name="Imagen 16"/>
          <p:cNvPicPr>
            <a:picLocks noChangeAspect="1"/>
          </p:cNvPicPr>
          <p:nvPr/>
        </p:nvPicPr>
        <p:blipFill>
          <a:blip r:embed="rId6"/>
          <a:stretch>
            <a:fillRect/>
          </a:stretch>
        </p:blipFill>
        <p:spPr>
          <a:xfrm>
            <a:off x="4942977" y="1117972"/>
            <a:ext cx="2847975" cy="1600200"/>
          </a:xfrm>
          <a:prstGeom prst="rect">
            <a:avLst/>
          </a:prstGeom>
        </p:spPr>
      </p:pic>
      <p:pic>
        <p:nvPicPr>
          <p:cNvPr id="21" name="Imagen 20"/>
          <p:cNvPicPr>
            <a:picLocks noChangeAspect="1"/>
          </p:cNvPicPr>
          <p:nvPr/>
        </p:nvPicPr>
        <p:blipFill>
          <a:blip r:embed="rId7"/>
          <a:stretch>
            <a:fillRect/>
          </a:stretch>
        </p:blipFill>
        <p:spPr>
          <a:xfrm>
            <a:off x="5350628" y="2380484"/>
            <a:ext cx="2032669" cy="1216214"/>
          </a:xfrm>
          <a:prstGeom prst="rect">
            <a:avLst/>
          </a:prstGeom>
        </p:spPr>
      </p:pic>
      <p:pic>
        <p:nvPicPr>
          <p:cNvPr id="23" name="Picture 6" descr="BitBucket Mercurial Repository Support Ended | What to Do | Perforc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51019" y="3637181"/>
            <a:ext cx="1431885" cy="954590"/>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9"/>
          <p:cNvSpPr/>
          <p:nvPr/>
        </p:nvSpPr>
        <p:spPr>
          <a:xfrm>
            <a:off x="7790952" y="2058681"/>
            <a:ext cx="4093296" cy="1200329"/>
          </a:xfrm>
          <a:prstGeom prst="rect">
            <a:avLst/>
          </a:prstGeom>
        </p:spPr>
        <p:txBody>
          <a:bodyPr wrap="square">
            <a:spAutoFit/>
          </a:bodyPr>
          <a:lstStyle/>
          <a:p>
            <a:pPr algn="just"/>
            <a:r>
              <a:rPr lang="es-MX" dirty="0"/>
              <a:t>Los repositorios son archivos donde se almacenan recursos digitales de manera que estos pueden ser accesibles a través de internet</a:t>
            </a:r>
            <a:endParaRPr lang="es-VE" dirty="0"/>
          </a:p>
        </p:txBody>
      </p:sp>
      <p:sp>
        <p:nvSpPr>
          <p:cNvPr id="11" name="Rectángulo 10"/>
          <p:cNvSpPr/>
          <p:nvPr/>
        </p:nvSpPr>
        <p:spPr>
          <a:xfrm>
            <a:off x="307752" y="2058681"/>
            <a:ext cx="4594351" cy="2585323"/>
          </a:xfrm>
          <a:prstGeom prst="rect">
            <a:avLst/>
          </a:prstGeom>
        </p:spPr>
        <p:txBody>
          <a:bodyPr wrap="square">
            <a:spAutoFit/>
          </a:bodyPr>
          <a:lstStyle/>
          <a:p>
            <a:pPr algn="just"/>
            <a:r>
              <a:rPr lang="es-MX" dirty="0"/>
              <a:t>El software de control de versiones realiza un seguimiento de todas las modificaciones en el código en un tipo especial de base de datos. Si se comete un error, los desarrolladores pueden ir hacia atrás en el tiempo y comparar las versiones anteriores del código para ayudar a resolver el error, al tiempo que se minimizan las interrupciones para todos los miembros del equipo.</a:t>
            </a:r>
            <a:endParaRPr lang="es-VE" dirty="0"/>
          </a:p>
        </p:txBody>
      </p:sp>
      <p:pic>
        <p:nvPicPr>
          <p:cNvPr id="12" name="Imagen 11"/>
          <p:cNvPicPr>
            <a:picLocks noChangeAspect="1"/>
          </p:cNvPicPr>
          <p:nvPr/>
        </p:nvPicPr>
        <p:blipFill>
          <a:blip r:embed="rId9"/>
          <a:stretch>
            <a:fillRect/>
          </a:stretch>
        </p:blipFill>
        <p:spPr>
          <a:xfrm>
            <a:off x="355079" y="5076036"/>
            <a:ext cx="1917064" cy="1155106"/>
          </a:xfrm>
          <a:prstGeom prst="rect">
            <a:avLst/>
          </a:prstGeom>
        </p:spPr>
      </p:pic>
      <p:pic>
        <p:nvPicPr>
          <p:cNvPr id="2050" name="Picture 2" descr="Qué es GitHub y por qué es útil en la actualidad 💻 | HACK A BOS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76175" y="4973208"/>
            <a:ext cx="1886901" cy="1257934"/>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p:cNvPicPr>
            <a:picLocks noChangeAspect="1"/>
          </p:cNvPicPr>
          <p:nvPr/>
        </p:nvPicPr>
        <p:blipFill>
          <a:blip r:embed="rId11"/>
          <a:stretch>
            <a:fillRect/>
          </a:stretch>
        </p:blipFill>
        <p:spPr>
          <a:xfrm>
            <a:off x="8730387" y="3869588"/>
            <a:ext cx="2214425" cy="1548832"/>
          </a:xfrm>
          <a:prstGeom prst="rect">
            <a:avLst/>
          </a:prstGeom>
        </p:spPr>
      </p:pic>
    </p:spTree>
    <p:extLst>
      <p:ext uri="{BB962C8B-B14F-4D97-AF65-F5344CB8AC3E}">
        <p14:creationId xmlns:p14="http://schemas.microsoft.com/office/powerpoint/2010/main" val="6493369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837387" y="202752"/>
            <a:ext cx="8517226" cy="769441"/>
          </a:xfrm>
          <a:prstGeom prst="rect">
            <a:avLst/>
          </a:prstGeom>
          <a:noFill/>
        </p:spPr>
        <p:txBody>
          <a:bodyPr wrap="square" rtlCol="0">
            <a:spAutoFit/>
          </a:bodyPr>
          <a:lstStyle/>
          <a:p>
            <a:pPr algn="ctr"/>
            <a:r>
              <a:rPr lang="es-MX" sz="4400" b="1" dirty="0" smtClean="0">
                <a:solidFill>
                  <a:schemeClr val="accent1">
                    <a:lumMod val="75000"/>
                  </a:schemeClr>
                </a:solidFill>
              </a:rPr>
              <a:t>Repositorios y Control de Versiones</a:t>
            </a:r>
            <a:endParaRPr lang="es-VE" sz="4400" b="1" dirty="0">
              <a:solidFill>
                <a:schemeClr val="accent1">
                  <a:lumMod val="75000"/>
                </a:schemeClr>
              </a:solidFill>
            </a:endParaRPr>
          </a:p>
        </p:txBody>
      </p:sp>
      <p:pic>
        <p:nvPicPr>
          <p:cNvPr id="5" name="Imagen 4"/>
          <p:cNvPicPr>
            <a:picLocks noChangeAspect="1"/>
          </p:cNvPicPr>
          <p:nvPr/>
        </p:nvPicPr>
        <p:blipFill>
          <a:blip r:embed="rId3"/>
          <a:stretch>
            <a:fillRect/>
          </a:stretch>
        </p:blipFill>
        <p:spPr>
          <a:xfrm>
            <a:off x="307752" y="161210"/>
            <a:ext cx="1529635" cy="1529635"/>
          </a:xfrm>
          <a:prstGeom prst="rect">
            <a:avLst/>
          </a:prstGeom>
        </p:spPr>
      </p:pic>
      <p:pic>
        <p:nvPicPr>
          <p:cNvPr id="6" name="Imagen 5"/>
          <p:cNvPicPr>
            <a:picLocks noChangeAspect="1"/>
          </p:cNvPicPr>
          <p:nvPr/>
        </p:nvPicPr>
        <p:blipFill>
          <a:blip r:embed="rId4"/>
          <a:stretch>
            <a:fillRect/>
          </a:stretch>
        </p:blipFill>
        <p:spPr>
          <a:xfrm>
            <a:off x="10354613" y="161210"/>
            <a:ext cx="1529635" cy="1529635"/>
          </a:xfrm>
          <a:prstGeom prst="rect">
            <a:avLst/>
          </a:prstGeom>
        </p:spPr>
      </p:pic>
      <p:sp>
        <p:nvSpPr>
          <p:cNvPr id="7" name="CuadroTexto 6"/>
          <p:cNvSpPr txBox="1"/>
          <p:nvPr/>
        </p:nvSpPr>
        <p:spPr>
          <a:xfrm>
            <a:off x="9321352" y="6246253"/>
            <a:ext cx="2562896" cy="369332"/>
          </a:xfrm>
          <a:prstGeom prst="rect">
            <a:avLst/>
          </a:prstGeom>
          <a:noFill/>
        </p:spPr>
        <p:txBody>
          <a:bodyPr wrap="square" rtlCol="0">
            <a:spAutoFit/>
          </a:bodyPr>
          <a:lstStyle/>
          <a:p>
            <a:pPr algn="ctr"/>
            <a:r>
              <a:rPr lang="es-MX" b="1" dirty="0" smtClean="0"/>
              <a:t>Prof. Damián Flores</a:t>
            </a:r>
            <a:endParaRPr lang="es-VE" b="1" dirty="0"/>
          </a:p>
        </p:txBody>
      </p:sp>
      <p:sp>
        <p:nvSpPr>
          <p:cNvPr id="3" name="Rectángulo 2"/>
          <p:cNvSpPr/>
          <p:nvPr/>
        </p:nvSpPr>
        <p:spPr>
          <a:xfrm>
            <a:off x="403286" y="3282952"/>
            <a:ext cx="5083114" cy="2862322"/>
          </a:xfrm>
          <a:prstGeom prst="rect">
            <a:avLst/>
          </a:prstGeom>
        </p:spPr>
        <p:txBody>
          <a:bodyPr wrap="square">
            <a:spAutoFit/>
          </a:bodyPr>
          <a:lstStyle/>
          <a:p>
            <a:pPr algn="just"/>
            <a:r>
              <a:rPr lang="es-MX" dirty="0"/>
              <a:t>Un sistema de repositorios y control de versiones es una herramienta que te permite:</a:t>
            </a:r>
          </a:p>
          <a:p>
            <a:pPr algn="just"/>
            <a:endParaRPr lang="es-MX" dirty="0" smtClean="0"/>
          </a:p>
          <a:p>
            <a:pPr marL="342900" indent="-342900" algn="just">
              <a:buAutoNum type="arabicPeriod"/>
            </a:pPr>
            <a:r>
              <a:rPr lang="es-MX" dirty="0" smtClean="0"/>
              <a:t>Almacenar: </a:t>
            </a:r>
          </a:p>
          <a:p>
            <a:pPr marL="285750" indent="-285750" algn="just">
              <a:buFont typeface="Arial" panose="020B0604020202020204" pitchFamily="34" charset="0"/>
              <a:buChar char="•"/>
            </a:pPr>
            <a:r>
              <a:rPr lang="es-MX" dirty="0" smtClean="0"/>
              <a:t>Código </a:t>
            </a:r>
            <a:r>
              <a:rPr lang="es-MX" dirty="0"/>
              <a:t>fuente: Los archivos que componen tu proyecto de software, como scripts, imágenes, hojas de estilo, etc.</a:t>
            </a:r>
          </a:p>
          <a:p>
            <a:pPr marL="285750" indent="-285750" algn="just">
              <a:buFont typeface="Arial" panose="020B0604020202020204" pitchFamily="34" charset="0"/>
              <a:buChar char="•"/>
            </a:pPr>
            <a:r>
              <a:rPr lang="es-MX" dirty="0"/>
              <a:t>Historial de cambios: Un registro de todas las modificaciones que se han realizado al código a lo largo del tiempo</a:t>
            </a:r>
            <a:r>
              <a:rPr lang="es-MX" dirty="0" smtClean="0"/>
              <a:t>.</a:t>
            </a:r>
            <a:endParaRPr lang="es-MX" dirty="0"/>
          </a:p>
        </p:txBody>
      </p:sp>
      <p:sp>
        <p:nvSpPr>
          <p:cNvPr id="8" name="Rectángulo 7"/>
          <p:cNvSpPr/>
          <p:nvPr/>
        </p:nvSpPr>
        <p:spPr>
          <a:xfrm>
            <a:off x="5788248" y="2227534"/>
            <a:ext cx="6096000" cy="3970318"/>
          </a:xfrm>
          <a:prstGeom prst="rect">
            <a:avLst/>
          </a:prstGeom>
        </p:spPr>
        <p:txBody>
          <a:bodyPr>
            <a:spAutoFit/>
          </a:bodyPr>
          <a:lstStyle/>
          <a:p>
            <a:r>
              <a:rPr lang="es-MX" dirty="0" smtClean="0"/>
              <a:t>2</a:t>
            </a:r>
            <a:r>
              <a:rPr lang="es-MX" dirty="0"/>
              <a:t>. </a:t>
            </a:r>
            <a:r>
              <a:rPr lang="es-MX" dirty="0" smtClean="0"/>
              <a:t>Gestionar </a:t>
            </a:r>
          </a:p>
          <a:p>
            <a:pPr marL="285750" indent="-285750">
              <a:buFont typeface="Arial" panose="020B0604020202020204" pitchFamily="34" charset="0"/>
              <a:buChar char="•"/>
            </a:pPr>
            <a:r>
              <a:rPr lang="es-MX" dirty="0" smtClean="0"/>
              <a:t>Versiones</a:t>
            </a:r>
            <a:r>
              <a:rPr lang="es-MX" dirty="0"/>
              <a:t>: Puedes crear diferentes versiones de tu proyecto, lo que te permite: </a:t>
            </a:r>
            <a:endParaRPr lang="es-MX" dirty="0" smtClean="0"/>
          </a:p>
          <a:p>
            <a:r>
              <a:rPr lang="es-MX" dirty="0"/>
              <a:t>	</a:t>
            </a:r>
            <a:r>
              <a:rPr lang="es-MX" dirty="0" smtClean="0"/>
              <a:t>Revertir </a:t>
            </a:r>
            <a:r>
              <a:rPr lang="es-MX" dirty="0"/>
              <a:t>a una versión anterior: Si hay un problema </a:t>
            </a:r>
            <a:r>
              <a:rPr lang="es-MX" dirty="0" smtClean="0"/>
              <a:t>	con </a:t>
            </a:r>
            <a:r>
              <a:rPr lang="es-MX" dirty="0"/>
              <a:t>la versión actual, puedes volver a una versión </a:t>
            </a:r>
            <a:r>
              <a:rPr lang="es-MX" dirty="0" smtClean="0"/>
              <a:t>	anterior </a:t>
            </a:r>
            <a:r>
              <a:rPr lang="es-MX" dirty="0"/>
              <a:t>que funcionaba correctamente.</a:t>
            </a:r>
          </a:p>
          <a:p>
            <a:r>
              <a:rPr lang="es-MX" dirty="0" smtClean="0"/>
              <a:t>	Comparar </a:t>
            </a:r>
            <a:r>
              <a:rPr lang="es-MX" dirty="0"/>
              <a:t>versiones: Puedes ver las diferencias entre </a:t>
            </a:r>
            <a:r>
              <a:rPr lang="es-MX" dirty="0" smtClean="0"/>
              <a:t>	dos </a:t>
            </a:r>
            <a:r>
              <a:rPr lang="es-MX" dirty="0"/>
              <a:t>versiones para determinar qué cambios se han </a:t>
            </a:r>
            <a:r>
              <a:rPr lang="es-MX" dirty="0" smtClean="0"/>
              <a:t>	realizado</a:t>
            </a:r>
            <a:r>
              <a:rPr lang="es-MX" dirty="0"/>
              <a:t>.</a:t>
            </a:r>
          </a:p>
          <a:p>
            <a:pPr marL="285750" indent="-285750">
              <a:buFont typeface="Arial" panose="020B0604020202020204" pitchFamily="34" charset="0"/>
              <a:buChar char="•"/>
            </a:pPr>
            <a:r>
              <a:rPr lang="es-MX" dirty="0" smtClean="0"/>
              <a:t>Ramas</a:t>
            </a:r>
            <a:r>
              <a:rPr lang="es-MX" dirty="0"/>
              <a:t>: Puedes crear ramas del código principal </a:t>
            </a:r>
            <a:r>
              <a:rPr lang="es-MX" dirty="0" smtClean="0"/>
              <a:t>para trabajar </a:t>
            </a:r>
            <a:r>
              <a:rPr lang="es-MX" dirty="0"/>
              <a:t>en diferentes características o correcciones </a:t>
            </a:r>
            <a:r>
              <a:rPr lang="es-MX" dirty="0" smtClean="0"/>
              <a:t>de </a:t>
            </a:r>
            <a:r>
              <a:rPr lang="es-MX" dirty="0"/>
              <a:t>errores sin afectar al código principal.</a:t>
            </a:r>
          </a:p>
          <a:p>
            <a:pPr marL="285750" indent="-285750">
              <a:buFont typeface="Arial" panose="020B0604020202020204" pitchFamily="34" charset="0"/>
              <a:buChar char="•"/>
            </a:pPr>
            <a:r>
              <a:rPr lang="es-MX" dirty="0" smtClean="0"/>
              <a:t>Fusiones</a:t>
            </a:r>
            <a:r>
              <a:rPr lang="es-MX" dirty="0"/>
              <a:t>: Puedes combinar los cambios de </a:t>
            </a:r>
            <a:r>
              <a:rPr lang="es-MX" dirty="0" smtClean="0"/>
              <a:t>diferentes ramas </a:t>
            </a:r>
            <a:r>
              <a:rPr lang="es-MX" dirty="0"/>
              <a:t>en una sola rama.</a:t>
            </a:r>
          </a:p>
        </p:txBody>
      </p:sp>
      <p:pic>
        <p:nvPicPr>
          <p:cNvPr id="14" name="Imagen 13"/>
          <p:cNvPicPr>
            <a:picLocks noChangeAspect="1"/>
          </p:cNvPicPr>
          <p:nvPr/>
        </p:nvPicPr>
        <p:blipFill>
          <a:blip r:embed="rId5"/>
          <a:stretch>
            <a:fillRect/>
          </a:stretch>
        </p:blipFill>
        <p:spPr>
          <a:xfrm>
            <a:off x="1271723" y="1690845"/>
            <a:ext cx="3346239" cy="1619148"/>
          </a:xfrm>
          <a:prstGeom prst="rect">
            <a:avLst/>
          </a:prstGeom>
        </p:spPr>
      </p:pic>
      <p:pic>
        <p:nvPicPr>
          <p:cNvPr id="15" name="Imagen 14"/>
          <p:cNvPicPr>
            <a:picLocks noChangeAspect="1"/>
          </p:cNvPicPr>
          <p:nvPr/>
        </p:nvPicPr>
        <p:blipFill>
          <a:blip r:embed="rId6"/>
          <a:stretch>
            <a:fillRect/>
          </a:stretch>
        </p:blipFill>
        <p:spPr>
          <a:xfrm>
            <a:off x="7342875" y="1013735"/>
            <a:ext cx="2265149" cy="1506324"/>
          </a:xfrm>
          <a:prstGeom prst="rect">
            <a:avLst/>
          </a:prstGeom>
        </p:spPr>
      </p:pic>
    </p:spTree>
    <p:extLst>
      <p:ext uri="{BB962C8B-B14F-4D97-AF65-F5344CB8AC3E}">
        <p14:creationId xmlns:p14="http://schemas.microsoft.com/office/powerpoint/2010/main" val="41005040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837387" y="202752"/>
            <a:ext cx="8517226" cy="769441"/>
          </a:xfrm>
          <a:prstGeom prst="rect">
            <a:avLst/>
          </a:prstGeom>
          <a:noFill/>
        </p:spPr>
        <p:txBody>
          <a:bodyPr wrap="square" rtlCol="0">
            <a:spAutoFit/>
          </a:bodyPr>
          <a:lstStyle/>
          <a:p>
            <a:pPr algn="ctr"/>
            <a:r>
              <a:rPr lang="es-MX" sz="4400" b="1" dirty="0" smtClean="0">
                <a:solidFill>
                  <a:schemeClr val="accent1">
                    <a:lumMod val="75000"/>
                  </a:schemeClr>
                </a:solidFill>
              </a:rPr>
              <a:t>Repositorios y Control de Versiones</a:t>
            </a:r>
            <a:endParaRPr lang="es-VE" sz="4400" b="1" dirty="0">
              <a:solidFill>
                <a:schemeClr val="accent1">
                  <a:lumMod val="75000"/>
                </a:schemeClr>
              </a:solidFill>
            </a:endParaRPr>
          </a:p>
        </p:txBody>
      </p:sp>
      <p:pic>
        <p:nvPicPr>
          <p:cNvPr id="5" name="Imagen 4"/>
          <p:cNvPicPr>
            <a:picLocks noChangeAspect="1"/>
          </p:cNvPicPr>
          <p:nvPr/>
        </p:nvPicPr>
        <p:blipFill>
          <a:blip r:embed="rId3"/>
          <a:stretch>
            <a:fillRect/>
          </a:stretch>
        </p:blipFill>
        <p:spPr>
          <a:xfrm>
            <a:off x="307752" y="161210"/>
            <a:ext cx="1529635" cy="1529635"/>
          </a:xfrm>
          <a:prstGeom prst="rect">
            <a:avLst/>
          </a:prstGeom>
        </p:spPr>
      </p:pic>
      <p:pic>
        <p:nvPicPr>
          <p:cNvPr id="6" name="Imagen 5"/>
          <p:cNvPicPr>
            <a:picLocks noChangeAspect="1"/>
          </p:cNvPicPr>
          <p:nvPr/>
        </p:nvPicPr>
        <p:blipFill>
          <a:blip r:embed="rId4"/>
          <a:stretch>
            <a:fillRect/>
          </a:stretch>
        </p:blipFill>
        <p:spPr>
          <a:xfrm>
            <a:off x="10354613" y="161210"/>
            <a:ext cx="1529635" cy="1529635"/>
          </a:xfrm>
          <a:prstGeom prst="rect">
            <a:avLst/>
          </a:prstGeom>
        </p:spPr>
      </p:pic>
      <p:sp>
        <p:nvSpPr>
          <p:cNvPr id="7" name="CuadroTexto 6"/>
          <p:cNvSpPr txBox="1"/>
          <p:nvPr/>
        </p:nvSpPr>
        <p:spPr>
          <a:xfrm>
            <a:off x="9321352" y="6246253"/>
            <a:ext cx="2562896" cy="369332"/>
          </a:xfrm>
          <a:prstGeom prst="rect">
            <a:avLst/>
          </a:prstGeom>
          <a:noFill/>
        </p:spPr>
        <p:txBody>
          <a:bodyPr wrap="square" rtlCol="0">
            <a:spAutoFit/>
          </a:bodyPr>
          <a:lstStyle/>
          <a:p>
            <a:pPr algn="ctr"/>
            <a:r>
              <a:rPr lang="es-MX" b="1" dirty="0" smtClean="0"/>
              <a:t>Prof. Damián Flores</a:t>
            </a:r>
            <a:endParaRPr lang="es-VE" b="1" dirty="0"/>
          </a:p>
        </p:txBody>
      </p:sp>
      <p:sp>
        <p:nvSpPr>
          <p:cNvPr id="2" name="Rectángulo 1"/>
          <p:cNvSpPr/>
          <p:nvPr/>
        </p:nvSpPr>
        <p:spPr>
          <a:xfrm>
            <a:off x="307752" y="1828482"/>
            <a:ext cx="4849504" cy="2308324"/>
          </a:xfrm>
          <a:prstGeom prst="rect">
            <a:avLst/>
          </a:prstGeom>
        </p:spPr>
        <p:txBody>
          <a:bodyPr wrap="square">
            <a:spAutoFit/>
          </a:bodyPr>
          <a:lstStyle/>
          <a:p>
            <a:pPr algn="just"/>
            <a:r>
              <a:rPr lang="es-MX" dirty="0" smtClean="0"/>
              <a:t>3</a:t>
            </a:r>
            <a:r>
              <a:rPr lang="es-MX" dirty="0"/>
              <a:t>. Colaborar:</a:t>
            </a:r>
          </a:p>
          <a:p>
            <a:pPr marL="285750" indent="-285750" algn="just">
              <a:buFont typeface="Arial" panose="020B0604020202020204" pitchFamily="34" charset="0"/>
              <a:buChar char="•"/>
            </a:pPr>
            <a:r>
              <a:rPr lang="es-MX" dirty="0" smtClean="0"/>
              <a:t>Compartir </a:t>
            </a:r>
            <a:r>
              <a:rPr lang="es-MX" dirty="0"/>
              <a:t>el código: Puedes compartir el código de tu proyecto con otros desarrolladores para que puedan trabajar en él.</a:t>
            </a:r>
          </a:p>
          <a:p>
            <a:pPr marL="285750" indent="-285750" algn="just">
              <a:buFont typeface="Arial" panose="020B0604020202020204" pitchFamily="34" charset="0"/>
              <a:buChar char="•"/>
            </a:pPr>
            <a:r>
              <a:rPr lang="es-MX" dirty="0"/>
              <a:t>Controlar el acceso: Puedes establecer permisos para controlar quién puede acceder al código y qué acciones pueden realizar</a:t>
            </a:r>
            <a:r>
              <a:rPr lang="es-MX" dirty="0" smtClean="0"/>
              <a:t>.</a:t>
            </a:r>
          </a:p>
        </p:txBody>
      </p:sp>
      <p:sp>
        <p:nvSpPr>
          <p:cNvPr id="8" name="Rectángulo 7"/>
          <p:cNvSpPr/>
          <p:nvPr/>
        </p:nvSpPr>
        <p:spPr>
          <a:xfrm>
            <a:off x="5531892" y="2479738"/>
            <a:ext cx="6096000" cy="3693319"/>
          </a:xfrm>
          <a:prstGeom prst="rect">
            <a:avLst/>
          </a:prstGeom>
        </p:spPr>
        <p:txBody>
          <a:bodyPr>
            <a:spAutoFit/>
          </a:bodyPr>
          <a:lstStyle/>
          <a:p>
            <a:pPr algn="just"/>
            <a:r>
              <a:rPr lang="es-MX" dirty="0" smtClean="0"/>
              <a:t>Beneficios </a:t>
            </a:r>
            <a:r>
              <a:rPr lang="es-MX" dirty="0"/>
              <a:t>de usar un sistema de repositorios y control de versiones:</a:t>
            </a:r>
          </a:p>
          <a:p>
            <a:pPr algn="just"/>
            <a:endParaRPr lang="es-MX" dirty="0"/>
          </a:p>
          <a:p>
            <a:pPr marL="285750" indent="-285750" algn="just">
              <a:buFont typeface="Arial" panose="020B0604020202020204" pitchFamily="34" charset="0"/>
              <a:buChar char="•"/>
            </a:pPr>
            <a:r>
              <a:rPr lang="es-MX" dirty="0"/>
              <a:t>Mejora la colaboración: Permite a los equipos trabajar en el mismo proyecto de forma eficiente, incluso si están en diferentes ubicaciones.</a:t>
            </a:r>
          </a:p>
          <a:p>
            <a:pPr marL="285750" indent="-285750" algn="just">
              <a:buFont typeface="Arial" panose="020B0604020202020204" pitchFamily="34" charset="0"/>
              <a:buChar char="•"/>
            </a:pPr>
            <a:r>
              <a:rPr lang="es-MX" dirty="0"/>
              <a:t>Facilita la resolución de problemas: Permite identificar y corregir errores más fácilmente.</a:t>
            </a:r>
          </a:p>
          <a:p>
            <a:pPr marL="285750" indent="-285750" algn="just">
              <a:buFont typeface="Arial" panose="020B0604020202020204" pitchFamily="34" charset="0"/>
              <a:buChar char="•"/>
            </a:pPr>
            <a:r>
              <a:rPr lang="es-MX" dirty="0"/>
              <a:t>Aumenta la seguridad: Permite proteger el código fuente de accesos no autorizados.</a:t>
            </a:r>
          </a:p>
          <a:p>
            <a:pPr marL="285750" indent="-285750" algn="just">
              <a:buFont typeface="Arial" panose="020B0604020202020204" pitchFamily="34" charset="0"/>
              <a:buChar char="•"/>
            </a:pPr>
            <a:r>
              <a:rPr lang="es-MX" dirty="0"/>
              <a:t>Mejora la calidad del software: Permite realizar un seguimiento de los cambios y revertir a versiones anteriores si es necesario.</a:t>
            </a:r>
          </a:p>
        </p:txBody>
      </p:sp>
      <p:pic>
        <p:nvPicPr>
          <p:cNvPr id="9" name="Imagen 8"/>
          <p:cNvPicPr>
            <a:picLocks noChangeAspect="1"/>
          </p:cNvPicPr>
          <p:nvPr/>
        </p:nvPicPr>
        <p:blipFill>
          <a:blip r:embed="rId5"/>
          <a:stretch>
            <a:fillRect/>
          </a:stretch>
        </p:blipFill>
        <p:spPr>
          <a:xfrm>
            <a:off x="763814" y="4326397"/>
            <a:ext cx="3937379" cy="1968690"/>
          </a:xfrm>
          <a:prstGeom prst="rect">
            <a:avLst/>
          </a:prstGeom>
        </p:spPr>
      </p:pic>
    </p:spTree>
    <p:extLst>
      <p:ext uri="{BB962C8B-B14F-4D97-AF65-F5344CB8AC3E}">
        <p14:creationId xmlns:p14="http://schemas.microsoft.com/office/powerpoint/2010/main" val="9141099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837387" y="202752"/>
            <a:ext cx="8517226" cy="769441"/>
          </a:xfrm>
          <a:prstGeom prst="rect">
            <a:avLst/>
          </a:prstGeom>
          <a:noFill/>
        </p:spPr>
        <p:txBody>
          <a:bodyPr wrap="square" rtlCol="0">
            <a:spAutoFit/>
          </a:bodyPr>
          <a:lstStyle/>
          <a:p>
            <a:pPr algn="ctr"/>
            <a:r>
              <a:rPr lang="es-MX" sz="4400" b="1" dirty="0" smtClean="0">
                <a:solidFill>
                  <a:schemeClr val="accent1">
                    <a:lumMod val="75000"/>
                  </a:schemeClr>
                </a:solidFill>
              </a:rPr>
              <a:t>Repositorios y Control de Versiones</a:t>
            </a:r>
            <a:endParaRPr lang="es-VE" sz="4400" b="1" dirty="0">
              <a:solidFill>
                <a:schemeClr val="accent1">
                  <a:lumMod val="75000"/>
                </a:schemeClr>
              </a:solidFill>
            </a:endParaRPr>
          </a:p>
        </p:txBody>
      </p:sp>
      <p:pic>
        <p:nvPicPr>
          <p:cNvPr id="5" name="Imagen 4"/>
          <p:cNvPicPr>
            <a:picLocks noChangeAspect="1"/>
          </p:cNvPicPr>
          <p:nvPr/>
        </p:nvPicPr>
        <p:blipFill>
          <a:blip r:embed="rId3"/>
          <a:stretch>
            <a:fillRect/>
          </a:stretch>
        </p:blipFill>
        <p:spPr>
          <a:xfrm>
            <a:off x="307752" y="161210"/>
            <a:ext cx="1529635" cy="1529635"/>
          </a:xfrm>
          <a:prstGeom prst="rect">
            <a:avLst/>
          </a:prstGeom>
        </p:spPr>
      </p:pic>
      <p:pic>
        <p:nvPicPr>
          <p:cNvPr id="6" name="Imagen 5"/>
          <p:cNvPicPr>
            <a:picLocks noChangeAspect="1"/>
          </p:cNvPicPr>
          <p:nvPr/>
        </p:nvPicPr>
        <p:blipFill>
          <a:blip r:embed="rId4"/>
          <a:stretch>
            <a:fillRect/>
          </a:stretch>
        </p:blipFill>
        <p:spPr>
          <a:xfrm>
            <a:off x="10354613" y="161210"/>
            <a:ext cx="1529635" cy="1529635"/>
          </a:xfrm>
          <a:prstGeom prst="rect">
            <a:avLst/>
          </a:prstGeom>
        </p:spPr>
      </p:pic>
      <p:sp>
        <p:nvSpPr>
          <p:cNvPr id="7" name="CuadroTexto 6"/>
          <p:cNvSpPr txBox="1"/>
          <p:nvPr/>
        </p:nvSpPr>
        <p:spPr>
          <a:xfrm>
            <a:off x="9321352" y="6246253"/>
            <a:ext cx="2562896" cy="369332"/>
          </a:xfrm>
          <a:prstGeom prst="rect">
            <a:avLst/>
          </a:prstGeom>
          <a:noFill/>
        </p:spPr>
        <p:txBody>
          <a:bodyPr wrap="square" rtlCol="0">
            <a:spAutoFit/>
          </a:bodyPr>
          <a:lstStyle/>
          <a:p>
            <a:pPr algn="ctr"/>
            <a:r>
              <a:rPr lang="es-MX" b="1" dirty="0" smtClean="0"/>
              <a:t>Prof. Damián Flores</a:t>
            </a:r>
            <a:endParaRPr lang="es-VE" b="1" dirty="0"/>
          </a:p>
        </p:txBody>
      </p:sp>
      <p:pic>
        <p:nvPicPr>
          <p:cNvPr id="11" name="Imagen 10"/>
          <p:cNvPicPr>
            <a:picLocks noChangeAspect="1"/>
          </p:cNvPicPr>
          <p:nvPr/>
        </p:nvPicPr>
        <p:blipFill>
          <a:blip r:embed="rId5"/>
          <a:stretch>
            <a:fillRect/>
          </a:stretch>
        </p:blipFill>
        <p:spPr>
          <a:xfrm>
            <a:off x="307752" y="1959756"/>
            <a:ext cx="2214425" cy="1548832"/>
          </a:xfrm>
          <a:prstGeom prst="rect">
            <a:avLst/>
          </a:prstGeom>
        </p:spPr>
      </p:pic>
      <p:pic>
        <p:nvPicPr>
          <p:cNvPr id="12" name="Picture 2" descr="Qué es GitHub y por qué es útil en la actualidad 💻 | HACK A BOS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61000" y="1959756"/>
            <a:ext cx="2323248" cy="1548832"/>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3048000" y="1263721"/>
            <a:ext cx="6096000" cy="1200329"/>
          </a:xfrm>
          <a:prstGeom prst="rect">
            <a:avLst/>
          </a:prstGeom>
        </p:spPr>
        <p:txBody>
          <a:bodyPr>
            <a:spAutoFit/>
          </a:bodyPr>
          <a:lstStyle/>
          <a:p>
            <a:pPr algn="just"/>
            <a:r>
              <a:rPr lang="es-MX" dirty="0" err="1"/>
              <a:t>GitLab</a:t>
            </a:r>
            <a:r>
              <a:rPr lang="es-MX" dirty="0"/>
              <a:t> y </a:t>
            </a:r>
            <a:r>
              <a:rPr lang="es-MX" dirty="0" err="1"/>
              <a:t>GitHub</a:t>
            </a:r>
            <a:r>
              <a:rPr lang="es-MX" dirty="0"/>
              <a:t> son dos de las plataformas de alojamiento de repositorios </a:t>
            </a:r>
            <a:r>
              <a:rPr lang="es-MX" dirty="0" err="1"/>
              <a:t>Git</a:t>
            </a:r>
            <a:r>
              <a:rPr lang="es-MX" dirty="0"/>
              <a:t> más populares. Ambas ofrecen una variedad de características para la gestión de código fuente, colaboración y seguimiento de proyectos.</a:t>
            </a:r>
            <a:endParaRPr lang="es-VE" dirty="0"/>
          </a:p>
        </p:txBody>
      </p:sp>
      <p:pic>
        <p:nvPicPr>
          <p:cNvPr id="13" name="Imagen 12"/>
          <p:cNvPicPr>
            <a:picLocks noChangeAspect="1"/>
          </p:cNvPicPr>
          <p:nvPr/>
        </p:nvPicPr>
        <p:blipFill>
          <a:blip r:embed="rId7"/>
          <a:stretch>
            <a:fillRect/>
          </a:stretch>
        </p:blipFill>
        <p:spPr>
          <a:xfrm>
            <a:off x="3747760" y="2545774"/>
            <a:ext cx="4696480" cy="4115374"/>
          </a:xfrm>
          <a:prstGeom prst="rect">
            <a:avLst/>
          </a:prstGeom>
        </p:spPr>
      </p:pic>
      <p:sp>
        <p:nvSpPr>
          <p:cNvPr id="14" name="Rectángulo 13"/>
          <p:cNvSpPr/>
          <p:nvPr/>
        </p:nvSpPr>
        <p:spPr>
          <a:xfrm>
            <a:off x="290380" y="3757487"/>
            <a:ext cx="3176151" cy="2585323"/>
          </a:xfrm>
          <a:prstGeom prst="rect">
            <a:avLst/>
          </a:prstGeom>
        </p:spPr>
        <p:txBody>
          <a:bodyPr wrap="square">
            <a:spAutoFit/>
          </a:bodyPr>
          <a:lstStyle/>
          <a:p>
            <a:pPr algn="just"/>
            <a:r>
              <a:rPr lang="es-MX" dirty="0" err="1"/>
              <a:t>GitLab</a:t>
            </a:r>
            <a:r>
              <a:rPr lang="es-MX" dirty="0"/>
              <a:t> es una plataforma completa que ofrece una amplia gama de características para la gestión de código fuente, colaboración, seguimiento de proyectos y </a:t>
            </a:r>
            <a:r>
              <a:rPr lang="es-MX" dirty="0" err="1"/>
              <a:t>DevOps</a:t>
            </a:r>
            <a:r>
              <a:rPr lang="es-MX" dirty="0"/>
              <a:t>. Es una buena opción para equipos que necesitan una solución integral y flexible</a:t>
            </a:r>
            <a:r>
              <a:rPr lang="es-MX" dirty="0" smtClean="0"/>
              <a:t>.</a:t>
            </a:r>
            <a:endParaRPr lang="es-MX" dirty="0"/>
          </a:p>
        </p:txBody>
      </p:sp>
      <p:sp>
        <p:nvSpPr>
          <p:cNvPr id="15" name="Rectángulo 14"/>
          <p:cNvSpPr/>
          <p:nvPr/>
        </p:nvSpPr>
        <p:spPr>
          <a:xfrm>
            <a:off x="8725469" y="3757487"/>
            <a:ext cx="3158779" cy="2308324"/>
          </a:xfrm>
          <a:prstGeom prst="rect">
            <a:avLst/>
          </a:prstGeom>
        </p:spPr>
        <p:txBody>
          <a:bodyPr wrap="square">
            <a:spAutoFit/>
          </a:bodyPr>
          <a:lstStyle/>
          <a:p>
            <a:pPr algn="just"/>
            <a:r>
              <a:rPr lang="es-MX" dirty="0" err="1"/>
              <a:t>GitHub</a:t>
            </a:r>
            <a:r>
              <a:rPr lang="es-MX" dirty="0"/>
              <a:t> es una plataforma más simple y fácil de usar que se enfoca en el control de versiones y la colaboración. Es una buena opción para equipos pequeños o para proyectos que no necesitan todas las características de </a:t>
            </a:r>
            <a:r>
              <a:rPr lang="es-MX" dirty="0" err="1"/>
              <a:t>GitLab</a:t>
            </a:r>
            <a:r>
              <a:rPr lang="es-MX" dirty="0"/>
              <a:t>.</a:t>
            </a:r>
          </a:p>
        </p:txBody>
      </p:sp>
    </p:spTree>
    <p:extLst>
      <p:ext uri="{BB962C8B-B14F-4D97-AF65-F5344CB8AC3E}">
        <p14:creationId xmlns:p14="http://schemas.microsoft.com/office/powerpoint/2010/main" val="33990986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837387" y="202752"/>
            <a:ext cx="8517226" cy="769441"/>
          </a:xfrm>
          <a:prstGeom prst="rect">
            <a:avLst/>
          </a:prstGeom>
          <a:noFill/>
        </p:spPr>
        <p:txBody>
          <a:bodyPr wrap="square" rtlCol="0">
            <a:spAutoFit/>
          </a:bodyPr>
          <a:lstStyle/>
          <a:p>
            <a:pPr algn="ctr"/>
            <a:r>
              <a:rPr lang="es-MX" sz="4400" b="1" dirty="0" smtClean="0">
                <a:solidFill>
                  <a:schemeClr val="accent1">
                    <a:lumMod val="75000"/>
                  </a:schemeClr>
                </a:solidFill>
              </a:rPr>
              <a:t>Repositorios y Control de Versiones</a:t>
            </a:r>
            <a:endParaRPr lang="es-VE" sz="4400" b="1" dirty="0">
              <a:solidFill>
                <a:schemeClr val="accent1">
                  <a:lumMod val="75000"/>
                </a:schemeClr>
              </a:solidFill>
            </a:endParaRPr>
          </a:p>
        </p:txBody>
      </p:sp>
      <p:pic>
        <p:nvPicPr>
          <p:cNvPr id="5" name="Imagen 4"/>
          <p:cNvPicPr>
            <a:picLocks noChangeAspect="1"/>
          </p:cNvPicPr>
          <p:nvPr/>
        </p:nvPicPr>
        <p:blipFill>
          <a:blip r:embed="rId3"/>
          <a:stretch>
            <a:fillRect/>
          </a:stretch>
        </p:blipFill>
        <p:spPr>
          <a:xfrm>
            <a:off x="307752" y="161210"/>
            <a:ext cx="1529635" cy="1529635"/>
          </a:xfrm>
          <a:prstGeom prst="rect">
            <a:avLst/>
          </a:prstGeom>
        </p:spPr>
      </p:pic>
      <p:pic>
        <p:nvPicPr>
          <p:cNvPr id="6" name="Imagen 5"/>
          <p:cNvPicPr>
            <a:picLocks noChangeAspect="1"/>
          </p:cNvPicPr>
          <p:nvPr/>
        </p:nvPicPr>
        <p:blipFill>
          <a:blip r:embed="rId4"/>
          <a:stretch>
            <a:fillRect/>
          </a:stretch>
        </p:blipFill>
        <p:spPr>
          <a:xfrm>
            <a:off x="10354613" y="161210"/>
            <a:ext cx="1529635" cy="1529635"/>
          </a:xfrm>
          <a:prstGeom prst="rect">
            <a:avLst/>
          </a:prstGeom>
        </p:spPr>
      </p:pic>
      <p:sp>
        <p:nvSpPr>
          <p:cNvPr id="7" name="CuadroTexto 6"/>
          <p:cNvSpPr txBox="1"/>
          <p:nvPr/>
        </p:nvSpPr>
        <p:spPr>
          <a:xfrm>
            <a:off x="9321352" y="6246253"/>
            <a:ext cx="2562896" cy="369332"/>
          </a:xfrm>
          <a:prstGeom prst="rect">
            <a:avLst/>
          </a:prstGeom>
          <a:noFill/>
        </p:spPr>
        <p:txBody>
          <a:bodyPr wrap="square" rtlCol="0">
            <a:spAutoFit/>
          </a:bodyPr>
          <a:lstStyle/>
          <a:p>
            <a:pPr algn="ctr"/>
            <a:r>
              <a:rPr lang="es-MX" b="1" dirty="0" smtClean="0"/>
              <a:t>Prof. Damián Flores</a:t>
            </a:r>
            <a:endParaRPr lang="es-VE" b="1" dirty="0"/>
          </a:p>
        </p:txBody>
      </p:sp>
      <p:pic>
        <p:nvPicPr>
          <p:cNvPr id="11" name="Imagen 10"/>
          <p:cNvPicPr>
            <a:picLocks noChangeAspect="1"/>
          </p:cNvPicPr>
          <p:nvPr/>
        </p:nvPicPr>
        <p:blipFill>
          <a:blip r:embed="rId5"/>
          <a:stretch>
            <a:fillRect/>
          </a:stretch>
        </p:blipFill>
        <p:spPr>
          <a:xfrm>
            <a:off x="307752" y="1959756"/>
            <a:ext cx="2214425" cy="1548832"/>
          </a:xfrm>
          <a:prstGeom prst="rect">
            <a:avLst/>
          </a:prstGeom>
        </p:spPr>
      </p:pic>
      <p:pic>
        <p:nvPicPr>
          <p:cNvPr id="12" name="Picture 2" descr="Qué es GitHub y por qué es útil en la actualidad 💻 | HACK A BOS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61000" y="1959756"/>
            <a:ext cx="2323248" cy="1548832"/>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p:cNvSpPr/>
          <p:nvPr/>
        </p:nvSpPr>
        <p:spPr>
          <a:xfrm>
            <a:off x="3048000" y="1263721"/>
            <a:ext cx="6096000" cy="1200329"/>
          </a:xfrm>
          <a:prstGeom prst="rect">
            <a:avLst/>
          </a:prstGeom>
        </p:spPr>
        <p:txBody>
          <a:bodyPr>
            <a:spAutoFit/>
          </a:bodyPr>
          <a:lstStyle/>
          <a:p>
            <a:pPr algn="just"/>
            <a:r>
              <a:rPr lang="es-MX" dirty="0" err="1"/>
              <a:t>GitLab</a:t>
            </a:r>
            <a:r>
              <a:rPr lang="es-MX" dirty="0"/>
              <a:t> y </a:t>
            </a:r>
            <a:r>
              <a:rPr lang="es-MX" dirty="0" err="1"/>
              <a:t>GitHub</a:t>
            </a:r>
            <a:r>
              <a:rPr lang="es-MX" dirty="0"/>
              <a:t> son dos de las plataformas de alojamiento de repositorios </a:t>
            </a:r>
            <a:r>
              <a:rPr lang="es-MX" dirty="0" err="1"/>
              <a:t>Git</a:t>
            </a:r>
            <a:r>
              <a:rPr lang="es-MX" dirty="0"/>
              <a:t> más populares. Ambas ofrecen una variedad de características para la gestión de código fuente, colaboración y seguimiento de proyectos.</a:t>
            </a:r>
            <a:endParaRPr lang="es-VE" dirty="0"/>
          </a:p>
        </p:txBody>
      </p:sp>
      <p:pic>
        <p:nvPicPr>
          <p:cNvPr id="13" name="Imagen 12"/>
          <p:cNvPicPr>
            <a:picLocks noChangeAspect="1"/>
          </p:cNvPicPr>
          <p:nvPr/>
        </p:nvPicPr>
        <p:blipFill>
          <a:blip r:embed="rId7"/>
          <a:stretch>
            <a:fillRect/>
          </a:stretch>
        </p:blipFill>
        <p:spPr>
          <a:xfrm>
            <a:off x="3747760" y="2545774"/>
            <a:ext cx="4696480" cy="4115374"/>
          </a:xfrm>
          <a:prstGeom prst="rect">
            <a:avLst/>
          </a:prstGeom>
        </p:spPr>
      </p:pic>
      <p:sp>
        <p:nvSpPr>
          <p:cNvPr id="14" name="Rectángulo 13"/>
          <p:cNvSpPr/>
          <p:nvPr/>
        </p:nvSpPr>
        <p:spPr>
          <a:xfrm>
            <a:off x="290380" y="3757487"/>
            <a:ext cx="3176151" cy="2585323"/>
          </a:xfrm>
          <a:prstGeom prst="rect">
            <a:avLst/>
          </a:prstGeom>
        </p:spPr>
        <p:txBody>
          <a:bodyPr wrap="square">
            <a:spAutoFit/>
          </a:bodyPr>
          <a:lstStyle/>
          <a:p>
            <a:pPr algn="just"/>
            <a:r>
              <a:rPr lang="es-MX" dirty="0" err="1"/>
              <a:t>GitLab</a:t>
            </a:r>
            <a:r>
              <a:rPr lang="es-MX" dirty="0"/>
              <a:t> es una plataforma completa que ofrece una amplia gama de características para la gestión de código fuente, colaboración, seguimiento de proyectos y </a:t>
            </a:r>
            <a:r>
              <a:rPr lang="es-MX" dirty="0" err="1"/>
              <a:t>DevOps</a:t>
            </a:r>
            <a:r>
              <a:rPr lang="es-MX" dirty="0"/>
              <a:t>. Es una buena opción para equipos que necesitan una solución integral y flexible</a:t>
            </a:r>
            <a:r>
              <a:rPr lang="es-MX" dirty="0" smtClean="0"/>
              <a:t>.</a:t>
            </a:r>
            <a:endParaRPr lang="es-MX" dirty="0"/>
          </a:p>
        </p:txBody>
      </p:sp>
      <p:sp>
        <p:nvSpPr>
          <p:cNvPr id="15" name="Rectángulo 14"/>
          <p:cNvSpPr/>
          <p:nvPr/>
        </p:nvSpPr>
        <p:spPr>
          <a:xfrm>
            <a:off x="8725469" y="3757487"/>
            <a:ext cx="3158779" cy="2308324"/>
          </a:xfrm>
          <a:prstGeom prst="rect">
            <a:avLst/>
          </a:prstGeom>
        </p:spPr>
        <p:txBody>
          <a:bodyPr wrap="square">
            <a:spAutoFit/>
          </a:bodyPr>
          <a:lstStyle/>
          <a:p>
            <a:pPr algn="just"/>
            <a:r>
              <a:rPr lang="es-MX" dirty="0" err="1"/>
              <a:t>GitHub</a:t>
            </a:r>
            <a:r>
              <a:rPr lang="es-MX" dirty="0"/>
              <a:t> es una plataforma más simple y fácil de usar que se enfoca en el control de versiones y la colaboración. Es una buena opción para equipos pequeños o para proyectos que no necesitan todas las características de </a:t>
            </a:r>
            <a:r>
              <a:rPr lang="es-MX" dirty="0" err="1"/>
              <a:t>GitLab</a:t>
            </a:r>
            <a:r>
              <a:rPr lang="es-MX" dirty="0"/>
              <a:t>.</a:t>
            </a:r>
          </a:p>
        </p:txBody>
      </p:sp>
    </p:spTree>
    <p:extLst>
      <p:ext uri="{BB962C8B-B14F-4D97-AF65-F5344CB8AC3E}">
        <p14:creationId xmlns:p14="http://schemas.microsoft.com/office/powerpoint/2010/main" val="41992914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837387" y="202752"/>
            <a:ext cx="8517226" cy="769441"/>
          </a:xfrm>
          <a:prstGeom prst="rect">
            <a:avLst/>
          </a:prstGeom>
          <a:noFill/>
        </p:spPr>
        <p:txBody>
          <a:bodyPr wrap="square" rtlCol="0">
            <a:spAutoFit/>
          </a:bodyPr>
          <a:lstStyle/>
          <a:p>
            <a:pPr algn="ctr"/>
            <a:r>
              <a:rPr lang="es-MX" sz="4400" b="1" dirty="0" smtClean="0">
                <a:solidFill>
                  <a:schemeClr val="accent1">
                    <a:lumMod val="75000"/>
                  </a:schemeClr>
                </a:solidFill>
              </a:rPr>
              <a:t>Repositorios y Control de Versiones</a:t>
            </a:r>
            <a:endParaRPr lang="es-VE" sz="4400" b="1" dirty="0">
              <a:solidFill>
                <a:schemeClr val="accent1">
                  <a:lumMod val="75000"/>
                </a:schemeClr>
              </a:solidFill>
            </a:endParaRPr>
          </a:p>
        </p:txBody>
      </p:sp>
      <p:pic>
        <p:nvPicPr>
          <p:cNvPr id="5" name="Imagen 4"/>
          <p:cNvPicPr>
            <a:picLocks noChangeAspect="1"/>
          </p:cNvPicPr>
          <p:nvPr/>
        </p:nvPicPr>
        <p:blipFill>
          <a:blip r:embed="rId3"/>
          <a:stretch>
            <a:fillRect/>
          </a:stretch>
        </p:blipFill>
        <p:spPr>
          <a:xfrm>
            <a:off x="307752" y="161210"/>
            <a:ext cx="1529635" cy="1529635"/>
          </a:xfrm>
          <a:prstGeom prst="rect">
            <a:avLst/>
          </a:prstGeom>
        </p:spPr>
      </p:pic>
      <p:pic>
        <p:nvPicPr>
          <p:cNvPr id="6" name="Imagen 5"/>
          <p:cNvPicPr>
            <a:picLocks noChangeAspect="1"/>
          </p:cNvPicPr>
          <p:nvPr/>
        </p:nvPicPr>
        <p:blipFill>
          <a:blip r:embed="rId4"/>
          <a:stretch>
            <a:fillRect/>
          </a:stretch>
        </p:blipFill>
        <p:spPr>
          <a:xfrm>
            <a:off x="10354613" y="161210"/>
            <a:ext cx="1529635" cy="1529635"/>
          </a:xfrm>
          <a:prstGeom prst="rect">
            <a:avLst/>
          </a:prstGeom>
        </p:spPr>
      </p:pic>
      <p:sp>
        <p:nvSpPr>
          <p:cNvPr id="7" name="CuadroTexto 6"/>
          <p:cNvSpPr txBox="1"/>
          <p:nvPr/>
        </p:nvSpPr>
        <p:spPr>
          <a:xfrm>
            <a:off x="9321352" y="6246253"/>
            <a:ext cx="2562896" cy="369332"/>
          </a:xfrm>
          <a:prstGeom prst="rect">
            <a:avLst/>
          </a:prstGeom>
          <a:noFill/>
        </p:spPr>
        <p:txBody>
          <a:bodyPr wrap="square" rtlCol="0">
            <a:spAutoFit/>
          </a:bodyPr>
          <a:lstStyle/>
          <a:p>
            <a:pPr algn="ctr"/>
            <a:r>
              <a:rPr lang="es-MX" b="1" dirty="0" smtClean="0"/>
              <a:t>Prof. Damián Flores</a:t>
            </a:r>
            <a:endParaRPr lang="es-VE" b="1" dirty="0"/>
          </a:p>
        </p:txBody>
      </p:sp>
      <p:pic>
        <p:nvPicPr>
          <p:cNvPr id="2" name="Imagen 1"/>
          <p:cNvPicPr>
            <a:picLocks noChangeAspect="1"/>
          </p:cNvPicPr>
          <p:nvPr/>
        </p:nvPicPr>
        <p:blipFill>
          <a:blip r:embed="rId5"/>
          <a:stretch>
            <a:fillRect/>
          </a:stretch>
        </p:blipFill>
        <p:spPr>
          <a:xfrm>
            <a:off x="1121106" y="2068611"/>
            <a:ext cx="9949787" cy="3081224"/>
          </a:xfrm>
          <a:prstGeom prst="rect">
            <a:avLst/>
          </a:prstGeom>
        </p:spPr>
      </p:pic>
    </p:spTree>
    <p:extLst>
      <p:ext uri="{BB962C8B-B14F-4D97-AF65-F5344CB8AC3E}">
        <p14:creationId xmlns:p14="http://schemas.microsoft.com/office/powerpoint/2010/main" val="33668303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837387" y="202752"/>
            <a:ext cx="8517226" cy="769441"/>
          </a:xfrm>
          <a:prstGeom prst="rect">
            <a:avLst/>
          </a:prstGeom>
          <a:noFill/>
        </p:spPr>
        <p:txBody>
          <a:bodyPr wrap="square" rtlCol="0">
            <a:spAutoFit/>
          </a:bodyPr>
          <a:lstStyle/>
          <a:p>
            <a:pPr algn="ctr"/>
            <a:r>
              <a:rPr lang="es-MX" sz="4400" b="1" dirty="0" smtClean="0">
                <a:solidFill>
                  <a:schemeClr val="accent1">
                    <a:lumMod val="75000"/>
                  </a:schemeClr>
                </a:solidFill>
              </a:rPr>
              <a:t>Repositorios y Control de Versiones</a:t>
            </a:r>
            <a:endParaRPr lang="es-VE" sz="4400" b="1" dirty="0">
              <a:solidFill>
                <a:schemeClr val="accent1">
                  <a:lumMod val="75000"/>
                </a:schemeClr>
              </a:solidFill>
            </a:endParaRPr>
          </a:p>
        </p:txBody>
      </p:sp>
      <p:pic>
        <p:nvPicPr>
          <p:cNvPr id="5" name="Imagen 4"/>
          <p:cNvPicPr>
            <a:picLocks noChangeAspect="1"/>
          </p:cNvPicPr>
          <p:nvPr/>
        </p:nvPicPr>
        <p:blipFill>
          <a:blip r:embed="rId3"/>
          <a:stretch>
            <a:fillRect/>
          </a:stretch>
        </p:blipFill>
        <p:spPr>
          <a:xfrm>
            <a:off x="307752" y="161210"/>
            <a:ext cx="1529635" cy="1529635"/>
          </a:xfrm>
          <a:prstGeom prst="rect">
            <a:avLst/>
          </a:prstGeom>
        </p:spPr>
      </p:pic>
      <p:pic>
        <p:nvPicPr>
          <p:cNvPr id="6" name="Imagen 5"/>
          <p:cNvPicPr>
            <a:picLocks noChangeAspect="1"/>
          </p:cNvPicPr>
          <p:nvPr/>
        </p:nvPicPr>
        <p:blipFill>
          <a:blip r:embed="rId4"/>
          <a:stretch>
            <a:fillRect/>
          </a:stretch>
        </p:blipFill>
        <p:spPr>
          <a:xfrm>
            <a:off x="10354613" y="161210"/>
            <a:ext cx="1529635" cy="1529635"/>
          </a:xfrm>
          <a:prstGeom prst="rect">
            <a:avLst/>
          </a:prstGeom>
        </p:spPr>
      </p:pic>
      <p:sp>
        <p:nvSpPr>
          <p:cNvPr id="7" name="CuadroTexto 6"/>
          <p:cNvSpPr txBox="1"/>
          <p:nvPr/>
        </p:nvSpPr>
        <p:spPr>
          <a:xfrm>
            <a:off x="9321352" y="6246253"/>
            <a:ext cx="2562896" cy="369332"/>
          </a:xfrm>
          <a:prstGeom prst="rect">
            <a:avLst/>
          </a:prstGeom>
          <a:noFill/>
        </p:spPr>
        <p:txBody>
          <a:bodyPr wrap="square" rtlCol="0">
            <a:spAutoFit/>
          </a:bodyPr>
          <a:lstStyle/>
          <a:p>
            <a:pPr algn="ctr"/>
            <a:r>
              <a:rPr lang="es-MX" b="1" dirty="0" smtClean="0"/>
              <a:t>Prof. Damián Flores</a:t>
            </a:r>
            <a:endParaRPr lang="es-VE" b="1" dirty="0"/>
          </a:p>
        </p:txBody>
      </p:sp>
      <p:sp>
        <p:nvSpPr>
          <p:cNvPr id="3" name="Rectángulo 2"/>
          <p:cNvSpPr/>
          <p:nvPr/>
        </p:nvSpPr>
        <p:spPr>
          <a:xfrm>
            <a:off x="2087817" y="1819617"/>
            <a:ext cx="8016365" cy="3970318"/>
          </a:xfrm>
          <a:prstGeom prst="rect">
            <a:avLst/>
          </a:prstGeom>
        </p:spPr>
        <p:txBody>
          <a:bodyPr wrap="square">
            <a:spAutoFit/>
          </a:bodyPr>
          <a:lstStyle/>
          <a:p>
            <a:pPr marL="342900" indent="-342900" algn="just">
              <a:buFont typeface="+mj-lt"/>
              <a:buAutoNum type="arabicPeriod"/>
            </a:pPr>
            <a:r>
              <a:rPr lang="es-MX" dirty="0"/>
              <a:t>Se crea una rama a partir de la rama principal (master): </a:t>
            </a:r>
            <a:r>
              <a:rPr lang="es-MX" dirty="0" err="1"/>
              <a:t>git</a:t>
            </a:r>
            <a:r>
              <a:rPr lang="es-MX" dirty="0"/>
              <a:t> </a:t>
            </a:r>
            <a:r>
              <a:rPr lang="es-MX" dirty="0" err="1"/>
              <a:t>checkout</a:t>
            </a:r>
            <a:r>
              <a:rPr lang="es-MX" dirty="0"/>
              <a:t> -b </a:t>
            </a:r>
            <a:r>
              <a:rPr lang="es-MX" dirty="0" err="1"/>
              <a:t>feature</a:t>
            </a:r>
            <a:r>
              <a:rPr lang="es-MX" dirty="0"/>
              <a:t> master</a:t>
            </a:r>
          </a:p>
          <a:p>
            <a:pPr marL="342900" indent="-342900" algn="just">
              <a:buFont typeface="+mj-lt"/>
              <a:buAutoNum type="arabicPeriod"/>
            </a:pPr>
            <a:r>
              <a:rPr lang="es-MX" dirty="0"/>
              <a:t>Se realizan cambios en la rama: Modificación de archivos, creación de nuevos archivos, etc.</a:t>
            </a:r>
          </a:p>
          <a:p>
            <a:pPr marL="342900" indent="-342900" algn="just">
              <a:buFont typeface="+mj-lt"/>
              <a:buAutoNum type="arabicPeriod"/>
            </a:pPr>
            <a:r>
              <a:rPr lang="es-MX" dirty="0"/>
              <a:t>Se confirma los cambios en la rama: </a:t>
            </a:r>
            <a:r>
              <a:rPr lang="es-MX" dirty="0" err="1"/>
              <a:t>git</a:t>
            </a:r>
            <a:r>
              <a:rPr lang="es-MX" dirty="0"/>
              <a:t> </a:t>
            </a:r>
            <a:r>
              <a:rPr lang="es-MX" dirty="0" err="1"/>
              <a:t>add</a:t>
            </a:r>
            <a:r>
              <a:rPr lang="es-MX" dirty="0"/>
              <a:t> . &amp;&amp; </a:t>
            </a:r>
            <a:r>
              <a:rPr lang="es-MX" dirty="0" err="1"/>
              <a:t>git</a:t>
            </a:r>
            <a:r>
              <a:rPr lang="es-MX" dirty="0"/>
              <a:t> </a:t>
            </a:r>
            <a:r>
              <a:rPr lang="es-MX" dirty="0" err="1"/>
              <a:t>commit</a:t>
            </a:r>
            <a:r>
              <a:rPr lang="es-MX" dirty="0"/>
              <a:t> -m "Mensaje de </a:t>
            </a:r>
            <a:r>
              <a:rPr lang="es-MX" dirty="0" err="1"/>
              <a:t>commit</a:t>
            </a:r>
            <a:r>
              <a:rPr lang="es-MX" dirty="0"/>
              <a:t>"</a:t>
            </a:r>
          </a:p>
          <a:p>
            <a:pPr marL="342900" indent="-342900" algn="just">
              <a:buFont typeface="+mj-lt"/>
              <a:buAutoNum type="arabicPeriod"/>
            </a:pPr>
            <a:r>
              <a:rPr lang="es-MX" dirty="0"/>
              <a:t>Se actualiza la rama con los cambios del master: </a:t>
            </a:r>
            <a:r>
              <a:rPr lang="es-MX" dirty="0" err="1"/>
              <a:t>git</a:t>
            </a:r>
            <a:r>
              <a:rPr lang="es-MX" dirty="0"/>
              <a:t> </a:t>
            </a:r>
            <a:r>
              <a:rPr lang="es-MX" dirty="0" err="1"/>
              <a:t>fetch</a:t>
            </a:r>
            <a:r>
              <a:rPr lang="es-MX" dirty="0"/>
              <a:t> &amp;&amp; </a:t>
            </a:r>
            <a:r>
              <a:rPr lang="es-MX" dirty="0" err="1"/>
              <a:t>git</a:t>
            </a:r>
            <a:r>
              <a:rPr lang="es-MX" dirty="0"/>
              <a:t> </a:t>
            </a:r>
            <a:r>
              <a:rPr lang="es-MX" dirty="0" err="1"/>
              <a:t>merge</a:t>
            </a:r>
            <a:r>
              <a:rPr lang="es-MX" dirty="0"/>
              <a:t> master</a:t>
            </a:r>
          </a:p>
          <a:p>
            <a:pPr marL="342900" indent="-342900" algn="just">
              <a:buFont typeface="+mj-lt"/>
              <a:buAutoNum type="arabicPeriod"/>
            </a:pPr>
            <a:r>
              <a:rPr lang="es-MX" dirty="0"/>
              <a:t>Se envía la rama al repositorio remoto: </a:t>
            </a:r>
            <a:r>
              <a:rPr lang="es-MX" dirty="0" err="1"/>
              <a:t>git</a:t>
            </a:r>
            <a:r>
              <a:rPr lang="es-MX" dirty="0"/>
              <a:t> </a:t>
            </a:r>
            <a:r>
              <a:rPr lang="es-MX" dirty="0" err="1"/>
              <a:t>push</a:t>
            </a:r>
            <a:r>
              <a:rPr lang="es-MX" dirty="0"/>
              <a:t> </a:t>
            </a:r>
            <a:r>
              <a:rPr lang="es-MX" dirty="0" err="1"/>
              <a:t>origin</a:t>
            </a:r>
            <a:r>
              <a:rPr lang="es-MX" dirty="0"/>
              <a:t> </a:t>
            </a:r>
            <a:r>
              <a:rPr lang="es-MX" dirty="0" err="1"/>
              <a:t>feature</a:t>
            </a:r>
            <a:endParaRPr lang="es-MX" dirty="0"/>
          </a:p>
          <a:p>
            <a:pPr marL="342900" indent="-342900" algn="just">
              <a:buFont typeface="+mj-lt"/>
              <a:buAutoNum type="arabicPeriod"/>
            </a:pPr>
            <a:r>
              <a:rPr lang="es-MX" dirty="0"/>
              <a:t>Se crea una solicitud de </a:t>
            </a:r>
            <a:r>
              <a:rPr lang="es-MX" dirty="0" err="1"/>
              <a:t>pull</a:t>
            </a:r>
            <a:r>
              <a:rPr lang="es-MX" dirty="0"/>
              <a:t> (</a:t>
            </a:r>
            <a:r>
              <a:rPr lang="es-MX" dirty="0" err="1"/>
              <a:t>pull</a:t>
            </a:r>
            <a:r>
              <a:rPr lang="es-MX" dirty="0"/>
              <a:t> </a:t>
            </a:r>
            <a:r>
              <a:rPr lang="es-MX" dirty="0" err="1"/>
              <a:t>request</a:t>
            </a:r>
            <a:r>
              <a:rPr lang="es-MX" dirty="0"/>
              <a:t>) para fusionar la rama con el master: Se realiza en la interfaz del repositorio remoto (</a:t>
            </a:r>
            <a:r>
              <a:rPr lang="es-MX" dirty="0" err="1"/>
              <a:t>GitHub</a:t>
            </a:r>
            <a:r>
              <a:rPr lang="es-MX" dirty="0"/>
              <a:t>, </a:t>
            </a:r>
            <a:r>
              <a:rPr lang="es-MX" dirty="0" err="1"/>
              <a:t>GitLab</a:t>
            </a:r>
            <a:r>
              <a:rPr lang="es-MX" dirty="0"/>
              <a:t>, etc.).</a:t>
            </a:r>
          </a:p>
          <a:p>
            <a:pPr marL="342900" indent="-342900" algn="just">
              <a:buFont typeface="+mj-lt"/>
              <a:buAutoNum type="arabicPeriod"/>
            </a:pPr>
            <a:r>
              <a:rPr lang="es-MX" dirty="0"/>
              <a:t>Se revisa la solicitud de </a:t>
            </a:r>
            <a:r>
              <a:rPr lang="es-MX" dirty="0" err="1"/>
              <a:t>pull</a:t>
            </a:r>
            <a:r>
              <a:rPr lang="es-MX" dirty="0"/>
              <a:t> y se aprueba la fusión: Se realiza por un revisor o por el equipo.</a:t>
            </a:r>
          </a:p>
          <a:p>
            <a:pPr marL="342900" indent="-342900" algn="just">
              <a:buFont typeface="+mj-lt"/>
              <a:buAutoNum type="arabicPeriod"/>
            </a:pPr>
            <a:r>
              <a:rPr lang="es-MX" dirty="0"/>
              <a:t>Se fusiona la rama con el master: La rama </a:t>
            </a:r>
            <a:r>
              <a:rPr lang="es-MX" dirty="0" err="1"/>
              <a:t>feature</a:t>
            </a:r>
            <a:r>
              <a:rPr lang="es-MX" dirty="0"/>
              <a:t> se integra al master.</a:t>
            </a:r>
          </a:p>
          <a:p>
            <a:pPr marL="342900" indent="-342900" algn="just">
              <a:buFont typeface="+mj-lt"/>
              <a:buAutoNum type="arabicPeriod"/>
            </a:pPr>
            <a:r>
              <a:rPr lang="es-MX" dirty="0"/>
              <a:t>Se elimina la rama </a:t>
            </a:r>
            <a:r>
              <a:rPr lang="es-MX" dirty="0" err="1"/>
              <a:t>feature</a:t>
            </a:r>
            <a:r>
              <a:rPr lang="es-MX" dirty="0"/>
              <a:t> (opcional): </a:t>
            </a:r>
            <a:r>
              <a:rPr lang="es-MX" dirty="0" err="1"/>
              <a:t>git</a:t>
            </a:r>
            <a:r>
              <a:rPr lang="es-MX" dirty="0"/>
              <a:t> </a:t>
            </a:r>
            <a:r>
              <a:rPr lang="es-MX" dirty="0" err="1"/>
              <a:t>branch</a:t>
            </a:r>
            <a:r>
              <a:rPr lang="es-MX" dirty="0"/>
              <a:t> -d </a:t>
            </a:r>
            <a:r>
              <a:rPr lang="es-MX" dirty="0" err="1"/>
              <a:t>feature</a:t>
            </a:r>
            <a:endParaRPr lang="es-VE" dirty="0"/>
          </a:p>
        </p:txBody>
      </p:sp>
    </p:spTree>
    <p:extLst>
      <p:ext uri="{BB962C8B-B14F-4D97-AF65-F5344CB8AC3E}">
        <p14:creationId xmlns:p14="http://schemas.microsoft.com/office/powerpoint/2010/main" val="272466975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TotalTime>
  <Words>928</Words>
  <Application>Microsoft Office PowerPoint</Application>
  <PresentationFormat>Panorámica</PresentationFormat>
  <Paragraphs>127</Paragraphs>
  <Slides>10</Slides>
  <Notes>9</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10</vt:i4>
      </vt:variant>
    </vt:vector>
  </HeadingPairs>
  <TitlesOfParts>
    <vt:vector size="14" baseType="lpstr">
      <vt:lpstr>Arial</vt:lpstr>
      <vt:lpstr>Calibri</vt:lpstr>
      <vt:lpstr>Calibri Light</vt:lpstr>
      <vt:lpstr>Tema de Office</vt:lpstr>
      <vt:lpstr>DIPLOMADO EN PROGRAMACIÓN WEB</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DIPLOMADO EN PROGRAMACIÓN WEB</dc:title>
  <dc:creator>DamianFlores</dc:creator>
  <cp:lastModifiedBy>DamianFlores</cp:lastModifiedBy>
  <cp:revision>65</cp:revision>
  <dcterms:created xsi:type="dcterms:W3CDTF">2024-02-23T00:33:46Z</dcterms:created>
  <dcterms:modified xsi:type="dcterms:W3CDTF">2024-08-09T00:51:20Z</dcterms:modified>
</cp:coreProperties>
</file>