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1" r:id="rId4"/>
    <p:sldId id="259" r:id="rId5"/>
    <p:sldId id="30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85" r:id="rId15"/>
    <p:sldId id="300" r:id="rId16"/>
    <p:sldId id="269" r:id="rId17"/>
    <p:sldId id="312" r:id="rId18"/>
    <p:sldId id="310" r:id="rId19"/>
    <p:sldId id="288" r:id="rId20"/>
    <p:sldId id="289" r:id="rId21"/>
    <p:sldId id="287" r:id="rId22"/>
    <p:sldId id="272" r:id="rId23"/>
    <p:sldId id="273" r:id="rId24"/>
    <p:sldId id="302" r:id="rId25"/>
    <p:sldId id="275" r:id="rId26"/>
    <p:sldId id="290" r:id="rId27"/>
    <p:sldId id="304" r:id="rId28"/>
    <p:sldId id="303" r:id="rId29"/>
    <p:sldId id="305" r:id="rId30"/>
    <p:sldId id="308" r:id="rId31"/>
    <p:sldId id="281" r:id="rId32"/>
    <p:sldId id="282" r:id="rId33"/>
    <p:sldId id="309" r:id="rId34"/>
    <p:sldId id="283" r:id="rId35"/>
    <p:sldId id="276" r:id="rId36"/>
    <p:sldId id="277" r:id="rId37"/>
    <p:sldId id="278" r:id="rId38"/>
    <p:sldId id="291" r:id="rId39"/>
    <p:sldId id="314" r:id="rId40"/>
    <p:sldId id="313" r:id="rId41"/>
    <p:sldId id="298" r:id="rId42"/>
    <p:sldId id="299" r:id="rId43"/>
    <p:sldId id="292" r:id="rId44"/>
    <p:sldId id="293" r:id="rId45"/>
    <p:sldId id="294" r:id="rId46"/>
    <p:sldId id="295" r:id="rId47"/>
    <p:sldId id="297" r:id="rId48"/>
    <p:sldId id="296" r:id="rId49"/>
    <p:sldId id="315" r:id="rId5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>
      <p:cViewPr>
        <p:scale>
          <a:sx n="73" d="100"/>
          <a:sy n="73" d="100"/>
        </p:scale>
        <p:origin x="15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34451-68DF-448B-A424-92077D818E8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92750A3-5D54-4529-BCCF-89675B4D7DB0}">
      <dgm:prSet phldrT="[Texto]"/>
      <dgm:spPr/>
      <dgm:t>
        <a:bodyPr/>
        <a:lstStyle/>
        <a:p>
          <a:r>
            <a:rPr lang="es-ES" dirty="0" smtClean="0"/>
            <a:t>LENGUAJE DE ALTO NIVEL </a:t>
          </a:r>
          <a:endParaRPr lang="es-ES" dirty="0"/>
        </a:p>
      </dgm:t>
    </dgm:pt>
    <dgm:pt modelId="{AEA08C93-8B89-428B-B23F-4ACB7EA6CFBF}" type="parTrans" cxnId="{14991F81-4197-47FA-A04A-87F8105B5136}">
      <dgm:prSet/>
      <dgm:spPr/>
      <dgm:t>
        <a:bodyPr/>
        <a:lstStyle/>
        <a:p>
          <a:endParaRPr lang="es-ES"/>
        </a:p>
      </dgm:t>
    </dgm:pt>
    <dgm:pt modelId="{42397384-716C-4D2E-B881-4532BA934B78}" type="sibTrans" cxnId="{14991F81-4197-47FA-A04A-87F8105B5136}">
      <dgm:prSet/>
      <dgm:spPr/>
      <dgm:t>
        <a:bodyPr/>
        <a:lstStyle/>
        <a:p>
          <a:endParaRPr lang="es-ES"/>
        </a:p>
      </dgm:t>
    </dgm:pt>
    <dgm:pt modelId="{F65AA5B4-55D2-46D3-BDD7-0F35D21C75B0}">
      <dgm:prSet phldrT="[Texto]"/>
      <dgm:spPr/>
      <dgm:t>
        <a:bodyPr/>
        <a:lstStyle/>
        <a:p>
          <a:r>
            <a:rPr lang="es-ES" dirty="0" smtClean="0"/>
            <a:t>LENGUAJE DE BAJO NIVEL</a:t>
          </a:r>
          <a:endParaRPr lang="es-ES" dirty="0"/>
        </a:p>
      </dgm:t>
    </dgm:pt>
    <dgm:pt modelId="{AEB58B0B-0811-4FB3-B4E2-B0464006C0D1}" type="parTrans" cxnId="{4B854FEA-B74C-416D-952E-F65906C527DD}">
      <dgm:prSet/>
      <dgm:spPr/>
      <dgm:t>
        <a:bodyPr/>
        <a:lstStyle/>
        <a:p>
          <a:endParaRPr lang="es-ES"/>
        </a:p>
      </dgm:t>
    </dgm:pt>
    <dgm:pt modelId="{3525B33E-79E3-4906-BF33-5ECA5A6D4F2E}" type="sibTrans" cxnId="{4B854FEA-B74C-416D-952E-F65906C527DD}">
      <dgm:prSet/>
      <dgm:spPr/>
      <dgm:t>
        <a:bodyPr/>
        <a:lstStyle/>
        <a:p>
          <a:endParaRPr lang="es-ES"/>
        </a:p>
      </dgm:t>
    </dgm:pt>
    <dgm:pt modelId="{B5E1AB14-44D8-40AA-8269-D9BF4FA05431}" type="pres">
      <dgm:prSet presAssocID="{F7334451-68DF-448B-A424-92077D818E8C}" presName="Name0" presStyleCnt="0">
        <dgm:presLayoutVars>
          <dgm:dir/>
          <dgm:animLvl val="lvl"/>
          <dgm:resizeHandles val="exact"/>
        </dgm:presLayoutVars>
      </dgm:prSet>
      <dgm:spPr/>
    </dgm:pt>
    <dgm:pt modelId="{07CE647A-9C0D-44A4-9719-2CE10F2BE220}" type="pres">
      <dgm:prSet presAssocID="{192750A3-5D54-4529-BCCF-89675B4D7DB0}" presName="Name8" presStyleCnt="0"/>
      <dgm:spPr/>
    </dgm:pt>
    <dgm:pt modelId="{66DBFACC-428A-4F65-9A13-DC4A27B3D69A}" type="pres">
      <dgm:prSet presAssocID="{192750A3-5D54-4529-BCCF-89675B4D7DB0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82372-12BF-4955-A309-A2FDADB2E73F}" type="pres">
      <dgm:prSet presAssocID="{192750A3-5D54-4529-BCCF-89675B4D7D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26CC0-3C05-4378-AF3D-4F48197D21A0}" type="pres">
      <dgm:prSet presAssocID="{F65AA5B4-55D2-46D3-BDD7-0F35D21C75B0}" presName="Name8" presStyleCnt="0"/>
      <dgm:spPr/>
    </dgm:pt>
    <dgm:pt modelId="{2B6733BC-82E7-4865-9E88-E30C12FEB703}" type="pres">
      <dgm:prSet presAssocID="{F65AA5B4-55D2-46D3-BDD7-0F35D21C75B0}" presName="level" presStyleLbl="node1" presStyleIdx="1" presStyleCnt="2">
        <dgm:presLayoutVars>
          <dgm:chMax val="1"/>
          <dgm:bulletEnabled val="1"/>
        </dgm:presLayoutVars>
      </dgm:prSet>
      <dgm:spPr/>
    </dgm:pt>
    <dgm:pt modelId="{8F7B66E3-DE89-4DBE-A8A3-FB019D4AA7F6}" type="pres">
      <dgm:prSet presAssocID="{F65AA5B4-55D2-46D3-BDD7-0F35D21C75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991F81-4197-47FA-A04A-87F8105B5136}" srcId="{F7334451-68DF-448B-A424-92077D818E8C}" destId="{192750A3-5D54-4529-BCCF-89675B4D7DB0}" srcOrd="0" destOrd="0" parTransId="{AEA08C93-8B89-428B-B23F-4ACB7EA6CFBF}" sibTransId="{42397384-716C-4D2E-B881-4532BA934B78}"/>
    <dgm:cxn modelId="{ACA07BC5-58BB-4F2E-BD8E-AAC12B530172}" type="presOf" srcId="{F7334451-68DF-448B-A424-92077D818E8C}" destId="{B5E1AB14-44D8-40AA-8269-D9BF4FA05431}" srcOrd="0" destOrd="0" presId="urn:microsoft.com/office/officeart/2005/8/layout/pyramid1"/>
    <dgm:cxn modelId="{4B854FEA-B74C-416D-952E-F65906C527DD}" srcId="{F7334451-68DF-448B-A424-92077D818E8C}" destId="{F65AA5B4-55D2-46D3-BDD7-0F35D21C75B0}" srcOrd="1" destOrd="0" parTransId="{AEB58B0B-0811-4FB3-B4E2-B0464006C0D1}" sibTransId="{3525B33E-79E3-4906-BF33-5ECA5A6D4F2E}"/>
    <dgm:cxn modelId="{675D1ED8-622D-4124-8529-F88002228B85}" type="presOf" srcId="{192750A3-5D54-4529-BCCF-89675B4D7DB0}" destId="{66DBFACC-428A-4F65-9A13-DC4A27B3D69A}" srcOrd="0" destOrd="0" presId="urn:microsoft.com/office/officeart/2005/8/layout/pyramid1"/>
    <dgm:cxn modelId="{4E6067FE-8232-43C1-A460-82181DCCF3CA}" type="presOf" srcId="{192750A3-5D54-4529-BCCF-89675B4D7DB0}" destId="{07882372-12BF-4955-A309-A2FDADB2E73F}" srcOrd="1" destOrd="0" presId="urn:microsoft.com/office/officeart/2005/8/layout/pyramid1"/>
    <dgm:cxn modelId="{142D041F-E02B-4E82-A15C-9B03E8DB5179}" type="presOf" srcId="{F65AA5B4-55D2-46D3-BDD7-0F35D21C75B0}" destId="{2B6733BC-82E7-4865-9E88-E30C12FEB703}" srcOrd="0" destOrd="0" presId="urn:microsoft.com/office/officeart/2005/8/layout/pyramid1"/>
    <dgm:cxn modelId="{59295872-7E98-4A6B-99EE-BB4486455575}" type="presOf" srcId="{F65AA5B4-55D2-46D3-BDD7-0F35D21C75B0}" destId="{8F7B66E3-DE89-4DBE-A8A3-FB019D4AA7F6}" srcOrd="1" destOrd="0" presId="urn:microsoft.com/office/officeart/2005/8/layout/pyramid1"/>
    <dgm:cxn modelId="{B46AF30C-777C-44AF-864F-5479DF4CC53B}" type="presParOf" srcId="{B5E1AB14-44D8-40AA-8269-D9BF4FA05431}" destId="{07CE647A-9C0D-44A4-9719-2CE10F2BE220}" srcOrd="0" destOrd="0" presId="urn:microsoft.com/office/officeart/2005/8/layout/pyramid1"/>
    <dgm:cxn modelId="{F6A5C334-16CF-4965-B0D3-352E717C4C79}" type="presParOf" srcId="{07CE647A-9C0D-44A4-9719-2CE10F2BE220}" destId="{66DBFACC-428A-4F65-9A13-DC4A27B3D69A}" srcOrd="0" destOrd="0" presId="urn:microsoft.com/office/officeart/2005/8/layout/pyramid1"/>
    <dgm:cxn modelId="{110677E8-E864-4A58-AFB3-FF25225FAB5E}" type="presParOf" srcId="{07CE647A-9C0D-44A4-9719-2CE10F2BE220}" destId="{07882372-12BF-4955-A309-A2FDADB2E73F}" srcOrd="1" destOrd="0" presId="urn:microsoft.com/office/officeart/2005/8/layout/pyramid1"/>
    <dgm:cxn modelId="{78B17527-49AE-49C9-A0C6-5B3FC37D053A}" type="presParOf" srcId="{B5E1AB14-44D8-40AA-8269-D9BF4FA05431}" destId="{E0626CC0-3C05-4378-AF3D-4F48197D21A0}" srcOrd="1" destOrd="0" presId="urn:microsoft.com/office/officeart/2005/8/layout/pyramid1"/>
    <dgm:cxn modelId="{65B2D546-E3EC-476E-897F-EAA8DB216771}" type="presParOf" srcId="{E0626CC0-3C05-4378-AF3D-4F48197D21A0}" destId="{2B6733BC-82E7-4865-9E88-E30C12FEB703}" srcOrd="0" destOrd="0" presId="urn:microsoft.com/office/officeart/2005/8/layout/pyramid1"/>
    <dgm:cxn modelId="{7C4FA902-FBF3-41D7-A339-7F2F942C8BFD}" type="presParOf" srcId="{E0626CC0-3C05-4378-AF3D-4F48197D21A0}" destId="{8F7B66E3-DE89-4DBE-A8A3-FB019D4AA7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BFACC-428A-4F65-9A13-DC4A27B3D69A}">
      <dsp:nvSpPr>
        <dsp:cNvPr id="0" name=""/>
        <dsp:cNvSpPr/>
      </dsp:nvSpPr>
      <dsp:spPr>
        <a:xfrm>
          <a:off x="1205074" y="0"/>
          <a:ext cx="2410149" cy="1619852"/>
        </a:xfrm>
        <a:prstGeom prst="trapezoid">
          <a:avLst>
            <a:gd name="adj" fmla="val 7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LENGUAJE DE ALTO NIVEL </a:t>
          </a:r>
          <a:endParaRPr lang="es-ES" sz="3600" kern="1200" dirty="0"/>
        </a:p>
      </dsp:txBody>
      <dsp:txXfrm>
        <a:off x="1205074" y="0"/>
        <a:ext cx="2410149" cy="1619852"/>
      </dsp:txXfrm>
    </dsp:sp>
    <dsp:sp modelId="{2B6733BC-82E7-4865-9E88-E30C12FEB703}">
      <dsp:nvSpPr>
        <dsp:cNvPr id="0" name=""/>
        <dsp:cNvSpPr/>
      </dsp:nvSpPr>
      <dsp:spPr>
        <a:xfrm>
          <a:off x="0" y="1619852"/>
          <a:ext cx="4820298" cy="1619852"/>
        </a:xfrm>
        <a:prstGeom prst="trapezoid">
          <a:avLst>
            <a:gd name="adj" fmla="val 7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LENGUAJE DE BAJO NIVEL</a:t>
          </a:r>
          <a:endParaRPr lang="es-ES" sz="3600" kern="1200" dirty="0"/>
        </a:p>
      </dsp:txBody>
      <dsp:txXfrm>
        <a:off x="843552" y="1619852"/>
        <a:ext cx="3133193" cy="161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855C-8842-47A7-BE68-0D73CAB9AD20}" type="datetimeFigureOut">
              <a:rPr lang="es-VE" smtClean="0"/>
              <a:pPr/>
              <a:t>20/4/2025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5105400" y="5925259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VE" sz="2400" b="1" spc="-5" dirty="0" smtClean="0">
                <a:latin typeface="Georgia" pitchFamily="18" charset="0"/>
                <a:cs typeface="Carlito"/>
              </a:rPr>
              <a:t>Profesora: Zulma Díaz   </a:t>
            </a:r>
            <a:endParaRPr sz="2400" b="1" dirty="0">
              <a:latin typeface="Georgia" pitchFamily="18" charset="0"/>
              <a:cs typeface="Carlit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25387" y="3212976"/>
            <a:ext cx="8567935" cy="2469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/>
              </a:rPr>
              <a:t>Técnicas de Programación 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/>
            </a:endParaRPr>
          </a:p>
          <a:p>
            <a:pPr algn="ctr">
              <a:spcBef>
                <a:spcPts val="110"/>
              </a:spcBef>
            </a:pPr>
            <a:r>
              <a:rPr lang="es-ES" sz="5400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Calibri"/>
              </a:rPr>
              <a:t>TEMA 1</a:t>
            </a:r>
          </a:p>
          <a:p>
            <a:pPr algn="ctr">
              <a:spcBef>
                <a:spcPts val="110"/>
              </a:spcBef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Del </a:t>
            </a: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Opensans"/>
              </a:rPr>
              <a:t>seudocódigo al lenguaje de programación C</a:t>
            </a: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endParaRPr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96" r="4326" b="41616"/>
          <a:stretch/>
        </p:blipFill>
        <p:spPr>
          <a:xfrm>
            <a:off x="2915816" y="1340768"/>
            <a:ext cx="42484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251" y="745404"/>
            <a:ext cx="9435949" cy="100091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57083" y="1838275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srgbClr val="FF0000"/>
                </a:solidFill>
              </a:rPr>
              <a:t>Familia C</a:t>
            </a:r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154931" y="2371848"/>
            <a:ext cx="1210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s-MX" sz="5400" dirty="0" smtClean="0">
                <a:solidFill>
                  <a:schemeClr val="accent1">
                    <a:lumMod val="75000"/>
                  </a:schemeClr>
                </a:solidFill>
              </a:rPr>
              <a:t># </a:t>
            </a:r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s-VE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9516" y="3038227"/>
            <a:ext cx="8884967" cy="3521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C# es programación </a:t>
            </a:r>
            <a:r>
              <a:rPr lang="es-MX" sz="2000" dirty="0" smtClean="0"/>
              <a:t>orientada a objetos</a:t>
            </a:r>
            <a:r>
              <a:rPr lang="es-MX" sz="2000" dirty="0"/>
              <a:t>. </a:t>
            </a:r>
            <a:endParaRPr lang="es-MX" sz="32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C#, también llamado C Sharp, es un lenguaje de programación de alto nivel derivado del lenguaje de programación C de bajo nivel y desarrollado por </a:t>
            </a:r>
            <a:r>
              <a:rPr lang="es-MX" sz="2000" dirty="0" err="1"/>
              <a:t>Anders</a:t>
            </a:r>
            <a:r>
              <a:rPr lang="es-MX" sz="2000" dirty="0"/>
              <a:t> </a:t>
            </a:r>
            <a:r>
              <a:rPr lang="es-MX" sz="2000" dirty="0" err="1"/>
              <a:t>Hejlsberg</a:t>
            </a:r>
            <a:r>
              <a:rPr lang="es-MX" sz="2000" dirty="0"/>
              <a:t>, líder de un equipo de Microsoft, en 2002</a:t>
            </a:r>
            <a:r>
              <a:rPr lang="es-MX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C# no es un lenguaje compilado como C++. Este se pasa a un lenguaje intermedio, como Java. C# trabaja sobre la plataforma.NET, igual que VisualBasic.NET o F</a:t>
            </a:r>
            <a:r>
              <a:rPr lang="es-MX" sz="2000" dirty="0" smtClean="0"/>
              <a:t>#.</a:t>
            </a:r>
            <a:r>
              <a:rPr lang="es-MX" sz="3200" b="1" dirty="0"/>
              <a:t> </a:t>
            </a:r>
            <a:endParaRPr lang="es-MX" sz="3600" b="1" i="0" dirty="0">
              <a:solidFill>
                <a:srgbClr val="424242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9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9" name="2 Subtítulo"/>
          <p:cNvSpPr>
            <a:spLocks noGrp="1"/>
          </p:cNvSpPr>
          <p:nvPr/>
        </p:nvSpPr>
        <p:spPr>
          <a:xfrm>
            <a:off x="611560" y="2188159"/>
            <a:ext cx="9000184" cy="4820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b="1" dirty="0" smtClean="0">
                <a:solidFill>
                  <a:schemeClr val="tx1"/>
                </a:solidFill>
              </a:rPr>
              <a:t>Un programa incluye secciones determinadas y un orden para las mismas.</a:t>
            </a:r>
          </a:p>
          <a:p>
            <a:pPr algn="just"/>
            <a:endParaRPr lang="es-VE" b="1" dirty="0" smtClean="0">
              <a:solidFill>
                <a:schemeClr val="tx1"/>
              </a:solidFill>
            </a:endParaRPr>
          </a:p>
          <a:p>
            <a:pPr algn="just"/>
            <a:r>
              <a:rPr lang="es-VE" b="1" i="1" dirty="0" smtClean="0">
                <a:solidFill>
                  <a:schemeClr val="tx1"/>
                </a:solidFill>
              </a:rPr>
              <a:t>En la siguiente forma:</a:t>
            </a:r>
          </a:p>
          <a:p>
            <a:pPr algn="just"/>
            <a:r>
              <a:rPr lang="es-VE" dirty="0">
                <a:solidFill>
                  <a:schemeClr val="tx1"/>
                </a:solidFill>
              </a:rPr>
              <a:t>	</a:t>
            </a:r>
            <a:r>
              <a:rPr lang="es-VE" dirty="0" smtClean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Archivos de </a:t>
            </a:r>
            <a:r>
              <a:rPr lang="es-VE" sz="2200" b="1" dirty="0" smtClean="0">
                <a:solidFill>
                  <a:schemeClr val="tx1"/>
                </a:solidFill>
              </a:rPr>
              <a:t>cabecera.</a:t>
            </a:r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Declaración de </a:t>
            </a:r>
            <a:r>
              <a:rPr lang="es-VE" sz="2200" b="1" dirty="0" smtClean="0">
                <a:solidFill>
                  <a:srgbClr val="FF0000"/>
                </a:solidFill>
              </a:rPr>
              <a:t>constantes</a:t>
            </a:r>
            <a:r>
              <a:rPr lang="es-VE" sz="2200" b="1" dirty="0" smtClean="0">
                <a:solidFill>
                  <a:schemeClr val="tx1"/>
                </a:solidFill>
              </a:rPr>
              <a:t> y </a:t>
            </a:r>
            <a:r>
              <a:rPr lang="es-VE" sz="2200" b="1" dirty="0" smtClean="0">
                <a:solidFill>
                  <a:schemeClr val="tx1"/>
                </a:solidFill>
              </a:rPr>
              <a:t>macros.</a:t>
            </a:r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Declaración de </a:t>
            </a:r>
            <a:r>
              <a:rPr lang="es-VE" sz="2200" b="1" dirty="0" smtClean="0">
                <a:solidFill>
                  <a:srgbClr val="FF0000"/>
                </a:solidFill>
              </a:rPr>
              <a:t>Variables </a:t>
            </a:r>
            <a:r>
              <a:rPr lang="es-VE" sz="2200" b="1" dirty="0" smtClean="0">
                <a:solidFill>
                  <a:schemeClr val="tx1"/>
                </a:solidFill>
              </a:rPr>
              <a:t>Globales.</a:t>
            </a:r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>
                <a:solidFill>
                  <a:schemeClr val="tx1"/>
                </a:solidFill>
              </a:rPr>
              <a:t>Declaración de prototipos de </a:t>
            </a:r>
            <a:r>
              <a:rPr lang="es-VE" sz="2200" b="1" dirty="0" smtClean="0">
                <a:solidFill>
                  <a:schemeClr val="tx1"/>
                </a:solidFill>
              </a:rPr>
              <a:t>Funciones.</a:t>
            </a:r>
            <a:endParaRPr lang="es-VE" sz="2200" b="1" dirty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Desarrollo </a:t>
            </a:r>
            <a:r>
              <a:rPr lang="es-VE" sz="2200" b="1" dirty="0">
                <a:solidFill>
                  <a:schemeClr val="tx1"/>
                </a:solidFill>
              </a:rPr>
              <a:t>de la función </a:t>
            </a:r>
            <a:r>
              <a:rPr lang="es-VE" sz="2200" b="1" dirty="0" smtClean="0">
                <a:solidFill>
                  <a:schemeClr val="tx1"/>
                </a:solidFill>
              </a:rPr>
              <a:t>principal.</a:t>
            </a:r>
            <a:endParaRPr lang="es-VE" dirty="0"/>
          </a:p>
        </p:txBody>
      </p:sp>
      <p:sp>
        <p:nvSpPr>
          <p:cNvPr id="10" name="5 Rectángulo"/>
          <p:cNvSpPr/>
          <p:nvPr/>
        </p:nvSpPr>
        <p:spPr>
          <a:xfrm>
            <a:off x="971600" y="1276703"/>
            <a:ext cx="7780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Programa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4 CuadroTexto"/>
          <p:cNvSpPr txBox="1"/>
          <p:nvPr/>
        </p:nvSpPr>
        <p:spPr>
          <a:xfrm>
            <a:off x="827584" y="1950159"/>
            <a:ext cx="95170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2800" b="1" dirty="0" smtClean="0"/>
              <a:t>#</a:t>
            </a:r>
            <a:r>
              <a:rPr lang="es-VE" sz="2800" b="1" dirty="0" err="1" smtClean="0"/>
              <a:t>include</a:t>
            </a:r>
            <a:r>
              <a:rPr lang="es-VE" sz="2800" b="1" dirty="0" smtClean="0"/>
              <a:t> &lt;</a:t>
            </a:r>
            <a:r>
              <a:rPr lang="es-VE" sz="2800" b="1" dirty="0" err="1" smtClean="0"/>
              <a:t>stdio.h</a:t>
            </a:r>
            <a:r>
              <a:rPr lang="es-VE" sz="2800" b="1" dirty="0" smtClean="0"/>
              <a:t>&gt; </a:t>
            </a:r>
            <a:r>
              <a:rPr lang="es-VE" sz="2400" dirty="0" smtClean="0">
                <a:solidFill>
                  <a:srgbClr val="FF0000"/>
                </a:solidFill>
              </a:rPr>
              <a:t>Declaración </a:t>
            </a:r>
            <a:r>
              <a:rPr lang="es-VE" sz="2400" dirty="0">
                <a:solidFill>
                  <a:srgbClr val="FF0000"/>
                </a:solidFill>
              </a:rPr>
              <a:t>de librerías </a:t>
            </a:r>
          </a:p>
          <a:p>
            <a:r>
              <a:rPr lang="es-VE" sz="2400" dirty="0">
                <a:solidFill>
                  <a:srgbClr val="FF0000"/>
                </a:solidFill>
              </a:rPr>
              <a:t> </a:t>
            </a:r>
            <a:r>
              <a:rPr lang="es-VE" sz="2400" dirty="0" smtClean="0">
                <a:solidFill>
                  <a:srgbClr val="FF0000"/>
                </a:solidFill>
              </a:rPr>
              <a:t>                                  en este caso para utilizar </a:t>
            </a:r>
            <a:r>
              <a:rPr lang="es-VE" sz="2400" dirty="0" err="1" smtClean="0">
                <a:solidFill>
                  <a:srgbClr val="FF0000"/>
                </a:solidFill>
              </a:rPr>
              <a:t>printf</a:t>
            </a:r>
            <a:r>
              <a:rPr lang="es-VE" sz="2400" dirty="0" smtClean="0">
                <a:solidFill>
                  <a:srgbClr val="FF0000"/>
                </a:solidFill>
              </a:rPr>
              <a:t> o </a:t>
            </a:r>
            <a:r>
              <a:rPr lang="es-VE" sz="2400" dirty="0" err="1" smtClean="0">
                <a:solidFill>
                  <a:srgbClr val="FF0000"/>
                </a:solidFill>
              </a:rPr>
              <a:t>scanf</a:t>
            </a:r>
            <a:endParaRPr lang="es-VE" sz="2400" dirty="0" smtClean="0">
              <a:solidFill>
                <a:srgbClr val="FF0000"/>
              </a:solidFill>
            </a:endParaRPr>
          </a:p>
          <a:p>
            <a:endParaRPr lang="es-VE" sz="2800" b="1" dirty="0" smtClean="0"/>
          </a:p>
          <a:p>
            <a:r>
              <a:rPr lang="es-VE" sz="2800" b="1" dirty="0" smtClean="0"/>
              <a:t>#define MAX 20  </a:t>
            </a:r>
            <a:r>
              <a:rPr lang="es-VE" sz="2800" dirty="0">
                <a:solidFill>
                  <a:srgbClr val="FF0000"/>
                </a:solidFill>
              </a:rPr>
              <a:t>para </a:t>
            </a:r>
            <a:r>
              <a:rPr lang="es-VE" sz="2800" dirty="0" err="1" smtClean="0">
                <a:solidFill>
                  <a:srgbClr val="FF0000"/>
                </a:solidFill>
              </a:rPr>
              <a:t>def</a:t>
            </a:r>
            <a:r>
              <a:rPr lang="es-VE" sz="2800" dirty="0" smtClean="0">
                <a:solidFill>
                  <a:srgbClr val="FF0000"/>
                </a:solidFill>
              </a:rPr>
              <a:t>. el valor de una constante</a:t>
            </a:r>
            <a:endParaRPr lang="es-VE" sz="2800" dirty="0">
              <a:solidFill>
                <a:srgbClr val="FF0000"/>
              </a:solidFill>
            </a:endParaRPr>
          </a:p>
          <a:p>
            <a:endParaRPr lang="es-VE" sz="2800" dirty="0"/>
          </a:p>
          <a:p>
            <a:r>
              <a:rPr lang="es-VE" sz="2800" dirty="0" err="1"/>
              <a:t>i</a:t>
            </a:r>
            <a:r>
              <a:rPr lang="es-VE" sz="2800" dirty="0" err="1" smtClean="0"/>
              <a:t>nt</a:t>
            </a:r>
            <a:r>
              <a:rPr lang="es-VE" sz="2800" dirty="0" smtClean="0"/>
              <a:t> </a:t>
            </a:r>
            <a:r>
              <a:rPr lang="es-VE" sz="2800" dirty="0" err="1" smtClean="0"/>
              <a:t>a,b</a:t>
            </a:r>
            <a:r>
              <a:rPr lang="es-VE" sz="2800" dirty="0" smtClean="0"/>
              <a:t>;        </a:t>
            </a:r>
            <a:r>
              <a:rPr lang="es-VE" sz="2800" dirty="0" smtClean="0">
                <a:solidFill>
                  <a:srgbClr val="FF0000"/>
                </a:solidFill>
              </a:rPr>
              <a:t>Variables Globales</a:t>
            </a:r>
          </a:p>
          <a:p>
            <a:r>
              <a:rPr lang="es-VE" sz="2800" dirty="0" err="1"/>
              <a:t>f</a:t>
            </a:r>
            <a:r>
              <a:rPr lang="es-VE" sz="2800" dirty="0" err="1" smtClean="0"/>
              <a:t>loat</a:t>
            </a:r>
            <a:r>
              <a:rPr lang="es-VE" sz="2800" dirty="0" smtClean="0"/>
              <a:t> f, k;</a:t>
            </a:r>
          </a:p>
          <a:p>
            <a:endParaRPr lang="es-VE" sz="2800" dirty="0" smtClean="0">
              <a:solidFill>
                <a:srgbClr val="FF0000"/>
              </a:solidFill>
            </a:endParaRPr>
          </a:p>
          <a:p>
            <a:r>
              <a:rPr lang="es-VE" sz="2800" dirty="0" smtClean="0">
                <a:solidFill>
                  <a:srgbClr val="FF0000"/>
                </a:solidFill>
              </a:rPr>
              <a:t>Desarrollo o Cuerpo de Funciones</a:t>
            </a:r>
          </a:p>
          <a:p>
            <a:endParaRPr lang="es-VE" sz="2800" dirty="0">
              <a:solidFill>
                <a:srgbClr val="FF0000"/>
              </a:solidFill>
            </a:endParaRPr>
          </a:p>
          <a:p>
            <a:r>
              <a:rPr lang="es-VE" sz="2800" dirty="0" err="1" smtClean="0"/>
              <a:t>int</a:t>
            </a:r>
            <a:r>
              <a:rPr lang="es-VE" sz="2800" dirty="0" smtClean="0"/>
              <a:t> </a:t>
            </a:r>
            <a:r>
              <a:rPr lang="es-VE" sz="2800" dirty="0" err="1" smtClean="0"/>
              <a:t>main</a:t>
            </a:r>
            <a:r>
              <a:rPr lang="es-VE" sz="2800" dirty="0" smtClean="0"/>
              <a:t>() { }      </a:t>
            </a:r>
            <a:r>
              <a:rPr lang="es-VE" sz="2800" dirty="0" smtClean="0">
                <a:solidFill>
                  <a:srgbClr val="FF0000"/>
                </a:solidFill>
              </a:rPr>
              <a:t>Función </a:t>
            </a:r>
            <a:r>
              <a:rPr lang="es-VE" sz="2800" dirty="0">
                <a:solidFill>
                  <a:srgbClr val="FF0000"/>
                </a:solidFill>
              </a:rPr>
              <a:t>Principal</a:t>
            </a:r>
            <a:endParaRPr lang="es-VE" sz="2800" dirty="0" smtClean="0">
              <a:solidFill>
                <a:srgbClr val="FF0000"/>
              </a:solidFill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269994" y="1124744"/>
            <a:ext cx="8607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Programa -si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1059729" y="1124744"/>
            <a:ext cx="70282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Programa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Recomendación 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6897" y="2144051"/>
            <a:ext cx="875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Debe usar comentarios a lo largo del programa, esto para futuro mantenimiento para Ustedes o otros que usen sus programas 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9273" y="288768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111111"/>
                </a:solidFill>
                <a:latin typeface="-apple-system"/>
              </a:rPr>
              <a:t>Los comentarios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en  C, pueden  abarcar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grandes bloques de texto o pequeños fragmentos de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código o comentar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líneas individuales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endParaRPr lang="es-MX" sz="1600" dirty="0" smtClean="0">
              <a:solidFill>
                <a:srgbClr val="111111"/>
              </a:solidFill>
              <a:latin typeface="-apple-system"/>
            </a:endParaRPr>
          </a:p>
          <a:p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1.-  Una línea, 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usar barras // seguido de comentario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endParaRPr lang="es-MX" sz="1600" dirty="0" smtClean="0">
              <a:solidFill>
                <a:srgbClr val="111111"/>
              </a:solidFill>
              <a:latin typeface="-apple-system"/>
            </a:endParaRPr>
          </a:p>
          <a:p>
            <a:r>
              <a:rPr lang="es-MX" sz="1600" b="1" dirty="0" smtClean="0">
                <a:solidFill>
                  <a:srgbClr val="C00000"/>
                </a:solidFill>
                <a:latin typeface="-apple-system"/>
              </a:rPr>
              <a:t>Ejemplo</a:t>
            </a:r>
          </a:p>
          <a:p>
            <a:endParaRPr lang="es-MX" sz="1600" b="1" dirty="0" smtClean="0">
              <a:solidFill>
                <a:srgbClr val="C00000"/>
              </a:solidFill>
              <a:latin typeface="-apple-system"/>
            </a:endParaRPr>
          </a:p>
          <a:p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	//  comentario de 1 línea</a:t>
            </a:r>
          </a:p>
          <a:p>
            <a:endParaRPr lang="es-MX" sz="1600" dirty="0">
              <a:solidFill>
                <a:srgbClr val="111111"/>
              </a:solidFill>
              <a:latin typeface="-apple-system"/>
            </a:endParaRPr>
          </a:p>
          <a:p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 2.- Para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escribir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comentario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de varias líneas, puede usar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 </a:t>
            </a:r>
            <a:r>
              <a:rPr lang="es-MX" sz="1600" dirty="0">
                <a:solidFill>
                  <a:srgbClr val="111111"/>
                </a:solidFill>
                <a:latin typeface="-apple-system"/>
              </a:rPr>
              <a:t>/* y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*/</a:t>
            </a:r>
          </a:p>
          <a:p>
            <a:endParaRPr lang="es-MX" sz="1600" dirty="0">
              <a:solidFill>
                <a:srgbClr val="111111"/>
              </a:solidFill>
              <a:latin typeface="-apple-system"/>
            </a:endParaRPr>
          </a:p>
          <a:p>
            <a:r>
              <a:rPr lang="es-MX" sz="1600" b="1" dirty="0">
                <a:solidFill>
                  <a:srgbClr val="C00000"/>
                </a:solidFill>
                <a:latin typeface="-apple-system"/>
              </a:rPr>
              <a:t>Ejemplo</a:t>
            </a:r>
          </a:p>
          <a:p>
            <a:endParaRPr lang="es-MX" sz="1600" dirty="0" smtClean="0">
              <a:solidFill>
                <a:srgbClr val="111111"/>
              </a:solidFill>
              <a:latin typeface="-apple-system"/>
            </a:endParaRPr>
          </a:p>
          <a:p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   	/* Este programa realizar la suma de dos números ingresados </a:t>
            </a:r>
          </a:p>
          <a:p>
            <a:r>
              <a:rPr lang="es-MX" sz="16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s-MX" sz="1600" dirty="0" smtClean="0">
                <a:solidFill>
                  <a:srgbClr val="111111"/>
                </a:solidFill>
                <a:latin typeface="-apple-system"/>
              </a:rPr>
              <a:t>                  por el usuario */</a:t>
            </a:r>
            <a:endParaRPr lang="es-MX" sz="1600" dirty="0">
              <a:solidFill>
                <a:srgbClr val="11111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598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683568" y="1124744"/>
            <a:ext cx="7780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Programa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Recomendación 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2492896"/>
            <a:ext cx="875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Al inicio de programa debes colocar el siguiente encabezado y a lo largo del programa debe realizar los comentarios que den a lugar</a:t>
            </a:r>
          </a:p>
          <a:p>
            <a:pPr algn="ctr"/>
            <a:endParaRPr lang="es-ES" sz="2000" b="1" dirty="0">
              <a:solidFill>
                <a:srgbClr val="FF0000"/>
              </a:solidFill>
            </a:endParaRPr>
          </a:p>
          <a:p>
            <a:pPr algn="ctr"/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MX" sz="2000" dirty="0">
                <a:solidFill>
                  <a:srgbClr val="111111"/>
                </a:solidFill>
                <a:latin typeface="-apple-system"/>
              </a:rPr>
              <a:t>//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Nombre </a:t>
            </a:r>
            <a:r>
              <a:rPr lang="es-MX" sz="2000" dirty="0">
                <a:solidFill>
                  <a:srgbClr val="111111"/>
                </a:solidFill>
                <a:latin typeface="-apple-system"/>
              </a:rPr>
              <a:t>y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Apellido</a:t>
            </a:r>
            <a:r>
              <a:rPr lang="es-VE" dirty="0"/>
              <a:t>:</a:t>
            </a:r>
            <a:endParaRPr lang="es-MX" sz="2000" dirty="0">
              <a:solidFill>
                <a:srgbClr val="111111"/>
              </a:solidFill>
              <a:latin typeface="-apple-system"/>
            </a:endParaRPr>
          </a:p>
          <a:p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// Descripción del Programa</a:t>
            </a:r>
            <a:r>
              <a:rPr lang="es-VE" dirty="0"/>
              <a:t>:</a:t>
            </a:r>
            <a:endParaRPr lang="es-MX" sz="2000" dirty="0" smtClean="0">
              <a:solidFill>
                <a:srgbClr val="111111"/>
              </a:solidFill>
              <a:latin typeface="-apple-system"/>
            </a:endParaRPr>
          </a:p>
          <a:p>
            <a:r>
              <a:rPr lang="es-MX" sz="2000" dirty="0">
                <a:solidFill>
                  <a:srgbClr val="111111"/>
                </a:solidFill>
                <a:latin typeface="-apple-system"/>
              </a:rPr>
              <a:t>//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Fecha </a:t>
            </a:r>
            <a:r>
              <a:rPr lang="es-MX" sz="2000" dirty="0">
                <a:solidFill>
                  <a:srgbClr val="111111"/>
                </a:solidFill>
                <a:latin typeface="-apple-system"/>
              </a:rPr>
              <a:t>de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realización</a:t>
            </a:r>
            <a:r>
              <a:rPr lang="es-VE" dirty="0"/>
              <a:t>:</a:t>
            </a:r>
            <a:endParaRPr lang="es-MX" sz="2000" dirty="0">
              <a:solidFill>
                <a:srgbClr val="111111"/>
              </a:solidFill>
              <a:latin typeface="-apple-system"/>
            </a:endParaRPr>
          </a:p>
          <a:p>
            <a:r>
              <a:rPr lang="es-MX" sz="2000" dirty="0">
                <a:solidFill>
                  <a:srgbClr val="111111"/>
                </a:solidFill>
                <a:latin typeface="-apple-system"/>
              </a:rPr>
              <a:t>//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Fecha </a:t>
            </a:r>
            <a:r>
              <a:rPr lang="es-MX" sz="2000" dirty="0">
                <a:solidFill>
                  <a:srgbClr val="111111"/>
                </a:solidFill>
                <a:latin typeface="-apple-system"/>
              </a:rPr>
              <a:t>de </a:t>
            </a:r>
            <a:r>
              <a:rPr lang="es-MX" sz="2000" dirty="0" smtClean="0">
                <a:solidFill>
                  <a:srgbClr val="111111"/>
                </a:solidFill>
                <a:latin typeface="-apple-system"/>
              </a:rPr>
              <a:t>modificación</a:t>
            </a:r>
            <a:r>
              <a:rPr lang="es-VE" dirty="0"/>
              <a:t>:</a:t>
            </a:r>
            <a:endParaRPr lang="es-MX" sz="2000" dirty="0">
              <a:solidFill>
                <a:srgbClr val="111111"/>
              </a:solidFill>
              <a:latin typeface="-apple-system"/>
            </a:endParaRPr>
          </a:p>
          <a:p>
            <a:pPr algn="ctr"/>
            <a:endParaRPr lang="es-MX" sz="2000" dirty="0" smtClean="0">
              <a:solidFill>
                <a:srgbClr val="111111"/>
              </a:solidFill>
              <a:latin typeface="-apple-system"/>
            </a:endParaRPr>
          </a:p>
          <a:p>
            <a:pPr algn="ctr"/>
            <a:endParaRPr lang="es-MX" sz="2000" dirty="0" smtClean="0">
              <a:solidFill>
                <a:srgbClr val="111111"/>
              </a:solidFill>
              <a:latin typeface="-apple-system"/>
            </a:endParaRPr>
          </a:p>
          <a:p>
            <a:pPr algn="ctr"/>
            <a:endParaRPr lang="es-MX" sz="2000" dirty="0">
              <a:solidFill>
                <a:srgbClr val="111111"/>
              </a:solidFill>
              <a:latin typeface="-apple-system"/>
            </a:endParaRPr>
          </a:p>
          <a:p>
            <a:pPr algn="ctr"/>
            <a:endParaRPr lang="es-V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1434762" y="959730"/>
            <a:ext cx="627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Programa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9297" y="1432343"/>
            <a:ext cx="875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 DE PROGRAMA</a:t>
            </a:r>
            <a:endParaRPr lang="es-VE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/>
        </p:nvSpPr>
        <p:spPr>
          <a:xfrm>
            <a:off x="655948" y="1883255"/>
            <a:ext cx="8136904" cy="4820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Nombre y Apellido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PEDRO PEREZ</a:t>
            </a:r>
            <a:endParaRPr lang="es-MX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Descripción del Programa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Calcular el perímetro de </a:t>
            </a: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Circulo </a:t>
            </a: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= 2 × π × radio (r) </a:t>
            </a: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Fecha de realización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14-04-2024</a:t>
            </a:r>
            <a:endParaRPr lang="es-MX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 de modificación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14-04-2024</a:t>
            </a:r>
            <a:endParaRPr lang="es-MX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librerías de lenguaje C</a:t>
            </a:r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V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V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V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E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V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E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math.h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declaraciones de constantes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#define pi 3.1416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declaraciones de variables Globales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Declaración 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Funciones</a:t>
            </a:r>
            <a:endParaRPr lang="es-V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 principal</a:t>
            </a:r>
          </a:p>
          <a:p>
            <a:pPr algn="just">
              <a:spcBef>
                <a:spcPts val="0"/>
              </a:spcBef>
            </a:pP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</a:t>
            </a: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r; </a:t>
            </a:r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V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Introduzca 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radio: ");  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("%d", &amp;r); 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MX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//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 e imprime Resultado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("El perímetro es: %f", 2 * pi * r);   </a:t>
            </a:r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s-V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V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s-V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V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V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/>
              </a:rPr>
              <a:t>#define pi 3.1416</a:t>
            </a:r>
            <a:r>
              <a:rPr kumimoji="0" lang="es-ES" alt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/>
              </a:rPr>
              <a:t>#define pi 3.1416</a:t>
            </a:r>
            <a:r>
              <a:rPr kumimoji="0" lang="es-ES" alt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683568" y="1124744"/>
            <a:ext cx="7780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Estructura de un Programa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/>
        </p:nvSpPr>
        <p:spPr>
          <a:xfrm>
            <a:off x="629854" y="2065575"/>
            <a:ext cx="7776048" cy="4548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b="1" dirty="0">
                <a:solidFill>
                  <a:schemeClr val="tx1"/>
                </a:solidFill>
              </a:rPr>
              <a:t> </a:t>
            </a:r>
            <a:r>
              <a:rPr lang="es-VE" b="1" dirty="0" smtClean="0">
                <a:solidFill>
                  <a:schemeClr val="tx1"/>
                </a:solidFill>
              </a:rPr>
              <a:t>        </a:t>
            </a:r>
            <a:r>
              <a:rPr lang="es-VE" sz="2100" b="1" dirty="0">
                <a:solidFill>
                  <a:srgbClr val="FF6600"/>
                </a:solidFill>
              </a:rPr>
              <a:t>Declaración de  librerías  de c</a:t>
            </a:r>
          </a:p>
          <a:p>
            <a:pPr algn="just"/>
            <a:r>
              <a:rPr lang="es-VE" sz="2200" b="1" dirty="0" smtClean="0">
                <a:solidFill>
                  <a:srgbClr val="FF6600"/>
                </a:solidFill>
              </a:rPr>
              <a:t>         Declaración de prototipos de Funciones</a:t>
            </a: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void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CargaGente</a:t>
            </a:r>
            <a:r>
              <a:rPr lang="es-VE" sz="2200" b="1" dirty="0" smtClean="0">
                <a:solidFill>
                  <a:schemeClr val="tx1"/>
                </a:solidFill>
              </a:rPr>
              <a:t> ( );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ValidaEdad</a:t>
            </a:r>
            <a:r>
              <a:rPr lang="es-VE" sz="2200" b="1" dirty="0" smtClean="0">
                <a:solidFill>
                  <a:schemeClr val="tx1"/>
                </a:solidFill>
              </a:rPr>
              <a:t>();</a:t>
            </a:r>
          </a:p>
          <a:p>
            <a:pPr algn="just"/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rgbClr val="FF6600"/>
                </a:solidFill>
              </a:rPr>
              <a:t>Declaración de Variables Globales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flag</a:t>
            </a:r>
            <a:r>
              <a:rPr lang="es-VE" sz="2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rgbClr val="FF6600"/>
                </a:solidFill>
              </a:rPr>
              <a:t>Desarrollo de la función principal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main</a:t>
            </a:r>
            <a:r>
              <a:rPr lang="es-VE" sz="2200" b="1" dirty="0" smtClean="0">
                <a:solidFill>
                  <a:schemeClr val="tx1"/>
                </a:solidFill>
              </a:rPr>
              <a:t>()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{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i, </a:t>
            </a:r>
            <a:r>
              <a:rPr lang="es-VE" sz="2200" b="1" dirty="0" err="1" smtClean="0">
                <a:solidFill>
                  <a:schemeClr val="tx1"/>
                </a:solidFill>
              </a:rPr>
              <a:t>cant</a:t>
            </a:r>
            <a:r>
              <a:rPr lang="es-VE" sz="2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printf</a:t>
            </a:r>
            <a:r>
              <a:rPr lang="es-VE" sz="2200" b="1" dirty="0" smtClean="0">
                <a:solidFill>
                  <a:schemeClr val="tx1"/>
                </a:solidFill>
              </a:rPr>
              <a:t>(“</a:t>
            </a:r>
            <a:r>
              <a:rPr lang="es-VE" sz="2200" b="1" dirty="0" smtClean="0">
                <a:solidFill>
                  <a:schemeClr val="tx1"/>
                </a:solidFill>
              </a:rPr>
              <a:t>Bienvenidos </a:t>
            </a:r>
            <a:r>
              <a:rPr lang="es-VE" sz="2200" b="1" dirty="0" smtClean="0">
                <a:solidFill>
                  <a:schemeClr val="tx1"/>
                </a:solidFill>
              </a:rPr>
              <a:t>a Técnicas 1”);</a:t>
            </a: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}</a:t>
            </a:r>
            <a:endParaRPr lang="es-VE" dirty="0" smtClean="0">
              <a:solidFill>
                <a:schemeClr val="tx1"/>
              </a:solidFill>
            </a:endParaRPr>
          </a:p>
          <a:p>
            <a:pPr algn="just"/>
            <a:endParaRPr lang="es-VE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3" name="CuadroTexto 2"/>
          <p:cNvSpPr txBox="1"/>
          <p:nvPr/>
        </p:nvSpPr>
        <p:spPr>
          <a:xfrm>
            <a:off x="6732240" y="206084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Se explicara con mas detalle, en su oportunidad</a:t>
            </a:r>
            <a:endParaRPr lang="es-VE" sz="2000" dirty="0">
              <a:solidFill>
                <a:srgbClr val="FF0000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 flipV="1">
            <a:off x="4486899" y="2458779"/>
            <a:ext cx="1926330" cy="219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219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71600" y="2924944"/>
            <a:ext cx="7596336" cy="114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 startAt="2"/>
            </a:pPr>
            <a:r>
              <a:rPr lang="es-MX" sz="2400" dirty="0" smtClean="0">
                <a:latin typeface="Arial Black" panose="020B0A04020102020204" pitchFamily="34" charset="0"/>
              </a:rPr>
              <a:t>Sintaxis </a:t>
            </a:r>
            <a:r>
              <a:rPr lang="es-MX" sz="2400" dirty="0">
                <a:latin typeface="Arial Black" panose="020B0A04020102020204" pitchFamily="34" charset="0"/>
              </a:rPr>
              <a:t>y semántica del lenguaje de programación (Lenguaje C</a:t>
            </a:r>
            <a:r>
              <a:rPr lang="es-MX" sz="2400" dirty="0" smtClean="0">
                <a:latin typeface="Arial Black" panose="020B0A04020102020204" pitchFamily="34" charset="0"/>
              </a:rPr>
              <a:t>).</a:t>
            </a:r>
            <a:endParaRPr lang="es-MX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68487" y="956022"/>
            <a:ext cx="2607026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99592" y="1851707"/>
            <a:ext cx="7074079" cy="17526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tx1"/>
                </a:solidFill>
              </a:rPr>
              <a:t>Contenedor que nos permite guardar datos.</a:t>
            </a:r>
            <a:endParaRPr lang="es-VE" sz="44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7940" t="42125" r="37271" b="23423"/>
          <a:stretch/>
        </p:blipFill>
        <p:spPr>
          <a:xfrm>
            <a:off x="1115616" y="3933056"/>
            <a:ext cx="7128793" cy="25202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15616" y="3558274"/>
            <a:ext cx="7386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        Juan                     Puerto Ordaz                     20.455.542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7614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68487" y="956022"/>
            <a:ext cx="2607026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966929"/>
            <a:ext cx="7344816" cy="3528392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Ejemplo</a:t>
            </a:r>
          </a:p>
          <a:p>
            <a:endParaRPr lang="es-ES" sz="4000" dirty="0">
              <a:solidFill>
                <a:schemeClr val="tx1"/>
              </a:solidFill>
            </a:endParaRPr>
          </a:p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X </a:t>
            </a:r>
            <a:r>
              <a:rPr lang="es-VE" sz="4000" dirty="0" smtClean="0">
                <a:solidFill>
                  <a:schemeClr val="tx1"/>
                </a:solidFill>
              </a:rPr>
              <a:t>= 20</a:t>
            </a:r>
          </a:p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Y </a:t>
            </a:r>
            <a:r>
              <a:rPr lang="es-VE" sz="4000" dirty="0" smtClean="0">
                <a:solidFill>
                  <a:schemeClr val="tx1"/>
                </a:solidFill>
              </a:rPr>
              <a:t>= X -  17</a:t>
            </a:r>
          </a:p>
          <a:p>
            <a:r>
              <a:rPr lang="es-ES" sz="4000" dirty="0">
                <a:solidFill>
                  <a:schemeClr val="tx1"/>
                </a:solidFill>
              </a:rPr>
              <a:t> </a:t>
            </a:r>
            <a:r>
              <a:rPr lang="es-VE" sz="4000" b="1" dirty="0">
                <a:solidFill>
                  <a:srgbClr val="0070C0"/>
                </a:solidFill>
              </a:rPr>
              <a:t>¿ </a:t>
            </a:r>
            <a:r>
              <a:rPr lang="es-ES" sz="4000" b="1" dirty="0" smtClean="0">
                <a:solidFill>
                  <a:srgbClr val="0070C0"/>
                </a:solidFill>
              </a:rPr>
              <a:t>Cual es el valor de Y</a:t>
            </a:r>
            <a:r>
              <a:rPr lang="es-VE" sz="4000" b="1" dirty="0">
                <a:solidFill>
                  <a:srgbClr val="0070C0"/>
                </a:solidFill>
              </a:rPr>
              <a:t> ?</a:t>
            </a:r>
            <a:endParaRPr lang="es-VE" sz="4000" b="1" dirty="0" smtClean="0">
              <a:solidFill>
                <a:srgbClr val="0070C0"/>
              </a:solidFill>
            </a:endParaRPr>
          </a:p>
          <a:p>
            <a:pPr algn="l"/>
            <a:endParaRPr lang="es-ES" sz="4000" dirty="0">
              <a:solidFill>
                <a:schemeClr val="tx1"/>
              </a:solidFill>
            </a:endParaRPr>
          </a:p>
          <a:p>
            <a:pPr algn="l"/>
            <a:endParaRPr lang="es-VE" sz="400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9270" y="1169461"/>
            <a:ext cx="3508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Se lee de arriba hacia abajo y de izquierda a derecha </a:t>
            </a:r>
            <a:endParaRPr lang="es-V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-119260" y="1051216"/>
            <a:ext cx="1228190" cy="540212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sz="5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0" name="6 Conector recto"/>
          <p:cNvCxnSpPr/>
          <p:nvPr/>
        </p:nvCxnSpPr>
        <p:spPr>
          <a:xfrm>
            <a:off x="1043608" y="1340768"/>
            <a:ext cx="0" cy="4897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523047" y="2204864"/>
            <a:ext cx="75963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latin typeface="Arial Black" panose="020B0A04020102020204" pitchFamily="34" charset="0"/>
              </a:rPr>
              <a:t>Lenguaje </a:t>
            </a:r>
            <a:r>
              <a:rPr lang="es-MX" dirty="0">
                <a:latin typeface="Arial Black" panose="020B0A04020102020204" pitchFamily="34" charset="0"/>
              </a:rPr>
              <a:t>de programación. 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latin typeface="Arial Black" panose="020B0A04020102020204" pitchFamily="34" charset="0"/>
              </a:rPr>
              <a:t>Sintaxis </a:t>
            </a:r>
            <a:r>
              <a:rPr lang="es-MX" dirty="0">
                <a:latin typeface="Arial Black" panose="020B0A04020102020204" pitchFamily="34" charset="0"/>
              </a:rPr>
              <a:t>y semántica del lenguaje de programación (Lenguaje C</a:t>
            </a:r>
            <a:r>
              <a:rPr lang="es-MX" dirty="0" smtClean="0">
                <a:latin typeface="Arial Black" panose="020B0A040201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latin typeface="Arial Black" panose="020B0A04020102020204" pitchFamily="34" charset="0"/>
              </a:rPr>
              <a:t>Traducción </a:t>
            </a:r>
            <a:r>
              <a:rPr lang="es-MX" dirty="0">
                <a:latin typeface="Arial Black" panose="020B0A04020102020204" pitchFamily="34" charset="0"/>
              </a:rPr>
              <a:t>de seudocódigo al lenguaje de programación   (equivalencias</a:t>
            </a:r>
            <a:r>
              <a:rPr lang="es-MX" dirty="0" smtClean="0">
                <a:latin typeface="Arial Black" panose="020B0A04020102020204" pitchFamily="34" charset="0"/>
              </a:rPr>
              <a:t>).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68487" y="956022"/>
            <a:ext cx="2607026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966929"/>
            <a:ext cx="7344816" cy="3528392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Ejemplo</a:t>
            </a:r>
          </a:p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X </a:t>
            </a:r>
            <a:r>
              <a:rPr lang="es-VE" sz="4000" dirty="0" smtClean="0">
                <a:solidFill>
                  <a:schemeClr val="tx1"/>
                </a:solidFill>
              </a:rPr>
              <a:t>= 20</a:t>
            </a:r>
          </a:p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Y </a:t>
            </a:r>
            <a:r>
              <a:rPr lang="es-VE" sz="4000" dirty="0" smtClean="0">
                <a:solidFill>
                  <a:schemeClr val="tx1"/>
                </a:solidFill>
              </a:rPr>
              <a:t>= X -  17</a:t>
            </a:r>
          </a:p>
          <a:p>
            <a:pPr algn="l"/>
            <a:r>
              <a:rPr lang="es-ES" sz="4000" dirty="0">
                <a:solidFill>
                  <a:schemeClr val="tx1"/>
                </a:solidFill>
              </a:rPr>
              <a:t>Y </a:t>
            </a:r>
            <a:r>
              <a:rPr lang="es-VE" sz="4000" dirty="0">
                <a:solidFill>
                  <a:schemeClr val="tx1"/>
                </a:solidFill>
              </a:rPr>
              <a:t>= </a:t>
            </a:r>
            <a:r>
              <a:rPr lang="es-VE" sz="4000" dirty="0" smtClean="0">
                <a:solidFill>
                  <a:schemeClr val="tx1"/>
                </a:solidFill>
              </a:rPr>
              <a:t>6</a:t>
            </a:r>
          </a:p>
          <a:p>
            <a:r>
              <a:rPr lang="es-ES" sz="4000" dirty="0">
                <a:solidFill>
                  <a:schemeClr val="tx1"/>
                </a:solidFill>
              </a:rPr>
              <a:t> </a:t>
            </a:r>
            <a:r>
              <a:rPr lang="es-VE" sz="4000" b="1" dirty="0">
                <a:solidFill>
                  <a:srgbClr val="0070C0"/>
                </a:solidFill>
              </a:rPr>
              <a:t>¿ </a:t>
            </a:r>
            <a:r>
              <a:rPr lang="es-ES" sz="4000" b="1" dirty="0" smtClean="0">
                <a:solidFill>
                  <a:srgbClr val="0070C0"/>
                </a:solidFill>
              </a:rPr>
              <a:t>Cual es el valor de Y</a:t>
            </a:r>
            <a:r>
              <a:rPr lang="es-VE" sz="4000" b="1" dirty="0">
                <a:solidFill>
                  <a:srgbClr val="0070C0"/>
                </a:solidFill>
              </a:rPr>
              <a:t> ?</a:t>
            </a:r>
            <a:endParaRPr lang="es-VE" sz="4000" b="1" dirty="0" smtClean="0">
              <a:solidFill>
                <a:srgbClr val="0070C0"/>
              </a:solidFill>
            </a:endParaRPr>
          </a:p>
          <a:p>
            <a:pPr algn="l"/>
            <a:endParaRPr lang="es-ES" sz="4000" dirty="0">
              <a:solidFill>
                <a:schemeClr val="tx1"/>
              </a:solidFill>
            </a:endParaRPr>
          </a:p>
          <a:p>
            <a:pPr algn="l"/>
            <a:endParaRPr lang="es-VE" sz="400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9270" y="1169461"/>
            <a:ext cx="3508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Se lee de arriba hacia abajo y de izquierda a derecha </a:t>
            </a:r>
            <a:endParaRPr lang="es-V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6446" y="1833746"/>
            <a:ext cx="8516865" cy="4652825"/>
          </a:xfrm>
        </p:spPr>
        <p:txBody>
          <a:bodyPr>
            <a:normAutofit/>
          </a:bodyPr>
          <a:lstStyle/>
          <a:p>
            <a:pPr algn="just"/>
            <a:r>
              <a:rPr lang="es-VE" sz="2954" b="1" dirty="0" smtClean="0">
                <a:solidFill>
                  <a:srgbClr val="FF6600"/>
                </a:solidFill>
              </a:rPr>
              <a:t>Ámbito.</a:t>
            </a:r>
            <a:endParaRPr lang="es-VE" sz="2954" b="1" dirty="0">
              <a:solidFill>
                <a:srgbClr val="FF6600"/>
              </a:solidFill>
            </a:endParaRPr>
          </a:p>
          <a:p>
            <a:pPr marL="316531" indent="-316531" algn="just">
              <a:buFont typeface="Arial" pitchFamily="34" charset="0"/>
              <a:buChar char="•"/>
            </a:pPr>
            <a:r>
              <a:rPr lang="es-VE" sz="2954" b="1" dirty="0">
                <a:solidFill>
                  <a:schemeClr val="tx1"/>
                </a:solidFill>
              </a:rPr>
              <a:t>Según el lugar donde se declaren las variables tendrán un ámbito</a:t>
            </a:r>
          </a:p>
          <a:p>
            <a:pPr marL="316531" indent="-316531" algn="just">
              <a:buFont typeface="Arial" pitchFamily="34" charset="0"/>
              <a:buChar char="•"/>
            </a:pPr>
            <a:endParaRPr lang="es-VE" sz="2954" b="1" dirty="0">
              <a:solidFill>
                <a:schemeClr val="tx1"/>
              </a:solidFill>
            </a:endParaRPr>
          </a:p>
          <a:p>
            <a:pPr marL="316531" indent="-316531" algn="just">
              <a:buFont typeface="Arial" pitchFamily="34" charset="0"/>
              <a:buChar char="•"/>
            </a:pPr>
            <a:r>
              <a:rPr lang="es-VE" sz="2954" b="1" dirty="0">
                <a:solidFill>
                  <a:schemeClr val="tx1"/>
                </a:solidFill>
              </a:rPr>
              <a:t>Según el ámbito pueden ser utilizadas desde cualquier parte del programa o únicamente en la función donde han sido declaradas.</a:t>
            </a:r>
          </a:p>
          <a:p>
            <a:pPr marL="738572" lvl="1" indent="-316531" algn="just">
              <a:buFont typeface="Arial" pitchFamily="34" charset="0"/>
              <a:buChar char="•"/>
            </a:pPr>
            <a:endParaRPr lang="es-VE" sz="2954" dirty="0">
              <a:solidFill>
                <a:schemeClr val="tx1"/>
              </a:solidFill>
            </a:endParaRPr>
          </a:p>
          <a:p>
            <a:pPr algn="just"/>
            <a:endParaRPr lang="es-VE" sz="2954" dirty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268487" y="956022"/>
            <a:ext cx="2607026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8516865" cy="4652825"/>
          </a:xfrm>
        </p:spPr>
        <p:txBody>
          <a:bodyPr>
            <a:normAutofit lnSpcReduction="10000"/>
          </a:bodyPr>
          <a:lstStyle/>
          <a:p>
            <a:pPr marL="738572" lvl="1" indent="-316531" algn="just">
              <a:buFont typeface="Arial" pitchFamily="34" charset="0"/>
              <a:buChar char="•"/>
            </a:pPr>
            <a:r>
              <a:rPr lang="es-VE" sz="1846" b="1" u="sng" dirty="0">
                <a:solidFill>
                  <a:srgbClr val="FF6600"/>
                </a:solidFill>
              </a:rPr>
              <a:t>Locales:</a:t>
            </a:r>
            <a:r>
              <a:rPr lang="es-VE" sz="1846" b="1" dirty="0">
                <a:solidFill>
                  <a:srgbClr val="FF6600"/>
                </a:solidFill>
              </a:rPr>
              <a:t> </a:t>
            </a:r>
            <a:r>
              <a:rPr lang="es-VE" sz="1846" b="1" dirty="0">
                <a:solidFill>
                  <a:schemeClr val="tx1"/>
                </a:solidFill>
              </a:rPr>
              <a:t>Cuando están declaradas dentro de la función</a:t>
            </a:r>
          </a:p>
          <a:p>
            <a:pPr lvl="1" algn="just"/>
            <a:endParaRPr lang="es-VE" sz="1846" b="1" dirty="0">
              <a:solidFill>
                <a:schemeClr val="tx1"/>
              </a:solidFill>
            </a:endParaRPr>
          </a:p>
          <a:p>
            <a:pPr marL="738572" lvl="1" indent="-316531" algn="just">
              <a:buFont typeface="Arial" pitchFamily="34" charset="0"/>
              <a:buChar char="•"/>
            </a:pPr>
            <a:r>
              <a:rPr lang="es-VE" sz="1846" b="1" u="sng" dirty="0">
                <a:solidFill>
                  <a:srgbClr val="FF6600"/>
                </a:solidFill>
              </a:rPr>
              <a:t>Globales</a:t>
            </a:r>
            <a:r>
              <a:rPr lang="es-VE" sz="1846" b="1" u="sng" dirty="0">
                <a:solidFill>
                  <a:schemeClr val="tx1"/>
                </a:solidFill>
              </a:rPr>
              <a:t>: </a:t>
            </a:r>
            <a:r>
              <a:rPr lang="es-VE" sz="1846" b="1" dirty="0">
                <a:solidFill>
                  <a:schemeClr val="tx1"/>
                </a:solidFill>
              </a:rPr>
              <a:t>Son conocidas a lo largo de todo el programa y se pueden utilizar desde cualquier parte del código</a:t>
            </a:r>
          </a:p>
          <a:p>
            <a:pPr lvl="1" algn="just"/>
            <a:endParaRPr lang="es-VE" sz="1846" b="1" dirty="0">
              <a:solidFill>
                <a:schemeClr val="tx1"/>
              </a:solidFill>
            </a:endParaRPr>
          </a:p>
          <a:p>
            <a:pPr marL="738572" lvl="1" indent="-316531" algn="just">
              <a:buFont typeface="Arial" pitchFamily="34" charset="0"/>
              <a:buChar char="•"/>
            </a:pPr>
            <a:r>
              <a:rPr lang="es-VE" sz="1846" b="1" u="sng" dirty="0">
                <a:solidFill>
                  <a:srgbClr val="FF6600"/>
                </a:solidFill>
              </a:rPr>
              <a:t>De Registro: </a:t>
            </a:r>
            <a:r>
              <a:rPr lang="es-VE" sz="1846" b="1" dirty="0">
                <a:solidFill>
                  <a:schemeClr val="tx1"/>
                </a:solidFill>
              </a:rPr>
              <a:t>Son aquellas que se guardan en registros internos del microprocesador el acceso a ellas es más rápido y directo.</a:t>
            </a:r>
          </a:p>
          <a:p>
            <a:pPr lvl="1" algn="just"/>
            <a:endParaRPr lang="es-VE" sz="1846" b="1" dirty="0">
              <a:solidFill>
                <a:schemeClr val="tx1"/>
              </a:solidFill>
            </a:endParaRPr>
          </a:p>
          <a:p>
            <a:pPr marL="738572" lvl="1" indent="-316531" algn="just">
              <a:buFont typeface="Arial" pitchFamily="34" charset="0"/>
              <a:buChar char="•"/>
            </a:pPr>
            <a:r>
              <a:rPr lang="es-VE" sz="1846" b="1" u="sng" dirty="0">
                <a:solidFill>
                  <a:srgbClr val="FF6600"/>
                </a:solidFill>
              </a:rPr>
              <a:t>Estáticas: </a:t>
            </a:r>
            <a:r>
              <a:rPr lang="es-VE" sz="1846" b="1" dirty="0">
                <a:solidFill>
                  <a:schemeClr val="tx1"/>
                </a:solidFill>
              </a:rPr>
              <a:t>Son aquellas variables locales donde se requiere mantener el valor  entre una llamada y otra de una  función. Se añade la palabra </a:t>
            </a:r>
            <a:r>
              <a:rPr lang="es-VE" sz="1846" b="1" dirty="0" err="1">
                <a:solidFill>
                  <a:schemeClr val="tx1"/>
                </a:solidFill>
              </a:rPr>
              <a:t>static</a:t>
            </a:r>
            <a:r>
              <a:rPr lang="es-VE" sz="1846" b="1" dirty="0">
                <a:solidFill>
                  <a:schemeClr val="tx1"/>
                </a:solidFill>
              </a:rPr>
              <a:t> delante del tipo.</a:t>
            </a:r>
          </a:p>
          <a:p>
            <a:pPr lvl="1" algn="just"/>
            <a:endParaRPr lang="es-VE" sz="1846" b="1" dirty="0">
              <a:solidFill>
                <a:schemeClr val="tx1"/>
              </a:solidFill>
            </a:endParaRPr>
          </a:p>
          <a:p>
            <a:pPr marL="738572" lvl="1" indent="-316531" algn="just">
              <a:buFont typeface="Arial" pitchFamily="34" charset="0"/>
              <a:buChar char="•"/>
            </a:pPr>
            <a:r>
              <a:rPr lang="es-VE" sz="1846" b="1" u="sng" dirty="0">
                <a:solidFill>
                  <a:srgbClr val="FF6600"/>
                </a:solidFill>
              </a:rPr>
              <a:t>Externas: </a:t>
            </a:r>
            <a:r>
              <a:rPr lang="es-VE" sz="1846" b="1" dirty="0">
                <a:solidFill>
                  <a:srgbClr val="FF6600"/>
                </a:solidFill>
              </a:rPr>
              <a:t> </a:t>
            </a:r>
            <a:r>
              <a:rPr lang="es-VE" sz="1846" b="1" dirty="0">
                <a:solidFill>
                  <a:schemeClr val="tx1"/>
                </a:solidFill>
              </a:rPr>
              <a:t>Se aplica a las variables globales cuyo valor se requiere cuando la compilación es por separado en pequeños módulos. Se añade la palabra </a:t>
            </a:r>
            <a:r>
              <a:rPr lang="es-VE" sz="1846" b="1" dirty="0" err="1">
                <a:solidFill>
                  <a:schemeClr val="tx1"/>
                </a:solidFill>
              </a:rPr>
              <a:t>extern</a:t>
            </a:r>
            <a:r>
              <a:rPr lang="es-VE" sz="1846" b="1" dirty="0">
                <a:solidFill>
                  <a:schemeClr val="tx1"/>
                </a:solidFill>
              </a:rPr>
              <a:t> delante del tipo.</a:t>
            </a:r>
          </a:p>
          <a:p>
            <a:pPr marL="738572" lvl="1" indent="-316531" algn="just">
              <a:buFont typeface="Arial" pitchFamily="34" charset="0"/>
              <a:buChar char="•"/>
            </a:pPr>
            <a:endParaRPr lang="es-VE" sz="1846" u="sng" dirty="0">
              <a:solidFill>
                <a:schemeClr val="tx1"/>
              </a:solidFill>
            </a:endParaRPr>
          </a:p>
          <a:p>
            <a:pPr marL="738572" lvl="1" indent="-316531" algn="just">
              <a:buFont typeface="Arial" pitchFamily="34" charset="0"/>
              <a:buChar char="•"/>
            </a:pPr>
            <a:endParaRPr lang="es-VE" sz="1846" dirty="0">
              <a:solidFill>
                <a:schemeClr val="tx1"/>
              </a:solidFill>
            </a:endParaRPr>
          </a:p>
          <a:p>
            <a:pPr algn="just"/>
            <a:endParaRPr lang="es-VE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2102206" y="1071546"/>
            <a:ext cx="4939588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Variables-</a:t>
            </a:r>
            <a:r>
              <a:rPr lang="es-ES" sz="498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</a:t>
            </a:r>
            <a:r>
              <a:rPr lang="es-ES" sz="498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mbito.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3182726" y="1020341"/>
            <a:ext cx="2778547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Variables.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72200" y="1611094"/>
            <a:ext cx="287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200" u="sng" dirty="0">
                <a:solidFill>
                  <a:srgbClr val="FF0000"/>
                </a:solidFill>
              </a:rPr>
              <a:t>Características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5722" y="2539735"/>
            <a:ext cx="839016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Declaración:</a:t>
            </a:r>
            <a:r>
              <a:rPr kumimoji="0" lang="es-VE" alt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deben declarar antes de usarlas, indicando su tipo.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alt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Tipos comunes: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VE" alt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Para enteros.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Para números con decimales.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Para caracteres.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Para números decimales de mayor precisión.</a:t>
            </a:r>
            <a:endParaRPr kumimoji="0" lang="es-VE" alt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13069" r="18743" b="34116"/>
          <a:stretch/>
        </p:blipFill>
        <p:spPr bwMode="auto">
          <a:xfrm>
            <a:off x="106555" y="1240914"/>
            <a:ext cx="8930889" cy="53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183620" y="388551"/>
            <a:ext cx="2778547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Variables.</a:t>
            </a:r>
            <a:endParaRPr lang="es-E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733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34250" r="15836" b="4850"/>
          <a:stretch/>
        </p:blipFill>
        <p:spPr bwMode="auto">
          <a:xfrm>
            <a:off x="539552" y="1214422"/>
            <a:ext cx="8064896" cy="5277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183620" y="388551"/>
            <a:ext cx="2778547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Variables.</a:t>
            </a:r>
            <a:endParaRPr lang="es-E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59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21563" y="956022"/>
            <a:ext cx="3100878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Constantes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62248" y="2006792"/>
            <a:ext cx="8367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Las </a:t>
            </a:r>
            <a:r>
              <a:rPr lang="es-MX" sz="2000" dirty="0" smtClean="0"/>
              <a:t>constantes, </a:t>
            </a:r>
            <a:r>
              <a:rPr lang="es-MX" sz="2000" dirty="0"/>
              <a:t>son valores que no cambian durante la ejecución del programa. Son útiles para almacenar datos que deben permanecer fijos, como pi o tasas de interés.</a:t>
            </a:r>
            <a:endParaRPr lang="es-VE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8246" y="3356992"/>
            <a:ext cx="82114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Declaración con </a:t>
            </a:r>
            <a:r>
              <a:rPr kumimoji="0" lang="es-VE" altLang="es-VE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#define</a:t>
            </a: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s-VE" alt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utiliza en el preprocesador para definir una constante simbólica.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altLang="es-V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Declaración con </a:t>
            </a:r>
            <a:r>
              <a:rPr kumimoji="0" lang="es-VE" altLang="es-VE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kumimoji="0" lang="es-VE" altLang="es-V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s-VE" alt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declara como una variable, pero su valor no puede modificarse.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21563" y="956022"/>
            <a:ext cx="3100878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98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Constantes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7584" y="2828836"/>
            <a:ext cx="8102134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VE" sz="2200" dirty="0">
                <a:solidFill>
                  <a:srgbClr val="FF0000"/>
                </a:solidFill>
              </a:rPr>
              <a:t>#define </a:t>
            </a:r>
            <a:r>
              <a:rPr lang="es-VE" sz="2200" dirty="0"/>
              <a:t>PI 3.1416    // Definición de una constante con preprocesador</a:t>
            </a:r>
          </a:p>
          <a:p>
            <a:pPr>
              <a:lnSpc>
                <a:spcPct val="150000"/>
              </a:lnSpc>
            </a:pPr>
            <a:r>
              <a:rPr lang="es-VE" sz="2200" dirty="0" err="1">
                <a:solidFill>
                  <a:srgbClr val="FF0000"/>
                </a:solidFill>
              </a:rPr>
              <a:t>const</a:t>
            </a:r>
            <a:r>
              <a:rPr lang="es-VE" sz="2200" dirty="0"/>
              <a:t> </a:t>
            </a:r>
            <a:r>
              <a:rPr lang="es-VE" sz="2200" dirty="0" err="1"/>
              <a:t>int</a:t>
            </a:r>
            <a:r>
              <a:rPr lang="es-VE" sz="2200" dirty="0"/>
              <a:t> MAX = 100; // Definición de una constante con </a:t>
            </a:r>
            <a:r>
              <a:rPr lang="es-VE" sz="2200" dirty="0" err="1"/>
              <a:t>const</a:t>
            </a:r>
            <a:endParaRPr lang="es-VE" sz="2200" dirty="0"/>
          </a:p>
        </p:txBody>
      </p:sp>
    </p:spTree>
    <p:extLst>
      <p:ext uri="{BB962C8B-B14F-4D97-AF65-F5344CB8AC3E}">
        <p14:creationId xmlns:p14="http://schemas.microsoft.com/office/powerpoint/2010/main" val="20535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8536" y="1483814"/>
            <a:ext cx="7650778" cy="916227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VE" sz="54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54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1199" y="2780928"/>
            <a:ext cx="727280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VE" alt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especificadores, que se usan en funciones como </a:t>
            </a: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printf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kumimoji="0" lang="es-VE" altLang="es-VE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scanf</a:t>
            </a:r>
            <a:r>
              <a:rPr kumimoji="0" lang="es-VE" altLang="es-VE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VE" alt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indicar el tipo de dato que se desea mostrar o leer. Estos especificadores, le dicen al compilador cómo interpretar y manipular los datos. </a:t>
            </a:r>
          </a:p>
        </p:txBody>
      </p:sp>
    </p:spTree>
    <p:extLst>
      <p:ext uri="{BB962C8B-B14F-4D97-AF65-F5344CB8AC3E}">
        <p14:creationId xmlns:p14="http://schemas.microsoft.com/office/powerpoint/2010/main" val="16974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2214" y="1071546"/>
            <a:ext cx="7650778" cy="916227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VE" sz="54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54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498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26918" r="7797" b="23750"/>
          <a:stretch/>
        </p:blipFill>
        <p:spPr bwMode="auto">
          <a:xfrm>
            <a:off x="281119" y="2130649"/>
            <a:ext cx="8712968" cy="41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27584" y="2924944"/>
            <a:ext cx="7942972" cy="67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s-MX" sz="2800" dirty="0" smtClean="0">
                <a:latin typeface="Arial Black" panose="020B0A04020102020204" pitchFamily="34" charset="0"/>
              </a:rPr>
              <a:t> Lenguaje </a:t>
            </a:r>
            <a:r>
              <a:rPr lang="es-MX" sz="2800" dirty="0">
                <a:latin typeface="Arial Black" panose="020B0A04020102020204" pitchFamily="34" charset="0"/>
              </a:rPr>
              <a:t>de programación. </a:t>
            </a:r>
          </a:p>
        </p:txBody>
      </p:sp>
    </p:spTree>
    <p:extLst>
      <p:ext uri="{BB962C8B-B14F-4D97-AF65-F5344CB8AC3E}">
        <p14:creationId xmlns:p14="http://schemas.microsoft.com/office/powerpoint/2010/main" val="2316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19267" r="7839" b="5504"/>
          <a:stretch/>
        </p:blipFill>
        <p:spPr bwMode="auto">
          <a:xfrm>
            <a:off x="827584" y="1772815"/>
            <a:ext cx="7848872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4 Rectángulo"/>
          <p:cNvSpPr/>
          <p:nvPr/>
        </p:nvSpPr>
        <p:spPr>
          <a:xfrm>
            <a:off x="2120908" y="928670"/>
            <a:ext cx="6833760" cy="823894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r"/>
            <a:r>
              <a:rPr lang="es-VE" sz="48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48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7143" r="15829" b="7619"/>
          <a:stretch/>
        </p:blipFill>
        <p:spPr bwMode="auto">
          <a:xfrm>
            <a:off x="827584" y="1852075"/>
            <a:ext cx="7488832" cy="4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4526087" y="959730"/>
            <a:ext cx="4613857" cy="57767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r"/>
            <a:r>
              <a:rPr lang="es-VE" sz="32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32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1149" y="1255132"/>
            <a:ext cx="208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printf</a:t>
            </a:r>
            <a:endParaRPr lang="es-VE" sz="3200" b="1" dirty="0"/>
          </a:p>
        </p:txBody>
      </p:sp>
    </p:spTree>
    <p:extLst>
      <p:ext uri="{BB962C8B-B14F-4D97-AF65-F5344CB8AC3E}">
        <p14:creationId xmlns:p14="http://schemas.microsoft.com/office/powerpoint/2010/main" val="5111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22936" r="11626" b="4056"/>
          <a:stretch/>
        </p:blipFill>
        <p:spPr bwMode="auto">
          <a:xfrm>
            <a:off x="539553" y="1529610"/>
            <a:ext cx="8208912" cy="506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2292" y="1184950"/>
            <a:ext cx="1321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scanf</a:t>
            </a:r>
            <a:endParaRPr lang="es-VE" sz="2400" b="1" dirty="0"/>
          </a:p>
        </p:txBody>
      </p:sp>
      <p:sp>
        <p:nvSpPr>
          <p:cNvPr id="7" name="4 Rectángulo"/>
          <p:cNvSpPr/>
          <p:nvPr/>
        </p:nvSpPr>
        <p:spPr>
          <a:xfrm>
            <a:off x="4526087" y="959730"/>
            <a:ext cx="4613857" cy="57767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r"/>
            <a:r>
              <a:rPr lang="es-VE" sz="32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32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99592" y="1800971"/>
            <a:ext cx="78757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/>
              <a:t>#</a:t>
            </a:r>
            <a:r>
              <a:rPr lang="es-VE" dirty="0" err="1"/>
              <a:t>include</a:t>
            </a:r>
            <a:r>
              <a:rPr lang="es-VE" dirty="0"/>
              <a:t> &lt;</a:t>
            </a:r>
            <a:r>
              <a:rPr lang="es-VE" dirty="0" err="1"/>
              <a:t>stdio.h</a:t>
            </a:r>
            <a:r>
              <a:rPr lang="es-VE" dirty="0"/>
              <a:t>&gt;</a:t>
            </a:r>
          </a:p>
          <a:p>
            <a:endParaRPr lang="es-VE" dirty="0"/>
          </a:p>
          <a:p>
            <a:r>
              <a:rPr lang="es-VE" dirty="0" err="1"/>
              <a:t>int</a:t>
            </a:r>
            <a:r>
              <a:rPr lang="es-VE" dirty="0"/>
              <a:t> </a:t>
            </a:r>
            <a:r>
              <a:rPr lang="es-VE" dirty="0" err="1"/>
              <a:t>main</a:t>
            </a:r>
            <a:r>
              <a:rPr lang="es-VE" dirty="0"/>
              <a:t>() {</a:t>
            </a:r>
          </a:p>
          <a:p>
            <a:r>
              <a:rPr lang="es-VE" dirty="0"/>
              <a:t>    </a:t>
            </a:r>
            <a:r>
              <a:rPr lang="es-VE" dirty="0" err="1"/>
              <a:t>int</a:t>
            </a:r>
            <a:r>
              <a:rPr lang="es-VE" dirty="0"/>
              <a:t> edad = 25;</a:t>
            </a:r>
          </a:p>
          <a:p>
            <a:r>
              <a:rPr lang="es-VE" dirty="0"/>
              <a:t>    </a:t>
            </a:r>
            <a:r>
              <a:rPr lang="es-VE" dirty="0" err="1"/>
              <a:t>float</a:t>
            </a:r>
            <a:r>
              <a:rPr lang="es-VE" dirty="0"/>
              <a:t> altura = 1.75;</a:t>
            </a:r>
          </a:p>
          <a:p>
            <a:r>
              <a:rPr lang="es-VE" dirty="0"/>
              <a:t>    </a:t>
            </a:r>
            <a:r>
              <a:rPr lang="es-VE" dirty="0" err="1"/>
              <a:t>char</a:t>
            </a:r>
            <a:r>
              <a:rPr lang="es-VE" dirty="0"/>
              <a:t> inicial = 'A';</a:t>
            </a:r>
          </a:p>
          <a:p>
            <a:r>
              <a:rPr lang="es-VE" dirty="0"/>
              <a:t>    </a:t>
            </a:r>
            <a:r>
              <a:rPr lang="es-VE" dirty="0" err="1"/>
              <a:t>char</a:t>
            </a:r>
            <a:r>
              <a:rPr lang="es-VE" dirty="0"/>
              <a:t> nombre[] = "Carlos";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("Nombre: %s\n", nombre);      // Imprime la cadena</a:t>
            </a:r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("Inicial: %c\n", inicial);    // Imprime el carácter</a:t>
            </a:r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("Edad: %d\n", edad);          // Imprime el entero</a:t>
            </a:r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("Altura: %.2f metros\n", altura); // Imprime el flotante con dos decimales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return</a:t>
            </a:r>
            <a:r>
              <a:rPr lang="es-VE" dirty="0"/>
              <a:t> 0;</a:t>
            </a:r>
          </a:p>
          <a:p>
            <a:r>
              <a:rPr lang="es-VE" dirty="0"/>
              <a:t>}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737" y="1248566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rgbClr val="FF0000"/>
                </a:solidFill>
              </a:rPr>
              <a:t>Ejemplo práctico:</a:t>
            </a:r>
          </a:p>
        </p:txBody>
      </p:sp>
      <p:sp>
        <p:nvSpPr>
          <p:cNvPr id="8" name="4 Rectángulo"/>
          <p:cNvSpPr/>
          <p:nvPr/>
        </p:nvSpPr>
        <p:spPr>
          <a:xfrm>
            <a:off x="4526087" y="959730"/>
            <a:ext cx="4613857" cy="57767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r"/>
            <a:r>
              <a:rPr lang="es-VE" sz="3200" dirty="0" smtClean="0">
                <a:solidFill>
                  <a:schemeClr val="accent1">
                    <a:lumMod val="75000"/>
                  </a:schemeClr>
                </a:solidFill>
              </a:rPr>
              <a:t>Identificadores </a:t>
            </a:r>
            <a:r>
              <a:rPr lang="es-VE" sz="3200" dirty="0">
                <a:solidFill>
                  <a:schemeClr val="accent1">
                    <a:lumMod val="75000"/>
                  </a:schemeClr>
                </a:solidFill>
              </a:rPr>
              <a:t>de formato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42650" r="12201" b="5901"/>
          <a:stretch/>
        </p:blipFill>
        <p:spPr bwMode="auto">
          <a:xfrm>
            <a:off x="849740" y="964537"/>
            <a:ext cx="7754707" cy="54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666" r="13540" b="5000"/>
          <a:stretch/>
        </p:blipFill>
        <p:spPr bwMode="auto">
          <a:xfrm>
            <a:off x="467544" y="1844824"/>
            <a:ext cx="8208911" cy="48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85616" y="1177140"/>
            <a:ext cx="4444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 smtClean="0">
                <a:solidFill>
                  <a:srgbClr val="0070C0"/>
                </a:solidFill>
              </a:rPr>
              <a:t>OPERADORES ARITMÉTICOS</a:t>
            </a:r>
            <a:r>
              <a:rPr lang="es-VE" sz="2800" dirty="0" smtClean="0">
                <a:solidFill>
                  <a:srgbClr val="0070C0"/>
                </a:solidFill>
              </a:rPr>
              <a:t> </a:t>
            </a:r>
            <a:endParaRPr lang="es-V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0101" r="10570" b="20600"/>
          <a:stretch/>
        </p:blipFill>
        <p:spPr bwMode="auto">
          <a:xfrm>
            <a:off x="579182" y="1709690"/>
            <a:ext cx="7812868" cy="506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3694" y="1102606"/>
            <a:ext cx="6270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 smtClean="0">
                <a:solidFill>
                  <a:srgbClr val="0070C0"/>
                </a:solidFill>
              </a:rPr>
              <a:t>OPERADORES LÓGICOS Y RELACIONALES</a:t>
            </a:r>
            <a:r>
              <a:rPr lang="es-VE" sz="2800" dirty="0" smtClean="0">
                <a:solidFill>
                  <a:srgbClr val="0070C0"/>
                </a:solidFill>
              </a:rPr>
              <a:t> </a:t>
            </a:r>
            <a:endParaRPr lang="es-V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49920" r="18111" b="6401"/>
          <a:stretch/>
        </p:blipFill>
        <p:spPr bwMode="auto">
          <a:xfrm>
            <a:off x="1259632" y="2204864"/>
            <a:ext cx="6547189" cy="44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3694" y="1102606"/>
            <a:ext cx="6270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 smtClean="0">
                <a:solidFill>
                  <a:srgbClr val="0070C0"/>
                </a:solidFill>
              </a:rPr>
              <a:t>OPERADORES LÓGICOS Y RELACIONALES</a:t>
            </a:r>
            <a:r>
              <a:rPr lang="es-VE" sz="2800" dirty="0" smtClean="0">
                <a:solidFill>
                  <a:srgbClr val="0070C0"/>
                </a:solidFill>
              </a:rPr>
              <a:t> </a:t>
            </a:r>
            <a:endParaRPr lang="es-V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29969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</p:spTree>
    <p:extLst>
      <p:ext uri="{BB962C8B-B14F-4D97-AF65-F5344CB8AC3E}">
        <p14:creationId xmlns:p14="http://schemas.microsoft.com/office/powerpoint/2010/main" val="32277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1520" y="2113192"/>
            <a:ext cx="4978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>
                <a:solidFill>
                  <a:schemeClr val="accent6">
                    <a:lumMod val="75000"/>
                  </a:schemeClr>
                </a:solidFill>
              </a:rPr>
              <a:t>ENTORNO DE DESARROLLO INTEGRADO (IDE)</a:t>
            </a:r>
            <a:endParaRPr lang="es-V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5048" y="2780928"/>
            <a:ext cx="8245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Aunque puedes programar en un editor de texto sencillo, un IDE hace el trabajo más cómodo al integrar el editor, el compilador y el depurador. Algunas opciones populares son</a:t>
            </a:r>
            <a:r>
              <a:rPr lang="es-MX" sz="2000" dirty="0" smtClean="0"/>
              <a:t>:</a:t>
            </a:r>
          </a:p>
          <a:p>
            <a:pPr algn="just"/>
            <a:endParaRPr lang="es-MX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1" dirty="0" smtClean="0"/>
              <a:t> Visual </a:t>
            </a:r>
            <a:r>
              <a:rPr lang="es-MX" sz="2000" b="1" dirty="0"/>
              <a:t>Studio </a:t>
            </a:r>
            <a:r>
              <a:rPr lang="es-MX" sz="2000" b="1" dirty="0" err="1"/>
              <a:t>Code</a:t>
            </a:r>
            <a:r>
              <a:rPr lang="es-MX" sz="20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Ligero, personalizable y compatible con extensiones para C/C++.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Instala la extensión "C/C++" para mejorar tu experiencia.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1" dirty="0" smtClean="0"/>
              <a:t> </a:t>
            </a:r>
            <a:r>
              <a:rPr lang="es-MX" sz="2000" b="1" dirty="0" err="1" smtClean="0"/>
              <a:t>Dev</a:t>
            </a:r>
            <a:r>
              <a:rPr lang="es-MX" sz="2000" b="1" dirty="0" smtClean="0"/>
              <a:t>-C</a:t>
            </a:r>
            <a:r>
              <a:rPr lang="es-MX" sz="2000" b="1" dirty="0"/>
              <a:t>++</a:t>
            </a:r>
            <a:r>
              <a:rPr lang="es-MX" sz="20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Ligero y diseñado específicamente para C/C++.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 Hacerlo con Editor de Lenguaje C EN línea.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 </a:t>
            </a:r>
            <a:r>
              <a:rPr lang="es-MX" sz="2000" dirty="0" err="1" smtClean="0"/>
              <a:t>Codig</a:t>
            </a:r>
            <a:r>
              <a:rPr lang="es-MX" sz="2000" dirty="0" smtClean="0"/>
              <a:t> C, en su celular, no requiere internet para funcionar.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053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1184723" y="959730"/>
            <a:ext cx="6845991" cy="1678023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81103" y="292494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Conjunto </a:t>
            </a:r>
            <a:r>
              <a:rPr lang="es-MX" sz="3200" dirty="0"/>
              <a:t>de </a:t>
            </a:r>
            <a:r>
              <a:rPr lang="es-MX" sz="3200" dirty="0" smtClean="0"/>
              <a:t>instrucciones, mediante el cual se interactúan </a:t>
            </a:r>
            <a:r>
              <a:rPr lang="es-MX" sz="3200" dirty="0"/>
              <a:t>con las computadoras. </a:t>
            </a:r>
            <a:r>
              <a:rPr lang="es-MX" sz="3200" dirty="0" smtClean="0"/>
              <a:t>Este, </a:t>
            </a:r>
            <a:r>
              <a:rPr lang="es-MX" sz="3200" dirty="0"/>
              <a:t>nos permite comunicarnos con las computadoras a través de </a:t>
            </a:r>
            <a:r>
              <a:rPr lang="es-MX" sz="3200" b="1" dirty="0">
                <a:solidFill>
                  <a:srgbClr val="FF0000"/>
                </a:solidFill>
              </a:rPr>
              <a:t>algoritmos e instrucciones </a:t>
            </a:r>
            <a:r>
              <a:rPr lang="es-MX" sz="3200" dirty="0"/>
              <a:t>escritas en una sintaxis que la computadora entiende e interpreta en lenguaje de máquina</a:t>
            </a:r>
            <a:r>
              <a:rPr lang="es-MX" sz="3200" dirty="0" smtClean="0"/>
              <a:t>.</a:t>
            </a: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4677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1639" y="2137408"/>
            <a:ext cx="69165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:</a:t>
            </a:r>
            <a:endParaRPr lang="es-ES" sz="2000" b="1" u="sng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Lectura del enunciado del problema o ejercicio, hasta comprenderlo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Traslada a grafico de partes básicas de un Sistema</a:t>
            </a:r>
          </a:p>
          <a:p>
            <a:endParaRPr lang="es-ES" dirty="0" smtClean="0"/>
          </a:p>
          <a:p>
            <a:endParaRPr lang="es-V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60464"/>
              </p:ext>
            </p:extLst>
          </p:nvPr>
        </p:nvGraphicFramePr>
        <p:xfrm>
          <a:off x="2150368" y="3653996"/>
          <a:ext cx="436584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8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441841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564469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ENTRADA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PROCESO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SALIDA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340201" y="458572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ES" dirty="0" smtClean="0"/>
              <a:t>Realizar el </a:t>
            </a:r>
            <a:r>
              <a:rPr lang="es-VE" b="1" dirty="0">
                <a:latin typeface="Agency FB" panose="020B0503020202020204" pitchFamily="34" charset="0"/>
              </a:rPr>
              <a:t>Pseudocódigo</a:t>
            </a:r>
            <a:r>
              <a:rPr lang="es-ES" dirty="0" smtClean="0"/>
              <a:t>, atendiendo a la estructura de entrada, proceso y salida, cuidando la </a:t>
            </a:r>
            <a:r>
              <a:rPr lang="es-ES" b="1" dirty="0" err="1" smtClean="0">
                <a:solidFill>
                  <a:srgbClr val="FF0000"/>
                </a:solidFill>
              </a:rPr>
              <a:t>indentacion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ES" dirty="0" smtClean="0"/>
              <a:t>Traslada a lenguaje de programación, codifica en lenguaje C.  </a:t>
            </a:r>
            <a:endParaRPr lang="es-VE" dirty="0"/>
          </a:p>
        </p:txBody>
      </p:sp>
      <p:sp>
        <p:nvSpPr>
          <p:cNvPr id="9" name="Rectángulo 8"/>
          <p:cNvSpPr/>
          <p:nvPr/>
        </p:nvSpPr>
        <p:spPr>
          <a:xfrm>
            <a:off x="6589732" y="4024836"/>
            <a:ext cx="2339986" cy="132343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VE" sz="1600" b="1" dirty="0" smtClean="0">
                <a:latin typeface="Agency FB" panose="020B0503020202020204" pitchFamily="34" charset="0"/>
              </a:rPr>
              <a:t>Pseudocódigo, </a:t>
            </a:r>
            <a:r>
              <a:rPr lang="es-MX" sz="1600" b="1" dirty="0" smtClean="0">
                <a:solidFill>
                  <a:srgbClr val="222222"/>
                </a:solidFill>
                <a:latin typeface="Agency FB" panose="020B0503020202020204" pitchFamily="34" charset="0"/>
              </a:rPr>
              <a:t>forma </a:t>
            </a:r>
            <a:r>
              <a:rPr lang="es-MX" sz="1600" b="1" dirty="0">
                <a:solidFill>
                  <a:srgbClr val="222222"/>
                </a:solidFill>
                <a:latin typeface="Agency FB" panose="020B0503020202020204" pitchFamily="34" charset="0"/>
              </a:rPr>
              <a:t>de describir instrucciones lógicas que estructuralmente se asemeja a los lenguajes de programación</a:t>
            </a:r>
            <a:endParaRPr lang="es-VE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1640" y="1915515"/>
            <a:ext cx="47784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:</a:t>
            </a:r>
            <a:endParaRPr lang="es-ES" sz="2000" b="1" u="sng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77897" y="2636912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22222"/>
                </a:solidFill>
                <a:latin typeface="Poppins"/>
              </a:rPr>
              <a:t>La </a:t>
            </a:r>
            <a:r>
              <a:rPr lang="es-MX" sz="2000" b="1" dirty="0" smtClean="0">
                <a:solidFill>
                  <a:srgbClr val="FF0000"/>
                </a:solidFill>
                <a:latin typeface="Poppins"/>
              </a:rPr>
              <a:t>INDENTACIÓN </a:t>
            </a:r>
            <a:r>
              <a:rPr lang="es-MX" dirty="0">
                <a:solidFill>
                  <a:srgbClr val="222222"/>
                </a:solidFill>
                <a:latin typeface="Poppins"/>
              </a:rPr>
              <a:t>de un código </a:t>
            </a:r>
            <a:r>
              <a:rPr lang="es-MX" dirty="0" smtClean="0">
                <a:solidFill>
                  <a:srgbClr val="222222"/>
                </a:solidFill>
                <a:latin typeface="Poppins"/>
              </a:rPr>
              <a:t>fuente, </a:t>
            </a:r>
            <a:r>
              <a:rPr lang="es-MX" dirty="0">
                <a:solidFill>
                  <a:srgbClr val="222222"/>
                </a:solidFill>
                <a:latin typeface="Poppins"/>
              </a:rPr>
              <a:t> </a:t>
            </a:r>
            <a:r>
              <a:rPr lang="es-MX" b="1" dirty="0">
                <a:solidFill>
                  <a:srgbClr val="222222"/>
                </a:solidFill>
                <a:latin typeface="Poppins"/>
              </a:rPr>
              <a:t>es una práctica esencial en el mundo de la programación </a:t>
            </a:r>
            <a:r>
              <a:rPr lang="es-MX" dirty="0">
                <a:solidFill>
                  <a:srgbClr val="222222"/>
                </a:solidFill>
                <a:latin typeface="Poppins"/>
              </a:rPr>
              <a:t>que implica el uso de espacios o tabulaciones para estructurar y organizar el código de manera legible. Esta técnica permite destacar bloques de código, como bucles, condicionales o funciones, de manera que sea más fácil de entender para los programadores y menos propensa a errores</a:t>
            </a:r>
            <a:r>
              <a:rPr lang="es-MX" dirty="0" smtClean="0">
                <a:solidFill>
                  <a:srgbClr val="222222"/>
                </a:solidFill>
                <a:latin typeface="Poppins"/>
              </a:rPr>
              <a:t>.</a:t>
            </a:r>
          </a:p>
          <a:p>
            <a:pPr algn="just"/>
            <a:endParaRPr lang="es-MX" dirty="0">
              <a:solidFill>
                <a:srgbClr val="222222"/>
              </a:solidFill>
              <a:latin typeface="Poppins"/>
            </a:endParaRPr>
          </a:p>
          <a:p>
            <a:pPr algn="just"/>
            <a:r>
              <a:rPr lang="es-MX" dirty="0">
                <a:solidFill>
                  <a:srgbClr val="222222"/>
                </a:solidFill>
                <a:latin typeface="Poppins"/>
              </a:rPr>
              <a:t>La </a:t>
            </a:r>
            <a:r>
              <a:rPr lang="es-MX" b="1" dirty="0" smtClean="0">
                <a:solidFill>
                  <a:srgbClr val="FF0000"/>
                </a:solidFill>
                <a:latin typeface="Poppins"/>
              </a:rPr>
              <a:t>INDENTACIÓN,</a:t>
            </a:r>
            <a:r>
              <a:rPr lang="es-MX" dirty="0" smtClean="0">
                <a:solidFill>
                  <a:srgbClr val="222222"/>
                </a:solidFill>
                <a:latin typeface="Poppins"/>
              </a:rPr>
              <a:t> tiene </a:t>
            </a:r>
            <a:r>
              <a:rPr lang="es-MX" dirty="0">
                <a:solidFill>
                  <a:srgbClr val="222222"/>
                </a:solidFill>
                <a:latin typeface="Poppins"/>
              </a:rPr>
              <a:t>sus raíces en la programación temprana, cuando los programadores se dieron cuenta de la importancia de organizar sus códigos de manera más legible. Surgió como una respuesta a la necesidad de hacer que el código fuera más estructurado y fácil de entender, especialmente a medida que los programas se volvían más complejos.</a:t>
            </a:r>
            <a:endParaRPr lang="es-VE" dirty="0">
              <a:solidFill>
                <a:srgbClr val="222222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543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1640" y="1915515"/>
            <a:ext cx="47784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:</a:t>
            </a:r>
            <a:endParaRPr lang="es-ES" sz="2000" b="1" u="sng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77897" y="263691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En </a:t>
            </a:r>
            <a:r>
              <a:rPr lang="es-MX" sz="2400" dirty="0"/>
              <a:t>resumen, la </a:t>
            </a:r>
            <a:r>
              <a:rPr lang="es-MX" sz="2400" dirty="0" smtClean="0">
                <a:solidFill>
                  <a:srgbClr val="FF0000"/>
                </a:solidFill>
              </a:rPr>
              <a:t>INDENTACIÓN</a:t>
            </a:r>
            <a:r>
              <a:rPr lang="es-MX" sz="2400" dirty="0"/>
              <a:t> </a:t>
            </a:r>
            <a:r>
              <a:rPr lang="es-MX" sz="2400" b="1" dirty="0"/>
              <a:t>es una práctica fundamental en la programación que mejora la legibilidad</a:t>
            </a:r>
            <a:r>
              <a:rPr lang="es-MX" sz="2400" dirty="0"/>
              <a:t>, facilita la depuración y fomenta la consistencia en el código fuente. Es una herramienta esencial para los programadores de todos los niveles y contribuye a la eficiencia y la calidad en el desarrollo de software.</a:t>
            </a:r>
            <a:endParaRPr lang="es-VE" sz="2400" dirty="0">
              <a:solidFill>
                <a:srgbClr val="222222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114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1639" y="2137408"/>
            <a:ext cx="759807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:</a:t>
            </a:r>
            <a:endParaRPr lang="es-ES" sz="2000" b="1" u="sng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Lectura del problema. </a:t>
            </a:r>
            <a:r>
              <a:rPr lang="es-ES" dirty="0" smtClean="0">
                <a:solidFill>
                  <a:srgbClr val="FF0000"/>
                </a:solidFill>
              </a:rPr>
              <a:t>Realizar un programa que ingrese el nombre de estudiante y 3 notas </a:t>
            </a:r>
            <a:r>
              <a:rPr lang="es-ES" dirty="0">
                <a:solidFill>
                  <a:srgbClr val="FF0000"/>
                </a:solidFill>
              </a:rPr>
              <a:t>de </a:t>
            </a:r>
            <a:r>
              <a:rPr lang="es-ES" dirty="0" smtClean="0">
                <a:solidFill>
                  <a:srgbClr val="FF0000"/>
                </a:solidFill>
              </a:rPr>
              <a:t>diferentes asignaturas y calcule el promedio de las notas. En caso que el promedio sea </a:t>
            </a:r>
            <a:r>
              <a:rPr lang="es-VE" dirty="0" smtClean="0">
                <a:solidFill>
                  <a:srgbClr val="FF0000"/>
                </a:solidFill>
              </a:rPr>
              <a:t>≤ 5,49 muestre el  mensaje: Reprobado,  en caso contrario muestre el mensaje: Aprobado</a:t>
            </a:r>
            <a:endParaRPr lang="es-E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Traslada a grafico de partes básicas de un Sistema</a:t>
            </a:r>
          </a:p>
          <a:p>
            <a:endParaRPr lang="es-ES" dirty="0" smtClean="0"/>
          </a:p>
          <a:p>
            <a:endParaRPr lang="es-V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36287"/>
              </p:ext>
            </p:extLst>
          </p:nvPr>
        </p:nvGraphicFramePr>
        <p:xfrm>
          <a:off x="2389076" y="4346493"/>
          <a:ext cx="436584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8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441841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564469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ENTRADA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PROCESO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SALIDA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331639" y="5229200"/>
            <a:ext cx="7317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" dirty="0" smtClean="0"/>
              <a:t>Realizar el </a:t>
            </a:r>
            <a:r>
              <a:rPr lang="es-VE" b="1" dirty="0">
                <a:latin typeface="Agency FB" panose="020B0503020202020204" pitchFamily="34" charset="0"/>
              </a:rPr>
              <a:t>Pseudocódigo</a:t>
            </a:r>
            <a:r>
              <a:rPr lang="es-ES" dirty="0" smtClean="0"/>
              <a:t>, atendiendo a la estructura de entrada, proceso y salida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s-ES" dirty="0"/>
              <a:t>Prepara el entorno de trabajo. DEV++ online </a:t>
            </a:r>
          </a:p>
          <a:p>
            <a:pPr marL="342900" indent="-342900">
              <a:buFont typeface="+mj-lt"/>
              <a:buAutoNum type="arabicPeriod" startAt="4"/>
            </a:pPr>
            <a:endParaRPr lang="es-E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s-ES" dirty="0" smtClean="0"/>
              <a:t>Traslada a lenguaje de programación, codifica en lenguaje C. 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289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91211" y="1765824"/>
            <a:ext cx="759807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:</a:t>
            </a:r>
            <a:endParaRPr lang="es-ES" sz="2000" b="1" u="sng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sz="1200" dirty="0" smtClean="0"/>
              <a:t>Lectura. Realizar un programa que ingrese el nombre de estudiante y 3 notas </a:t>
            </a:r>
            <a:r>
              <a:rPr lang="es-ES" sz="1200" dirty="0"/>
              <a:t>de </a:t>
            </a:r>
            <a:r>
              <a:rPr lang="es-ES" sz="1200" dirty="0" smtClean="0"/>
              <a:t>diferentes asignaturas y calcule el promedio de las notas. En caso que el promedio sea </a:t>
            </a:r>
            <a:r>
              <a:rPr lang="es-VE" sz="1200" dirty="0" smtClean="0"/>
              <a:t>≤ 5,49 muestre el  mensaje: Reprobado,  en caso contrario muestre el mensaje: Aprobado</a:t>
            </a:r>
            <a:endParaRPr lang="es-ES" sz="12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Traslada a grafico de partes básicas de un Sistema</a:t>
            </a:r>
          </a:p>
          <a:p>
            <a:endParaRPr lang="es-ES" dirty="0" smtClean="0"/>
          </a:p>
          <a:p>
            <a:endParaRPr lang="es-V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95404"/>
              </p:ext>
            </p:extLst>
          </p:nvPr>
        </p:nvGraphicFramePr>
        <p:xfrm>
          <a:off x="2051720" y="3570444"/>
          <a:ext cx="6290383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85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1597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ENTRADA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PROCESO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SALIDA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Nombre del estudiante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Nota</a:t>
                      </a:r>
                      <a:r>
                        <a:rPr lang="es-ES" sz="1400" baseline="0" dirty="0" smtClean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Nota2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Nota3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Promedio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Nota1</a:t>
                      </a:r>
                      <a:r>
                        <a:rPr lang="es-V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Nota2</a:t>
                      </a:r>
                      <a:r>
                        <a:rPr lang="es-V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Nota3 DIVIDIR 3</a:t>
                      </a:r>
                    </a:p>
                    <a:p>
                      <a:r>
                        <a:rPr lang="es-E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promedio </a:t>
                      </a:r>
                      <a:r>
                        <a:rPr lang="es-VE" sz="1400" dirty="0" smtClean="0"/>
                        <a:t>≤ 5,49 </a:t>
                      </a:r>
                    </a:p>
                    <a:p>
                      <a:r>
                        <a:rPr lang="es-ES" sz="1400" dirty="0" smtClean="0"/>
                        <a:t>  Mensaje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reprobado</a:t>
                      </a:r>
                    </a:p>
                    <a:p>
                      <a:r>
                        <a:rPr lang="es-E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lo contrario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dirty="0" smtClean="0"/>
                        <a:t>Mensaje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Aprobado</a:t>
                      </a:r>
                    </a:p>
                    <a:p>
                      <a:endParaRPr lang="es-E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Nota</a:t>
                      </a:r>
                      <a:r>
                        <a:rPr lang="es-ES" sz="1400" baseline="0" dirty="0" smtClean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Nota2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Nota3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Promedio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Mensaje</a:t>
                      </a:r>
                      <a:endParaRPr lang="es-VE" sz="1400" dirty="0" smtClean="0"/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91211" y="1765824"/>
            <a:ext cx="75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</a:t>
            </a:r>
            <a:r>
              <a:rPr lang="es-VE" sz="2000" b="1" u="sng" dirty="0" smtClean="0">
                <a:solidFill>
                  <a:srgbClr val="FF0000"/>
                </a:solidFill>
              </a:rPr>
              <a:t>:</a:t>
            </a:r>
            <a:endParaRPr lang="es-VE" dirty="0"/>
          </a:p>
        </p:txBody>
      </p:sp>
      <p:sp>
        <p:nvSpPr>
          <p:cNvPr id="8" name="CuadroTexto 7"/>
          <p:cNvSpPr txBox="1"/>
          <p:nvPr/>
        </p:nvSpPr>
        <p:spPr>
          <a:xfrm>
            <a:off x="1200912" y="2165934"/>
            <a:ext cx="731722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" sz="1050" dirty="0" smtClean="0"/>
              <a:t>Realizar el </a:t>
            </a:r>
            <a:r>
              <a:rPr lang="es-VE" sz="1050" b="1" dirty="0">
                <a:latin typeface="Agency FB" panose="020B0503020202020204" pitchFamily="34" charset="0"/>
              </a:rPr>
              <a:t>Pseudocódigo</a:t>
            </a:r>
            <a:r>
              <a:rPr lang="es-ES" sz="1050" dirty="0" smtClean="0"/>
              <a:t>, atendiendo a la estructura de entrada, proceso y salida</a:t>
            </a:r>
          </a:p>
          <a:p>
            <a:r>
              <a:rPr lang="es-ES" sz="1050" dirty="0"/>
              <a:t> </a:t>
            </a:r>
            <a:r>
              <a:rPr lang="es-ES" sz="1050" dirty="0" smtClean="0"/>
              <a:t>         Variables</a:t>
            </a:r>
            <a:r>
              <a:rPr lang="es-VE" sz="1050" dirty="0" smtClean="0"/>
              <a:t>:</a:t>
            </a:r>
          </a:p>
          <a:p>
            <a:pPr lvl="2"/>
            <a:r>
              <a:rPr lang="es-ES" sz="1050" dirty="0" smtClean="0"/>
              <a:t>Nombre carácter </a:t>
            </a:r>
            <a:r>
              <a:rPr lang="es-VE" sz="1050" dirty="0" smtClean="0"/>
              <a:t>(20)</a:t>
            </a:r>
          </a:p>
          <a:p>
            <a:pPr lvl="2"/>
            <a:r>
              <a:rPr lang="es-ES" sz="1050" dirty="0" smtClean="0"/>
              <a:t>Nota1 decimal </a:t>
            </a:r>
            <a:r>
              <a:rPr lang="es-VE" sz="1050" dirty="0"/>
              <a:t>(</a:t>
            </a:r>
            <a:r>
              <a:rPr lang="es-VE" sz="1050" dirty="0" smtClean="0"/>
              <a:t>2,2)</a:t>
            </a:r>
            <a:endParaRPr lang="es-ES" sz="1050" dirty="0"/>
          </a:p>
          <a:p>
            <a:pPr lvl="2"/>
            <a:r>
              <a:rPr lang="es-ES" sz="1050" dirty="0" smtClean="0"/>
              <a:t>Nota2 </a:t>
            </a:r>
            <a:r>
              <a:rPr lang="es-ES" sz="1050" dirty="0"/>
              <a:t>decimal </a:t>
            </a:r>
            <a:r>
              <a:rPr lang="es-VE" sz="1050" dirty="0"/>
              <a:t>(2,2)</a:t>
            </a:r>
            <a:endParaRPr lang="es-ES" sz="1050" dirty="0"/>
          </a:p>
          <a:p>
            <a:pPr lvl="2"/>
            <a:r>
              <a:rPr lang="es-ES" sz="1050" dirty="0" smtClean="0"/>
              <a:t>Nota3 </a:t>
            </a:r>
            <a:r>
              <a:rPr lang="es-ES" sz="1050" dirty="0"/>
              <a:t>decimal </a:t>
            </a:r>
            <a:r>
              <a:rPr lang="es-VE" sz="1050" dirty="0"/>
              <a:t>(2,2</a:t>
            </a:r>
            <a:r>
              <a:rPr lang="es-VE" sz="1050" dirty="0" smtClean="0"/>
              <a:t>)</a:t>
            </a:r>
          </a:p>
          <a:p>
            <a:pPr lvl="2"/>
            <a:r>
              <a:rPr lang="es-ES" sz="1050" dirty="0" smtClean="0"/>
              <a:t>Promedio </a:t>
            </a:r>
            <a:r>
              <a:rPr lang="es-VE" sz="1050" dirty="0"/>
              <a:t>(2,2)</a:t>
            </a:r>
          </a:p>
          <a:p>
            <a:r>
              <a:rPr lang="es-ES" sz="1050" dirty="0" smtClean="0"/>
              <a:t>            Escribir </a:t>
            </a:r>
            <a:r>
              <a:rPr lang="es-VE" sz="1050" dirty="0" smtClean="0"/>
              <a:t>“Ingrese el nombre del Estudiante“</a:t>
            </a:r>
          </a:p>
          <a:p>
            <a:r>
              <a:rPr lang="es-ES" sz="1050" dirty="0"/>
              <a:t> </a:t>
            </a:r>
            <a:r>
              <a:rPr lang="es-ES" sz="1050" dirty="0" smtClean="0"/>
              <a:t>           Lectura Nombre </a:t>
            </a:r>
            <a:endParaRPr lang="es-ES" sz="1050" dirty="0"/>
          </a:p>
          <a:p>
            <a:pPr lvl="1"/>
            <a:r>
              <a:rPr lang="es-ES" sz="1050" dirty="0"/>
              <a:t>Escribir </a:t>
            </a:r>
            <a:r>
              <a:rPr lang="es-VE" sz="1050" dirty="0"/>
              <a:t>“Ingrese </a:t>
            </a:r>
            <a:r>
              <a:rPr lang="es-VE" sz="1050" dirty="0" smtClean="0"/>
              <a:t>Nota 1“</a:t>
            </a:r>
            <a:endParaRPr lang="es-VE" sz="1050" dirty="0"/>
          </a:p>
          <a:p>
            <a:pPr lvl="1"/>
            <a:r>
              <a:rPr lang="es-ES" sz="1050" dirty="0" smtClean="0"/>
              <a:t>lectura Nota1 </a:t>
            </a:r>
            <a:endParaRPr lang="es-ES" sz="1050" dirty="0"/>
          </a:p>
          <a:p>
            <a:pPr lvl="1"/>
            <a:r>
              <a:rPr lang="es-ES" sz="1050" dirty="0"/>
              <a:t>Escribir </a:t>
            </a:r>
            <a:r>
              <a:rPr lang="es-VE" sz="1050" dirty="0"/>
              <a:t>“Ingrese Nota </a:t>
            </a:r>
            <a:r>
              <a:rPr lang="es-VE" sz="1050" dirty="0" smtClean="0"/>
              <a:t>2“</a:t>
            </a:r>
            <a:endParaRPr lang="es-VE" sz="1050" dirty="0"/>
          </a:p>
          <a:p>
            <a:pPr lvl="1"/>
            <a:r>
              <a:rPr lang="es-ES" sz="1050" dirty="0"/>
              <a:t>lectura </a:t>
            </a:r>
            <a:r>
              <a:rPr lang="es-ES" sz="1050" dirty="0" smtClean="0"/>
              <a:t>Nota2 </a:t>
            </a:r>
            <a:endParaRPr lang="es-ES" sz="1050" dirty="0"/>
          </a:p>
          <a:p>
            <a:pPr lvl="1"/>
            <a:r>
              <a:rPr lang="es-ES" sz="1050" dirty="0"/>
              <a:t>Escribir </a:t>
            </a:r>
            <a:r>
              <a:rPr lang="es-VE" sz="1050" dirty="0"/>
              <a:t>“Ingrese Nota 3</a:t>
            </a:r>
            <a:r>
              <a:rPr lang="es-VE" sz="1050" dirty="0" smtClean="0"/>
              <a:t>“</a:t>
            </a:r>
            <a:endParaRPr lang="es-VE" sz="1050" dirty="0"/>
          </a:p>
          <a:p>
            <a:pPr lvl="1"/>
            <a:r>
              <a:rPr lang="es-ES" sz="1050" dirty="0"/>
              <a:t>lectura </a:t>
            </a:r>
            <a:r>
              <a:rPr lang="es-ES" sz="1050" dirty="0" smtClean="0"/>
              <a:t>Nota3 </a:t>
            </a:r>
          </a:p>
          <a:p>
            <a:pPr lvl="1"/>
            <a:r>
              <a:rPr lang="es-ES" sz="1050" dirty="0"/>
              <a:t>Promedio </a:t>
            </a:r>
            <a:r>
              <a:rPr lang="es-VE" sz="1050" dirty="0"/>
              <a:t>= Nota1 + </a:t>
            </a:r>
            <a:r>
              <a:rPr lang="es-VE" sz="1050" dirty="0" smtClean="0"/>
              <a:t>Nota2+Nota3 </a:t>
            </a:r>
            <a:r>
              <a:rPr lang="es-MX" sz="1050" dirty="0"/>
              <a:t>/3 </a:t>
            </a:r>
          </a:p>
          <a:p>
            <a:pPr lvl="1"/>
            <a:r>
              <a:rPr lang="es-ES" sz="1050" dirty="0" smtClean="0"/>
              <a:t>Si </a:t>
            </a:r>
            <a:r>
              <a:rPr lang="es-ES" sz="1050" dirty="0"/>
              <a:t>promedio </a:t>
            </a:r>
            <a:r>
              <a:rPr lang="es-VE" sz="1050" dirty="0"/>
              <a:t>≤ 5,49 </a:t>
            </a:r>
          </a:p>
          <a:p>
            <a:pPr lvl="1"/>
            <a:r>
              <a:rPr lang="es-ES" sz="1050" dirty="0"/>
              <a:t>  Mensaje </a:t>
            </a:r>
            <a:r>
              <a:rPr lang="es-VE" sz="1050" dirty="0"/>
              <a:t>= </a:t>
            </a:r>
            <a:r>
              <a:rPr lang="es-VE" sz="1050" dirty="0" smtClean="0"/>
              <a:t>Reprobado</a:t>
            </a:r>
            <a:endParaRPr lang="es-VE" sz="1050" dirty="0"/>
          </a:p>
          <a:p>
            <a:pPr lvl="1"/>
            <a:r>
              <a:rPr lang="es-ES" sz="1050" dirty="0"/>
              <a:t>De lo contrario</a:t>
            </a:r>
          </a:p>
          <a:p>
            <a:pPr lvl="1">
              <a:defRPr/>
            </a:pPr>
            <a:r>
              <a:rPr lang="es-ES" sz="1050" dirty="0"/>
              <a:t>   Mensaje </a:t>
            </a:r>
            <a:r>
              <a:rPr lang="es-VE" sz="1050" dirty="0"/>
              <a:t>= </a:t>
            </a:r>
            <a:r>
              <a:rPr lang="es-VE" sz="1050" dirty="0" smtClean="0"/>
              <a:t>Aprobado</a:t>
            </a:r>
          </a:p>
          <a:p>
            <a:pPr lvl="1">
              <a:defRPr/>
            </a:pPr>
            <a:r>
              <a:rPr lang="es-ES" sz="1050" dirty="0" smtClean="0"/>
              <a:t>Mostrar </a:t>
            </a:r>
          </a:p>
          <a:p>
            <a:pPr lvl="2"/>
            <a:r>
              <a:rPr lang="es-ES" sz="1050" dirty="0" smtClean="0"/>
              <a:t>Nombre</a:t>
            </a:r>
            <a:endParaRPr lang="es-ES" sz="1050" dirty="0"/>
          </a:p>
          <a:p>
            <a:pPr lvl="2"/>
            <a:r>
              <a:rPr lang="es-ES" sz="1050" dirty="0"/>
              <a:t>Nota1 </a:t>
            </a:r>
            <a:endParaRPr lang="es-ES" sz="1050" dirty="0" smtClean="0"/>
          </a:p>
          <a:p>
            <a:pPr lvl="2"/>
            <a:r>
              <a:rPr lang="es-ES" sz="1050" dirty="0" smtClean="0"/>
              <a:t>Nota2 </a:t>
            </a:r>
          </a:p>
          <a:p>
            <a:pPr lvl="2"/>
            <a:r>
              <a:rPr lang="es-ES" sz="1050" dirty="0" smtClean="0"/>
              <a:t>Nota3</a:t>
            </a:r>
          </a:p>
          <a:p>
            <a:pPr lvl="2"/>
            <a:r>
              <a:rPr lang="es-ES" sz="1050" dirty="0" smtClean="0"/>
              <a:t>Mensaje </a:t>
            </a:r>
            <a:endParaRPr lang="es-VE" sz="1050" dirty="0"/>
          </a:p>
          <a:p>
            <a:pPr lvl="1"/>
            <a:endParaRPr lang="es-ES" sz="1050" dirty="0" smtClean="0"/>
          </a:p>
        </p:txBody>
      </p:sp>
    </p:spTree>
    <p:extLst>
      <p:ext uri="{BB962C8B-B14F-4D97-AF65-F5344CB8AC3E}">
        <p14:creationId xmlns:p14="http://schemas.microsoft.com/office/powerpoint/2010/main" val="2176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11024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Pseudocódigo </a:t>
            </a:r>
            <a:r>
              <a:rPr lang="es-MX" sz="2400" dirty="0">
                <a:solidFill>
                  <a:schemeClr val="tx2"/>
                </a:solidFill>
                <a:latin typeface="Arial Black" panose="020B0A04020102020204" pitchFamily="34" charset="0"/>
              </a:rPr>
              <a:t>al lenguaje de programación   (equivalencias)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91211" y="1765824"/>
            <a:ext cx="75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FF0000"/>
                </a:solidFill>
              </a:rPr>
              <a:t>Para programar, sigue los siguientes pasos</a:t>
            </a:r>
            <a:r>
              <a:rPr lang="es-VE" sz="2000" b="1" u="sng" dirty="0">
                <a:solidFill>
                  <a:srgbClr val="FF0000"/>
                </a:solidFill>
              </a:rPr>
              <a:t> </a:t>
            </a:r>
            <a:r>
              <a:rPr lang="es-VE" sz="2000" b="1" u="sng" dirty="0" smtClean="0">
                <a:solidFill>
                  <a:srgbClr val="FF0000"/>
                </a:solidFill>
              </a:rPr>
              <a:t>:</a:t>
            </a:r>
            <a:endParaRPr lang="es-VE" dirty="0"/>
          </a:p>
        </p:txBody>
      </p:sp>
      <p:sp>
        <p:nvSpPr>
          <p:cNvPr id="8" name="CuadroTexto 7"/>
          <p:cNvSpPr txBox="1"/>
          <p:nvPr/>
        </p:nvSpPr>
        <p:spPr>
          <a:xfrm>
            <a:off x="1202508" y="2578596"/>
            <a:ext cx="731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s-ES" dirty="0"/>
              <a:t>Prepara el entorno de trabajo. DEV++ online </a:t>
            </a:r>
          </a:p>
          <a:p>
            <a:pPr marL="342900" indent="-342900">
              <a:buFont typeface="+mj-lt"/>
              <a:buAutoNum type="arabicPeriod" startAt="4"/>
            </a:pPr>
            <a:endParaRPr lang="es-E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s-ES" dirty="0" smtClean="0"/>
              <a:t>Traslada a lenguaje de programación, codifica en lenguaje C. 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5048" y="107154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MX" dirty="0">
                <a:solidFill>
                  <a:schemeClr val="tx2"/>
                </a:solidFill>
                <a:latin typeface="Arial Black" panose="020B0A04020102020204" pitchFamily="34" charset="0"/>
              </a:rPr>
              <a:t>Traducción de seudocódigo al lenguaje de programación   (equivalencias)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15816" y="1804572"/>
            <a:ext cx="4163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/>
              <a:t>// Nombre y Apellido: Zulma </a:t>
            </a:r>
            <a:r>
              <a:rPr lang="es-MX" sz="600" dirty="0" err="1"/>
              <a:t>Diaz</a:t>
            </a:r>
            <a:endParaRPr lang="es-MX" sz="600" dirty="0"/>
          </a:p>
          <a:p>
            <a:r>
              <a:rPr lang="es-MX" sz="600" dirty="0"/>
              <a:t>// Descripción del Programa: Realizar un programa que ingrese el nombre de estudiante y </a:t>
            </a:r>
          </a:p>
          <a:p>
            <a:r>
              <a:rPr lang="es-MX" sz="600" dirty="0"/>
              <a:t>// 3 notas de diferentes asignaturas y calcule el promedio de las notas. </a:t>
            </a:r>
          </a:p>
          <a:p>
            <a:r>
              <a:rPr lang="es-MX" sz="600" dirty="0"/>
              <a:t>// En caso que el promedio sea ≤ 5,49 muestre el  mensaje: Reprobado,  </a:t>
            </a:r>
          </a:p>
          <a:p>
            <a:r>
              <a:rPr lang="es-MX" sz="600" dirty="0"/>
              <a:t>// en caso contrario muestre el mensaje: Aprobado</a:t>
            </a:r>
          </a:p>
          <a:p>
            <a:r>
              <a:rPr lang="es-MX" sz="600" dirty="0"/>
              <a:t>// Fecha de realización: 06/11/2023</a:t>
            </a:r>
          </a:p>
          <a:p>
            <a:r>
              <a:rPr lang="es-MX" sz="600" dirty="0"/>
              <a:t>// Fecha de modificación:06/11/2023</a:t>
            </a:r>
          </a:p>
          <a:p>
            <a:endParaRPr lang="es-MX" sz="600" dirty="0"/>
          </a:p>
          <a:p>
            <a:r>
              <a:rPr lang="es-MX" sz="600" dirty="0"/>
              <a:t>#</a:t>
            </a:r>
            <a:r>
              <a:rPr lang="es-MX" sz="600" dirty="0" err="1"/>
              <a:t>include</a:t>
            </a:r>
            <a:r>
              <a:rPr lang="es-MX" sz="600" dirty="0"/>
              <a:t> &lt;</a:t>
            </a:r>
            <a:r>
              <a:rPr lang="es-MX" sz="600" dirty="0" err="1"/>
              <a:t>stdio.h</a:t>
            </a:r>
            <a:r>
              <a:rPr lang="es-MX" sz="600" dirty="0"/>
              <a:t>&gt;</a:t>
            </a:r>
          </a:p>
          <a:p>
            <a:r>
              <a:rPr lang="es-MX" sz="600" dirty="0"/>
              <a:t>#</a:t>
            </a:r>
            <a:r>
              <a:rPr lang="es-MX" sz="600" dirty="0" err="1"/>
              <a:t>include</a:t>
            </a:r>
            <a:r>
              <a:rPr lang="es-MX" sz="600" dirty="0"/>
              <a:t> &lt;</a:t>
            </a:r>
            <a:r>
              <a:rPr lang="es-MX" sz="600" dirty="0" err="1"/>
              <a:t>stdlib.h</a:t>
            </a:r>
            <a:r>
              <a:rPr lang="es-MX" sz="600" dirty="0"/>
              <a:t>&gt;</a:t>
            </a:r>
          </a:p>
          <a:p>
            <a:r>
              <a:rPr lang="es-MX" sz="600" dirty="0"/>
              <a:t>#</a:t>
            </a:r>
            <a:r>
              <a:rPr lang="es-MX" sz="600" dirty="0" err="1"/>
              <a:t>include</a:t>
            </a:r>
            <a:r>
              <a:rPr lang="es-MX" sz="600" dirty="0"/>
              <a:t> &lt;</a:t>
            </a:r>
            <a:r>
              <a:rPr lang="es-MX" sz="600" dirty="0" err="1"/>
              <a:t>string.h</a:t>
            </a:r>
            <a:r>
              <a:rPr lang="es-MX" sz="600" dirty="0"/>
              <a:t>&gt;</a:t>
            </a:r>
          </a:p>
          <a:p>
            <a:endParaRPr lang="es-MX" sz="600" dirty="0"/>
          </a:p>
          <a:p>
            <a:r>
              <a:rPr lang="es-MX" sz="600" dirty="0" err="1"/>
              <a:t>int</a:t>
            </a:r>
            <a:r>
              <a:rPr lang="es-MX" sz="600" dirty="0"/>
              <a:t> </a:t>
            </a:r>
            <a:r>
              <a:rPr lang="es-MX" sz="600" dirty="0" err="1"/>
              <a:t>main</a:t>
            </a:r>
            <a:r>
              <a:rPr lang="es-MX" sz="600" dirty="0"/>
              <a:t>() { </a:t>
            </a:r>
          </a:p>
          <a:p>
            <a:r>
              <a:rPr lang="es-MX" sz="600" dirty="0"/>
              <a:t>    //  </a:t>
            </a:r>
            <a:r>
              <a:rPr lang="es-MX" sz="600" dirty="0" err="1"/>
              <a:t>Definicion</a:t>
            </a:r>
            <a:r>
              <a:rPr lang="es-MX" sz="600" dirty="0"/>
              <a:t> de Variables</a:t>
            </a:r>
          </a:p>
          <a:p>
            <a:r>
              <a:rPr lang="es-MX" sz="600" dirty="0"/>
              <a:t>    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float</a:t>
            </a:r>
            <a:r>
              <a:rPr lang="es-MX" sz="600" dirty="0"/>
              <a:t> Nota1,Nota2,Nota3, Promedio;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char</a:t>
            </a:r>
            <a:r>
              <a:rPr lang="es-MX" sz="600" dirty="0"/>
              <a:t> Nombre[20];</a:t>
            </a:r>
          </a:p>
          <a:p>
            <a:r>
              <a:rPr lang="es-MX" sz="600" dirty="0"/>
              <a:t>     </a:t>
            </a:r>
          </a:p>
          <a:p>
            <a:r>
              <a:rPr lang="es-MX" sz="600" dirty="0"/>
              <a:t>     //  Entrada de Datos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printf</a:t>
            </a:r>
            <a:r>
              <a:rPr lang="es-MX" sz="600" dirty="0"/>
              <a:t>(" Ingrese Nombre del Estudiante.  ");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scanf</a:t>
            </a:r>
            <a:r>
              <a:rPr lang="es-MX" sz="600" dirty="0"/>
              <a:t>("%</a:t>
            </a:r>
            <a:r>
              <a:rPr lang="es-MX" sz="600" dirty="0" err="1"/>
              <a:t>s",&amp;Nombre</a:t>
            </a:r>
            <a:r>
              <a:rPr lang="es-MX" sz="600" dirty="0"/>
              <a:t>[20]);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printf</a:t>
            </a:r>
            <a:r>
              <a:rPr lang="es-MX" sz="600" dirty="0"/>
              <a:t>(" Ingrese la nota1.  ");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scanf</a:t>
            </a:r>
            <a:r>
              <a:rPr lang="es-MX" sz="600" dirty="0"/>
              <a:t>("%f",&amp;Nota1);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printf</a:t>
            </a:r>
            <a:r>
              <a:rPr lang="es-MX" sz="600" dirty="0"/>
              <a:t>(" Ingrese la nota2.  ");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scanf</a:t>
            </a:r>
            <a:r>
              <a:rPr lang="es-MX" sz="600" dirty="0"/>
              <a:t>("%f",&amp;Nota2);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printf</a:t>
            </a:r>
            <a:r>
              <a:rPr lang="es-MX" sz="600" dirty="0"/>
              <a:t>(" Ingrese la nota3.  "); 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scanf</a:t>
            </a:r>
            <a:r>
              <a:rPr lang="es-MX" sz="600" dirty="0"/>
              <a:t>("%f",&amp;Nota3);</a:t>
            </a:r>
          </a:p>
          <a:p>
            <a:r>
              <a:rPr lang="es-MX" sz="600" dirty="0"/>
              <a:t>       </a:t>
            </a:r>
            <a:r>
              <a:rPr lang="es-MX" sz="600" dirty="0" err="1"/>
              <a:t>system</a:t>
            </a:r>
            <a:r>
              <a:rPr lang="es-MX" sz="600" dirty="0"/>
              <a:t>("</a:t>
            </a:r>
            <a:r>
              <a:rPr lang="es-MX" sz="600" dirty="0" err="1"/>
              <a:t>clear</a:t>
            </a:r>
            <a:r>
              <a:rPr lang="es-MX" sz="600" dirty="0"/>
              <a:t>");</a:t>
            </a:r>
          </a:p>
          <a:p>
            <a:r>
              <a:rPr lang="es-MX" sz="600" dirty="0"/>
              <a:t>      </a:t>
            </a:r>
          </a:p>
          <a:p>
            <a:r>
              <a:rPr lang="es-MX" sz="600" dirty="0"/>
              <a:t>     //  Calculo de Promedio de notas</a:t>
            </a:r>
          </a:p>
          <a:p>
            <a:r>
              <a:rPr lang="es-MX" sz="600" dirty="0"/>
              <a:t>        </a:t>
            </a:r>
          </a:p>
          <a:p>
            <a:r>
              <a:rPr lang="es-MX" sz="600" dirty="0"/>
              <a:t>       Promedio  = (Nota1 + Nota2 + Nota3) /3;</a:t>
            </a:r>
          </a:p>
          <a:p>
            <a:r>
              <a:rPr lang="es-MX" sz="600" dirty="0"/>
              <a:t>         </a:t>
            </a:r>
          </a:p>
          <a:p>
            <a:r>
              <a:rPr lang="es-MX" sz="600" dirty="0"/>
              <a:t>     //  Muestra resultados</a:t>
            </a:r>
          </a:p>
          <a:p>
            <a:r>
              <a:rPr lang="es-MX" sz="600" dirty="0"/>
              <a:t>        </a:t>
            </a:r>
            <a:r>
              <a:rPr lang="es-MX" sz="600" dirty="0" err="1"/>
              <a:t>printf</a:t>
            </a:r>
            <a:r>
              <a:rPr lang="es-MX" sz="600" dirty="0"/>
              <a:t>(" \n Nota1.  %010.2f", Nota1); </a:t>
            </a:r>
          </a:p>
          <a:p>
            <a:r>
              <a:rPr lang="es-MX" sz="600" dirty="0"/>
              <a:t>        </a:t>
            </a:r>
            <a:r>
              <a:rPr lang="es-MX" sz="600" dirty="0" err="1"/>
              <a:t>printf</a:t>
            </a:r>
            <a:r>
              <a:rPr lang="es-MX" sz="600" dirty="0"/>
              <a:t>(" \n Nota2.  %.2f", Nota2); </a:t>
            </a:r>
          </a:p>
          <a:p>
            <a:r>
              <a:rPr lang="es-MX" sz="600" dirty="0"/>
              <a:t>        </a:t>
            </a:r>
            <a:r>
              <a:rPr lang="es-MX" sz="600" dirty="0" err="1"/>
              <a:t>printf</a:t>
            </a:r>
            <a:r>
              <a:rPr lang="es-MX" sz="600" dirty="0"/>
              <a:t>(" \n Nota3.  %.2f", Nota3); </a:t>
            </a:r>
          </a:p>
          <a:p>
            <a:r>
              <a:rPr lang="es-MX" sz="600" dirty="0"/>
              <a:t>        </a:t>
            </a:r>
            <a:r>
              <a:rPr lang="es-MX" sz="600" dirty="0" err="1"/>
              <a:t>printf</a:t>
            </a:r>
            <a:r>
              <a:rPr lang="es-MX" sz="600" dirty="0"/>
              <a:t>(" \n Promedio.  %.2f", Promedio); </a:t>
            </a:r>
          </a:p>
          <a:p>
            <a:r>
              <a:rPr lang="es-MX" sz="600" dirty="0"/>
              <a:t>     </a:t>
            </a:r>
          </a:p>
          <a:p>
            <a:r>
              <a:rPr lang="es-MX" sz="600" dirty="0"/>
              <a:t>        </a:t>
            </a:r>
            <a:r>
              <a:rPr lang="es-MX" sz="600" dirty="0" err="1"/>
              <a:t>if</a:t>
            </a:r>
            <a:r>
              <a:rPr lang="es-MX" sz="600" dirty="0"/>
              <a:t> (Promedio &gt;5.49)</a:t>
            </a:r>
          </a:p>
          <a:p>
            <a:r>
              <a:rPr lang="es-MX" sz="600" dirty="0"/>
              <a:t>          {</a:t>
            </a:r>
          </a:p>
          <a:p>
            <a:r>
              <a:rPr lang="es-MX" sz="600" dirty="0"/>
              <a:t>             </a:t>
            </a:r>
            <a:r>
              <a:rPr lang="es-MX" sz="600" dirty="0" err="1"/>
              <a:t>printf</a:t>
            </a:r>
            <a:r>
              <a:rPr lang="es-MX" sz="600" dirty="0"/>
              <a:t>("\n Estudiante esta Aprobado."); </a:t>
            </a:r>
          </a:p>
          <a:p>
            <a:r>
              <a:rPr lang="es-MX" sz="600" dirty="0"/>
              <a:t>          } </a:t>
            </a:r>
            <a:endParaRPr lang="es-MX" sz="600" dirty="0" smtClean="0"/>
          </a:p>
          <a:p>
            <a:r>
              <a:rPr lang="es-MX" sz="600" dirty="0"/>
              <a:t> </a:t>
            </a:r>
            <a:r>
              <a:rPr lang="es-MX" sz="600" dirty="0" smtClean="0"/>
              <a:t>       </a:t>
            </a:r>
            <a:r>
              <a:rPr lang="es-MX" sz="600" dirty="0" err="1" smtClean="0"/>
              <a:t>else</a:t>
            </a:r>
            <a:endParaRPr lang="es-MX" sz="600" dirty="0"/>
          </a:p>
          <a:p>
            <a:r>
              <a:rPr lang="es-MX" sz="600" dirty="0"/>
              <a:t>          {</a:t>
            </a:r>
          </a:p>
          <a:p>
            <a:r>
              <a:rPr lang="es-MX" sz="600" dirty="0"/>
              <a:t>             </a:t>
            </a:r>
            <a:r>
              <a:rPr lang="es-MX" sz="600" dirty="0" err="1"/>
              <a:t>printf</a:t>
            </a:r>
            <a:r>
              <a:rPr lang="es-MX" sz="600" dirty="0"/>
              <a:t>("\n Estudiante esta Reprobado."); </a:t>
            </a:r>
          </a:p>
          <a:p>
            <a:r>
              <a:rPr lang="es-MX" sz="600" dirty="0"/>
              <a:t>          } </a:t>
            </a:r>
          </a:p>
          <a:p>
            <a:r>
              <a:rPr lang="es-MX" sz="600" dirty="0"/>
              <a:t>     </a:t>
            </a:r>
          </a:p>
          <a:p>
            <a:r>
              <a:rPr lang="es-MX" sz="600" dirty="0"/>
              <a:t>     </a:t>
            </a:r>
            <a:r>
              <a:rPr lang="es-MX" sz="600" dirty="0" err="1"/>
              <a:t>return</a:t>
            </a:r>
            <a:r>
              <a:rPr lang="es-MX" sz="600" dirty="0"/>
              <a:t> 0; </a:t>
            </a:r>
          </a:p>
          <a:p>
            <a:endParaRPr lang="es-MX" sz="600" dirty="0"/>
          </a:p>
          <a:p>
            <a:r>
              <a:rPr lang="es-MX" sz="600" dirty="0"/>
              <a:t>  </a:t>
            </a:r>
          </a:p>
          <a:p>
            <a:r>
              <a:rPr lang="es-MX" sz="600" dirty="0"/>
              <a:t>}</a:t>
            </a:r>
            <a:endParaRPr lang="es-VE" sz="600" dirty="0"/>
          </a:p>
        </p:txBody>
      </p:sp>
    </p:spTree>
    <p:extLst>
      <p:ext uri="{BB962C8B-B14F-4D97-AF65-F5344CB8AC3E}">
        <p14:creationId xmlns:p14="http://schemas.microsoft.com/office/powerpoint/2010/main" val="22377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61271" y="2708920"/>
            <a:ext cx="58349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8000" spc="-5" dirty="0">
                <a:cs typeface="Calibri"/>
              </a:rPr>
              <a:t>¿</a:t>
            </a:r>
            <a:r>
              <a:rPr lang="es-VE" sz="9600" dirty="0">
                <a:cs typeface="Calibri"/>
              </a:rPr>
              <a:t>P</a:t>
            </a:r>
            <a:r>
              <a:rPr lang="es-VE" sz="7200" spc="-5" dirty="0">
                <a:cs typeface="Calibri"/>
              </a:rPr>
              <a:t>REGUNTA</a:t>
            </a:r>
            <a:r>
              <a:rPr lang="es-VE" sz="7200" spc="35" dirty="0">
                <a:cs typeface="Calibri"/>
              </a:rPr>
              <a:t>S</a:t>
            </a:r>
            <a:r>
              <a:rPr lang="es-VE" sz="8000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59832" y="900577"/>
            <a:ext cx="33911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6600" spc="-5" dirty="0" smtClean="0">
                <a:cs typeface="Calibri"/>
              </a:rPr>
              <a:t>Ejercicios</a:t>
            </a:r>
            <a:endParaRPr lang="es-VE" sz="6600" dirty="0"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788" y="2008573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Realizar los siguientes ejercicios, usando las técnicas dadas, de lectura, análisis, pseudocódigo y codificación</a:t>
            </a:r>
            <a:endParaRPr lang="es-VE" b="1" dirty="0"/>
          </a:p>
        </p:txBody>
      </p:sp>
      <p:sp>
        <p:nvSpPr>
          <p:cNvPr id="6" name="Rectángulo 5"/>
          <p:cNvSpPr/>
          <p:nvPr/>
        </p:nvSpPr>
        <p:spPr>
          <a:xfrm>
            <a:off x="773832" y="2977481"/>
            <a:ext cx="7758608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Crea un programa que imprima el mensaje "Hola</a:t>
            </a:r>
            <a:r>
              <a:rPr lang="es-MX" dirty="0" smtClean="0"/>
              <a:t>, soy:  Nombre y Apellido". Donde el nombre y apellido son variables.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Escribe un programa que lea dos números enteros y muestre su suma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Haz un programa que determine si un número es par o impar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VE" dirty="0"/>
              <a:t>Crea un programa que convierta grados Celsius a Fahrenheit</a:t>
            </a:r>
            <a:r>
              <a:rPr lang="es-VE" dirty="0" smtClean="0"/>
              <a:t>. Fórmula</a:t>
            </a:r>
            <a:r>
              <a:rPr lang="es-VE" dirty="0"/>
              <a:t>: Fahrenheit = (Celsius × 9/5) + 32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Escribe un programa que muestre la tabla de multiplicar de un número.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845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113478" y="916571"/>
            <a:ext cx="6845991" cy="1185581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r">
              <a:buSzPct val="51562"/>
              <a:tabLst>
                <a:tab pos="369570" algn="l"/>
                <a:tab pos="370205" algn="l"/>
              </a:tabLst>
            </a:pPr>
            <a:r>
              <a:rPr lang="es-MX" sz="2800" dirty="0" smtClean="0">
                <a:latin typeface="Arial Black" panose="020B0A04020102020204" pitchFamily="34" charset="0"/>
              </a:rPr>
              <a:t>Tipos de Lenguaje </a:t>
            </a:r>
            <a:r>
              <a:rPr lang="es-MX" sz="2800" dirty="0">
                <a:latin typeface="Arial Black" panose="020B0A04020102020204" pitchFamily="34" charset="0"/>
              </a:rPr>
              <a:t>de </a:t>
            </a:r>
            <a:r>
              <a:rPr lang="es-MX" sz="2800" dirty="0" smtClean="0">
                <a:latin typeface="Arial Black" panose="020B0A04020102020204" pitchFamily="34" charset="0"/>
              </a:rPr>
              <a:t>Programación</a:t>
            </a:r>
            <a:endParaRPr lang="es-VE" sz="28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06068117"/>
              </p:ext>
            </p:extLst>
          </p:nvPr>
        </p:nvGraphicFramePr>
        <p:xfrm>
          <a:off x="831822" y="2102152"/>
          <a:ext cx="4820298" cy="323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919210" y="2649372"/>
            <a:ext cx="389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FORTRAN, PASCAL, C, </a:t>
            </a:r>
            <a:r>
              <a:rPr lang="es-VE" dirty="0" smtClean="0"/>
              <a:t>PYTHON, JAVA Y C++, OTROS.</a:t>
            </a:r>
            <a:endParaRPr lang="es-VE" dirty="0"/>
          </a:p>
        </p:txBody>
      </p:sp>
      <p:sp>
        <p:nvSpPr>
          <p:cNvPr id="12" name="Rectángulo 11"/>
          <p:cNvSpPr/>
          <p:nvPr/>
        </p:nvSpPr>
        <p:spPr>
          <a:xfrm>
            <a:off x="6238136" y="4693785"/>
            <a:ext cx="273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LENGUAJE ENSAMBLADOR.</a:t>
            </a:r>
            <a:endParaRPr lang="es-VE" dirty="0"/>
          </a:p>
        </p:txBody>
      </p:sp>
      <p:pic>
        <p:nvPicPr>
          <p:cNvPr id="1027" name="Picture 3" descr="Computador Dibuj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54633"/>
            <a:ext cx="1503366" cy="15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339225" y="6010050"/>
            <a:ext cx="135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HARDWARE.</a:t>
            </a:r>
            <a:endParaRPr lang="es-VE" dirty="0"/>
          </a:p>
        </p:txBody>
      </p:sp>
      <p:sp>
        <p:nvSpPr>
          <p:cNvPr id="13" name="Abrir llave 12"/>
          <p:cNvSpPr/>
          <p:nvPr/>
        </p:nvSpPr>
        <p:spPr>
          <a:xfrm>
            <a:off x="4539517" y="2382995"/>
            <a:ext cx="452963" cy="111147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Abrir llave 17"/>
          <p:cNvSpPr/>
          <p:nvPr/>
        </p:nvSpPr>
        <p:spPr>
          <a:xfrm>
            <a:off x="5635574" y="4388716"/>
            <a:ext cx="452963" cy="9268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97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251" y="745404"/>
            <a:ext cx="9435949" cy="100091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57083" y="1838275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srgbClr val="FF0000"/>
                </a:solidFill>
              </a:rPr>
              <a:t>Familia C</a:t>
            </a:r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2112704" y="2489018"/>
            <a:ext cx="5295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Las similitudes entre </a:t>
            </a:r>
            <a:r>
              <a:rPr lang="es-MX" sz="2400" b="1" dirty="0" smtClean="0">
                <a:solidFill>
                  <a:srgbClr val="1565C0"/>
                </a:solidFill>
                <a:latin typeface="Helvetica Neue"/>
              </a:rPr>
              <a:t>C</a:t>
            </a:r>
            <a:r>
              <a:rPr lang="es-MX" sz="2400" b="1" dirty="0" smtClean="0">
                <a:solidFill>
                  <a:srgbClr val="424242"/>
                </a:solidFill>
                <a:latin typeface="Helvetica Neue"/>
              </a:rPr>
              <a:t> y</a:t>
            </a:r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 </a:t>
            </a:r>
            <a:r>
              <a:rPr lang="es-MX" sz="2400" b="1" dirty="0">
                <a:solidFill>
                  <a:srgbClr val="1565C0"/>
                </a:solidFill>
                <a:latin typeface="Helvetica Neue"/>
              </a:rPr>
              <a:t>C</a:t>
            </a:r>
            <a:r>
              <a:rPr lang="es-MX" sz="2400" b="1" dirty="0" smtClean="0">
                <a:solidFill>
                  <a:srgbClr val="1565C0"/>
                </a:solidFill>
                <a:latin typeface="Helvetica Neue"/>
              </a:rPr>
              <a:t>++</a:t>
            </a:r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 son: </a:t>
            </a:r>
            <a:endParaRPr lang="es-VE" sz="2400" dirty="0"/>
          </a:p>
        </p:txBody>
      </p:sp>
      <p:sp>
        <p:nvSpPr>
          <p:cNvPr id="3" name="Rectángulo 2"/>
          <p:cNvSpPr/>
          <p:nvPr/>
        </p:nvSpPr>
        <p:spPr>
          <a:xfrm>
            <a:off x="457129" y="3177103"/>
            <a:ext cx="860619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Tienen </a:t>
            </a: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una sintaxis similar.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La estructura del código de ambos idiomas es la </a:t>
            </a: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misma.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La compilación de ambos idiomas es similar.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Comparten </a:t>
            </a: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la misma sintaxis básica. Casi todos los operadores y palabras clave de C también están presentes en C++ y hacen lo mismo</a:t>
            </a: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.</a:t>
            </a:r>
            <a:endParaRPr lang="es-MX" sz="2000" b="1" dirty="0">
              <a:solidFill>
                <a:srgbClr val="424242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251" y="745404"/>
            <a:ext cx="9435949" cy="100091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57083" y="1838275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srgbClr val="FF0000"/>
                </a:solidFill>
              </a:rPr>
              <a:t>Familia C</a:t>
            </a:r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2112704" y="2489018"/>
            <a:ext cx="5295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Las similitudes entre </a:t>
            </a:r>
            <a:r>
              <a:rPr lang="es-MX" sz="2400" b="1" dirty="0" smtClean="0">
                <a:solidFill>
                  <a:srgbClr val="1565C0"/>
                </a:solidFill>
                <a:latin typeface="Helvetica Neue"/>
              </a:rPr>
              <a:t>C</a:t>
            </a:r>
            <a:r>
              <a:rPr lang="es-MX" sz="2400" b="1" dirty="0" smtClean="0">
                <a:solidFill>
                  <a:srgbClr val="424242"/>
                </a:solidFill>
                <a:latin typeface="Helvetica Neue"/>
              </a:rPr>
              <a:t> y</a:t>
            </a:r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 </a:t>
            </a:r>
            <a:r>
              <a:rPr lang="es-MX" sz="2400" b="1" dirty="0">
                <a:solidFill>
                  <a:srgbClr val="1565C0"/>
                </a:solidFill>
                <a:latin typeface="Helvetica Neue"/>
              </a:rPr>
              <a:t>C</a:t>
            </a:r>
            <a:r>
              <a:rPr lang="es-MX" sz="2400" b="1" dirty="0" smtClean="0">
                <a:solidFill>
                  <a:srgbClr val="1565C0"/>
                </a:solidFill>
                <a:latin typeface="Helvetica Neue"/>
              </a:rPr>
              <a:t>++</a:t>
            </a:r>
            <a:r>
              <a:rPr lang="es-MX" sz="2400" b="1" dirty="0">
                <a:solidFill>
                  <a:srgbClr val="424242"/>
                </a:solidFill>
                <a:latin typeface="Helvetica Neue"/>
              </a:rPr>
              <a:t> son: </a:t>
            </a:r>
            <a:endParaRPr lang="es-VE" sz="2400" dirty="0"/>
          </a:p>
        </p:txBody>
      </p:sp>
      <p:sp>
        <p:nvSpPr>
          <p:cNvPr id="3" name="Rectángulo 2"/>
          <p:cNvSpPr/>
          <p:nvPr/>
        </p:nvSpPr>
        <p:spPr>
          <a:xfrm>
            <a:off x="457129" y="3177103"/>
            <a:ext cx="860619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 smtClean="0">
                <a:solidFill>
                  <a:srgbClr val="424242"/>
                </a:solidFill>
                <a:latin typeface="Helvetica Neue"/>
              </a:rPr>
              <a:t>C</a:t>
            </a: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++ tiene una gramática ligeramente más amplia que C, pero la gramática básica es la misma.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El modelo básico de memoria de ambos está muy cerca del hardware.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b="1" dirty="0">
                <a:solidFill>
                  <a:srgbClr val="424242"/>
                </a:solidFill>
                <a:latin typeface="Helvetica Neue"/>
              </a:rPr>
              <a:t>Las mismas nociones de pila, montón, ámbito de archivo y variables estáticas están presentes en ambos lenguajes.</a:t>
            </a:r>
            <a:endParaRPr lang="es-MX" sz="2000" b="1" i="0" dirty="0">
              <a:solidFill>
                <a:srgbClr val="424242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12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251" y="745404"/>
            <a:ext cx="9435949" cy="100091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57083" y="1838275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srgbClr val="FF0000"/>
                </a:solidFill>
              </a:rPr>
              <a:t>Familia C</a:t>
            </a:r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1451242" y="2715061"/>
            <a:ext cx="6617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Las diferencias entre C y C++ son: </a:t>
            </a:r>
            <a:endParaRPr lang="es-V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810" y="3573016"/>
            <a:ext cx="8606190" cy="260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/>
              <a:t>C++ se puede decir que es un </a:t>
            </a:r>
            <a:r>
              <a:rPr lang="es-MX" sz="2800" b="1" dirty="0" err="1"/>
              <a:t>superconjunto</a:t>
            </a:r>
            <a:r>
              <a:rPr lang="es-MX" sz="2800" b="1" dirty="0"/>
              <a:t> de C. Las principales características añadidas en C++ son la programación orientada a objetos , el manejo de excepciones y la rica biblioteca de C++. </a:t>
            </a:r>
            <a:endParaRPr lang="es-MX" sz="3200" b="1" i="0" dirty="0">
              <a:solidFill>
                <a:srgbClr val="424242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22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251" y="745404"/>
            <a:ext cx="9435949" cy="100091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369570" indent="-357505" algn="ctr">
              <a:buSzPct val="51562"/>
              <a:tabLst>
                <a:tab pos="369570" algn="l"/>
                <a:tab pos="370205" algn="l"/>
              </a:tabLst>
            </a:pPr>
            <a:r>
              <a:rPr lang="es-MX" sz="4400" dirty="0" smtClean="0">
                <a:latin typeface="Arial Black" panose="020B0A04020102020204" pitchFamily="34" charset="0"/>
              </a:rPr>
              <a:t>Lenguaje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Programación</a:t>
            </a:r>
            <a:endParaRPr lang="es-VE" sz="4400" spc="15" dirty="0" smtClean="0">
              <a:solidFill>
                <a:schemeClr val="tx2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557083" y="1838275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srgbClr val="FF0000"/>
                </a:solidFill>
              </a:rPr>
              <a:t>Familia C</a:t>
            </a:r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1451242" y="2715061"/>
            <a:ext cx="6617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Las diferencias entre C y C++ son: </a:t>
            </a:r>
            <a:endParaRPr lang="es-V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810" y="3573016"/>
            <a:ext cx="8606190" cy="260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/>
              <a:t>C++ se puede decir que es un </a:t>
            </a:r>
            <a:r>
              <a:rPr lang="es-MX" sz="2800" b="1" dirty="0" err="1"/>
              <a:t>superconjunto</a:t>
            </a:r>
            <a:r>
              <a:rPr lang="es-MX" sz="2800" b="1" dirty="0"/>
              <a:t> de C. Las principales características añadidas en C++ son la programación orientada a objetos , el manejo de excepciones y la rica biblioteca de C++. </a:t>
            </a:r>
            <a:endParaRPr lang="es-MX" sz="3200" b="1" i="0" dirty="0">
              <a:solidFill>
                <a:srgbClr val="424242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32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2756</Words>
  <Application>Microsoft Office PowerPoint</Application>
  <PresentationFormat>Presentación en pantalla (4:3)</PresentationFormat>
  <Paragraphs>539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5" baseType="lpstr">
      <vt:lpstr>Agency FB</vt:lpstr>
      <vt:lpstr>-apple-system</vt:lpstr>
      <vt:lpstr>Arial</vt:lpstr>
      <vt:lpstr>Arial Black</vt:lpstr>
      <vt:lpstr>Arial Unicode MS</vt:lpstr>
      <vt:lpstr>Berlin Sans FB</vt:lpstr>
      <vt:lpstr>Broadway</vt:lpstr>
      <vt:lpstr>Calibri</vt:lpstr>
      <vt:lpstr>Carlito</vt:lpstr>
      <vt:lpstr>Georgia</vt:lpstr>
      <vt:lpstr>Helvetica Neue</vt:lpstr>
      <vt:lpstr>Opensans</vt:lpstr>
      <vt:lpstr>Poppins</vt:lpstr>
      <vt:lpstr>Times New Roman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EQUIPO11</dc:creator>
  <cp:lastModifiedBy>Admin</cp:lastModifiedBy>
  <cp:revision>198</cp:revision>
  <dcterms:created xsi:type="dcterms:W3CDTF">2021-12-03T15:37:06Z</dcterms:created>
  <dcterms:modified xsi:type="dcterms:W3CDTF">2025-04-20T21:10:04Z</dcterms:modified>
</cp:coreProperties>
</file>