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64" r:id="rId5"/>
    <p:sldId id="265" r:id="rId6"/>
    <p:sldId id="257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es-E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4A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chemeClr val="accent1">
                  <a:tint val="2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algn="r"/>
            <a:fld id="{9A0DB2DC-4C9A-4742-B13C-FB6460FD3503}" type="slidenum">
              <a:rPr lang="es-ES">
                <a:solidFill>
                  <a:srgbClr val="FFFFFF"/>
                </a:solidFill>
              </a:rPr>
            </a:fld>
            <a:endParaRPr lang="es-ES">
              <a:solidFill>
                <a:srgbClr val="FFFFFF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>
                <a:latin typeface="Times New Roman" panose="02020603050405020304" pitchFamily="18" charset="0"/>
              </a:rPr>
            </a:fld>
            <a:endParaRPr 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>
                <a:latin typeface="Times New Roman" panose="02020603050405020304" pitchFamily="18" charset="0"/>
              </a:rPr>
            </a:fld>
            <a:endParaRPr 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>
                <a:latin typeface="Times New Roman" panose="02020603050405020304" pitchFamily="18" charset="0"/>
              </a:rPr>
            </a:fld>
            <a:endParaRPr 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>
                <a:latin typeface="Times New Roman" panose="02020603050405020304" pitchFamily="18" charset="0"/>
              </a:rPr>
            </a:fld>
            <a:endParaRPr 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s-ES">
                <a:latin typeface="Times New Roman" panose="02020603050405020304" pitchFamily="18" charset="0"/>
              </a:rPr>
            </a:fld>
            <a:endParaRPr lang="es-ES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 noChangeArrowheads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9218" name="Picture 6" descr="C:\Users\Patricia\Pictures\Balcon\Balcon 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395" y="836295"/>
            <a:ext cx="6292215" cy="4739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Text Box 8"/>
          <p:cNvSpPr txBox="1"/>
          <p:nvPr/>
        </p:nvSpPr>
        <p:spPr>
          <a:xfrm>
            <a:off x="2339975" y="1989138"/>
            <a:ext cx="453707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4000" b="1">
                <a:solidFill>
                  <a:srgbClr val="1C04AC"/>
                </a:solidFill>
                <a:latin typeface="Times New Roman" panose="02020603050405020304" pitchFamily="18" charset="0"/>
              </a:rPr>
              <a:t>BOTÁNICA</a:t>
            </a:r>
            <a:endParaRPr sz="4000" b="1">
              <a:solidFill>
                <a:srgbClr val="1C04A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7" name="Text Box 9"/>
          <p:cNvSpPr txBox="1"/>
          <p:nvPr/>
        </p:nvSpPr>
        <p:spPr>
          <a:xfrm>
            <a:off x="5219700" y="4351338"/>
            <a:ext cx="3529013" cy="783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</a:rPr>
              <a:t>FACILITADOR:</a:t>
            </a:r>
            <a:endParaRPr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</a:rPr>
              <a:t>Prof. </a:t>
            </a:r>
            <a:r>
              <a:rPr lang="es-MX" b="1">
                <a:solidFill>
                  <a:schemeClr val="bg1"/>
                </a:solidFill>
                <a:latin typeface="Times New Roman" panose="02020603050405020304" pitchFamily="18" charset="0"/>
              </a:rPr>
              <a:t>Madyleine D´Alessio</a:t>
            </a:r>
            <a:endParaRPr lang="es-MX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7411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0" y="1412875"/>
            <a:ext cx="9147810" cy="4624070"/>
          </a:xfrm>
        </p:spPr>
        <p:txBody>
          <a:bodyPr vert="horz"/>
          <a:p>
            <a:pPr>
              <a:lnSpc>
                <a:spcPct val="90000"/>
              </a:lnSpc>
            </a:pPr>
            <a:r>
              <a:rPr sz="3500"/>
              <a:t>Inicio de semestre: </a:t>
            </a:r>
            <a:r>
              <a:rPr lang="es-MX" sz="3500"/>
              <a:t>08</a:t>
            </a:r>
            <a:r>
              <a:rPr sz="3500"/>
              <a:t>-</a:t>
            </a:r>
            <a:r>
              <a:rPr lang="es-MX" sz="3500"/>
              <a:t>04</a:t>
            </a:r>
            <a:r>
              <a:rPr sz="3500"/>
              <a:t>-20</a:t>
            </a:r>
            <a:r>
              <a:rPr lang="es-MX" sz="3500"/>
              <a:t>24</a:t>
            </a:r>
            <a:endParaRPr lang="es-MX" sz="3500"/>
          </a:p>
          <a:p>
            <a:pPr>
              <a:lnSpc>
                <a:spcPct val="90000"/>
              </a:lnSpc>
            </a:pPr>
            <a:r>
              <a:rPr sz="2400"/>
              <a:t>CARGAS DE NOTA ACUMULADO</a:t>
            </a:r>
            <a:r>
              <a:rPr lang="es-MX" sz="2800"/>
              <a:t> </a:t>
            </a:r>
            <a:r>
              <a:rPr sz="2800">
                <a:sym typeface="+mn-ea"/>
              </a:rPr>
              <a:t>20</a:t>
            </a:r>
            <a:r>
              <a:rPr lang="es-MX" sz="2800">
                <a:sym typeface="+mn-ea"/>
              </a:rPr>
              <a:t>/</a:t>
            </a:r>
            <a:r>
              <a:rPr sz="2800">
                <a:sym typeface="+mn-ea"/>
              </a:rPr>
              <a:t>24</a:t>
            </a:r>
            <a:r>
              <a:rPr lang="es-MX" sz="2800">
                <a:sym typeface="+mn-ea"/>
              </a:rPr>
              <a:t>-</a:t>
            </a:r>
            <a:r>
              <a:rPr sz="2800">
                <a:sym typeface="+mn-ea"/>
              </a:rPr>
              <a:t>05</a:t>
            </a:r>
            <a:r>
              <a:rPr lang="es-MX" sz="2800">
                <a:sym typeface="+mn-ea"/>
              </a:rPr>
              <a:t>-</a:t>
            </a:r>
            <a:r>
              <a:rPr sz="2800">
                <a:sym typeface="+mn-ea"/>
              </a:rPr>
              <a:t>24</a:t>
            </a:r>
            <a:endParaRPr sz="2800"/>
          </a:p>
          <a:p>
            <a:pPr>
              <a:lnSpc>
                <a:spcPct val="90000"/>
              </a:lnSpc>
            </a:pPr>
            <a:r>
              <a:rPr sz="3500"/>
              <a:t>Finalización del semestre: 12</a:t>
            </a:r>
            <a:r>
              <a:rPr lang="es-MX" sz="3500"/>
              <a:t>-</a:t>
            </a:r>
            <a:r>
              <a:rPr sz="3500"/>
              <a:t>07</a:t>
            </a:r>
            <a:r>
              <a:rPr lang="es-MX" sz="3500"/>
              <a:t>-</a:t>
            </a:r>
            <a:r>
              <a:rPr sz="3500"/>
              <a:t>2024</a:t>
            </a:r>
            <a:endParaRPr sz="3500"/>
          </a:p>
          <a:p>
            <a:pPr>
              <a:lnSpc>
                <a:spcPct val="90000"/>
              </a:lnSpc>
            </a:pPr>
            <a:r>
              <a:rPr sz="3500"/>
              <a:t>Publicación de resultados: </a:t>
            </a:r>
            <a:r>
              <a:rPr sz="3500" dirty="0"/>
              <a:t>15</a:t>
            </a:r>
            <a:r>
              <a:rPr lang="es-MX" sz="3500" dirty="0"/>
              <a:t>-</a:t>
            </a:r>
            <a:r>
              <a:rPr sz="3500" dirty="0"/>
              <a:t>07</a:t>
            </a:r>
            <a:r>
              <a:rPr lang="es-MX" sz="3500" dirty="0"/>
              <a:t>-</a:t>
            </a:r>
            <a:r>
              <a:rPr sz="3500" dirty="0"/>
              <a:t>2024</a:t>
            </a:r>
            <a:endParaRPr sz="3500" dirty="0"/>
          </a:p>
          <a:p>
            <a:pPr>
              <a:lnSpc>
                <a:spcPct val="90000"/>
              </a:lnSpc>
            </a:pPr>
            <a:r>
              <a:rPr sz="3500"/>
              <a:t>Pruebas recuperativas: </a:t>
            </a:r>
            <a:r>
              <a:rPr lang="es-MX" sz="3500"/>
              <a:t>17-07-2024</a:t>
            </a:r>
            <a:endParaRPr sz="3500"/>
          </a:p>
          <a:p>
            <a:pPr>
              <a:lnSpc>
                <a:spcPct val="90000"/>
              </a:lnSpc>
            </a:pPr>
            <a:r>
              <a:rPr sz="3500"/>
              <a:t>Cargas de actas de evaluación: </a:t>
            </a:r>
            <a:r>
              <a:rPr sz="3500">
                <a:sym typeface="+mn-ea"/>
              </a:rPr>
              <a:t>19/07/2024</a:t>
            </a:r>
            <a:endParaRPr sz="3500">
              <a:sym typeface="+mn-ea"/>
            </a:endParaRPr>
          </a:p>
          <a:p>
            <a:pPr>
              <a:lnSpc>
                <a:spcPct val="90000"/>
              </a:lnSpc>
            </a:pPr>
            <a:r>
              <a:rPr sz="3200"/>
              <a:t>Cierre del Sistema por CACE</a:t>
            </a:r>
            <a:r>
              <a:rPr sz="3500"/>
              <a:t>  02/08/2024</a:t>
            </a:r>
            <a:endParaRPr sz="3500"/>
          </a:p>
        </p:txBody>
      </p:sp>
      <p:sp>
        <p:nvSpPr>
          <p:cNvPr id="10244" name="Text Box 10243"/>
          <p:cNvSpPr txBox="1"/>
          <p:nvPr/>
        </p:nvSpPr>
        <p:spPr>
          <a:xfrm>
            <a:off x="808038" y="569913"/>
            <a:ext cx="743585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400">
                <a:latin typeface="Times New Roman" panose="02020603050405020304" pitchFamily="18" charset="0"/>
              </a:rPr>
              <a:t>Calendario Académico 20</a:t>
            </a:r>
            <a:r>
              <a:rPr lang="es-MX" sz="4400">
                <a:latin typeface="Times New Roman" panose="02020603050405020304" pitchFamily="18" charset="0"/>
              </a:rPr>
              <a:t>24</a:t>
            </a:r>
            <a:r>
              <a:rPr sz="4400">
                <a:latin typeface="Times New Roman" panose="02020603050405020304" pitchFamily="18" charset="0"/>
              </a:rPr>
              <a:t>-I</a:t>
            </a:r>
            <a:endParaRPr lang="es-MX" sz="4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3"/>
          <p:cNvSpPr>
            <a:spLocks noGrp="1"/>
          </p:cNvSpPr>
          <p:nvPr>
            <p:ph idx="1" hasCustomPrompt="1"/>
          </p:nvPr>
        </p:nvSpPr>
        <p:spPr>
          <a:xfrm>
            <a:off x="179388" y="1341438"/>
            <a:ext cx="8713787" cy="5327650"/>
          </a:xfrm>
          <a:ln/>
        </p:spPr>
        <p:txBody>
          <a:bodyPr vert="horz" wrap="square" anchor="t" anchorCtr="0"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3200" b="1"/>
              <a:t>JUSTIFICACIÓN</a:t>
            </a:r>
            <a:endParaRPr sz="32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3200"/>
              <a:t>	Adquirir los conocimientos básicos morfológicos que luego se puedan identificar las especies arbóreas</a:t>
            </a:r>
            <a:r>
              <a:rPr sz="3200" b="1"/>
              <a:t>.</a:t>
            </a:r>
            <a:endParaRPr sz="32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sz="32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sz="3200" b="1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3200" b="1"/>
              <a:t>OBJETIVO TERMINAL DE LA ASIGNATURA</a:t>
            </a:r>
            <a:endParaRPr sz="32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3200"/>
              <a:t>	Lograr que el alumno distinga científicamente los órganos de las plantas superiores, como fundamento para abordar los conocimientos relativos a la taxonomía de dichas plantas.</a:t>
            </a:r>
            <a:endParaRPr sz="320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Programa de Botánica</a:t>
            </a:r>
            <a:endParaRPr kumimoji="0" lang="es-E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3"/>
          <p:cNvSpPr>
            <a:spLocks noGrp="1"/>
          </p:cNvSpPr>
          <p:nvPr>
            <p:ph idx="1" hasCustomPrompt="1"/>
          </p:nvPr>
        </p:nvSpPr>
        <p:spPr>
          <a:xfrm>
            <a:off x="206375" y="1412875"/>
            <a:ext cx="8686800" cy="5184775"/>
          </a:xfrm>
          <a:ln/>
        </p:spPr>
        <p:txBody>
          <a:bodyPr vert="horz" wrap="square" anchor="t" anchorCtr="0"/>
          <a:p>
            <a:pPr>
              <a:buFont typeface="Wingdings" panose="05000000000000000000" pitchFamily="2" charset="2"/>
              <a:buNone/>
            </a:pPr>
            <a:r>
              <a:rPr sz="3200" b="1"/>
              <a:t>UNIDAD I: Plantas Vasculares – parte I</a:t>
            </a:r>
            <a:endParaRPr sz="3200" b="1"/>
          </a:p>
          <a:p>
            <a:pPr>
              <a:buFont typeface="Wingdings" panose="05000000000000000000" pitchFamily="2" charset="2"/>
              <a:buNone/>
            </a:pPr>
            <a:r>
              <a:rPr sz="3200" b="1"/>
              <a:t>UNIDAD II: La Semilla</a:t>
            </a:r>
            <a:endParaRPr sz="3200" b="1"/>
          </a:p>
          <a:p>
            <a:pPr>
              <a:buFont typeface="Wingdings" panose="05000000000000000000" pitchFamily="2" charset="2"/>
              <a:buNone/>
            </a:pPr>
            <a:r>
              <a:rPr sz="3200" b="1"/>
              <a:t>UNIDAD III: La Raíz</a:t>
            </a:r>
            <a:endParaRPr sz="3200" b="1"/>
          </a:p>
          <a:p>
            <a:pPr>
              <a:buFont typeface="Wingdings" panose="05000000000000000000" pitchFamily="2" charset="2"/>
              <a:buNone/>
            </a:pPr>
            <a:r>
              <a:rPr sz="3200" b="1"/>
              <a:t>UNIDAD IV: El Tallo</a:t>
            </a:r>
            <a:endParaRPr sz="3200" b="1"/>
          </a:p>
          <a:p>
            <a:pPr>
              <a:buFont typeface="Wingdings" panose="05000000000000000000" pitchFamily="2" charset="2"/>
              <a:buNone/>
            </a:pPr>
            <a:r>
              <a:rPr sz="3200" b="1"/>
              <a:t>UNIDAD V: La Hoja</a:t>
            </a:r>
            <a:endParaRPr sz="3200" b="1"/>
          </a:p>
          <a:p>
            <a:pPr>
              <a:buFont typeface="Wingdings" panose="05000000000000000000" pitchFamily="2" charset="2"/>
              <a:buNone/>
            </a:pPr>
            <a:r>
              <a:rPr sz="3200" b="1"/>
              <a:t>UNIDAD VI: La Flor</a:t>
            </a:r>
            <a:endParaRPr sz="3200" b="1"/>
          </a:p>
          <a:p>
            <a:pPr>
              <a:buFont typeface="Wingdings" panose="05000000000000000000" pitchFamily="2" charset="2"/>
              <a:buNone/>
            </a:pPr>
            <a:r>
              <a:rPr sz="3200" b="1"/>
              <a:t>UNIDAD VII: El Fruto</a:t>
            </a:r>
            <a:endParaRPr sz="3200" b="1"/>
          </a:p>
          <a:p>
            <a:pPr>
              <a:buFont typeface="Wingdings" panose="05000000000000000000" pitchFamily="2" charset="2"/>
              <a:buNone/>
            </a:pPr>
            <a:r>
              <a:rPr sz="3200" b="1"/>
              <a:t>UNIDAD VIII: Plantas Vasculares – parte II</a:t>
            </a:r>
            <a:endParaRPr sz="3200" b="1"/>
          </a:p>
          <a:p>
            <a:endParaRPr b="1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699"/>
          </a:xfrm>
          <a:noFill/>
          <a:ln>
            <a:noFill/>
          </a:ln>
          <a:effectLst/>
          <a:sp3d prstMaterial="plastic"/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Contenido del Programa de Botánica</a:t>
            </a:r>
            <a:endParaRPr kumimoji="0" lang="es-E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288" name="Group 144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424863" cy="5253038"/>
        </p:xfrm>
        <a:graphic>
          <a:graphicData uri="http://schemas.openxmlformats.org/drawingml/2006/table">
            <a:tbl>
              <a:tblPr/>
              <a:tblGrid>
                <a:gridCol w="2119312"/>
                <a:gridCol w="1314450"/>
                <a:gridCol w="1535113"/>
                <a:gridCol w="3455987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Unidad I. Plantas vasculares I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 -P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2,5 – 2,5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Semana  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Unidad II Semilla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 - P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5-5%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Semana  3 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Unidad III. Raíz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 - P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5-5%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Semana  4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Unidad IV. Tallo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T- P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 – 5 %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Semana 5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Unidad V. Hoja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 - P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12,5 -12,5%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Semana 6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Unidad VI. Flor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 - P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12,5 -12,5%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Semana 9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Unidad VII. Fruto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 - P 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 – 5 %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Semana 12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Unidad I. Plantas vasculares II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 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5 %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Semana  13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Total: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ACTIVIDADES EVALUATIVAS</a:t>
            </a:r>
            <a:endParaRPr kumimoji="0" lang="es-ES" sz="40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367" name="Text Box 61"/>
          <p:cNvSpPr txBox="1"/>
          <p:nvPr/>
        </p:nvSpPr>
        <p:spPr>
          <a:xfrm>
            <a:off x="3419475" y="6524625"/>
            <a:ext cx="57245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000" b="1">
                <a:latin typeface="Times New Roman" panose="02020603050405020304" pitchFamily="18" charset="0"/>
              </a:rPr>
              <a:t>NOTA: T: Eval. Teórica ;  P: Eval. Práctica</a:t>
            </a:r>
            <a:endParaRPr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9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468313" y="1844675"/>
            <a:ext cx="8229600" cy="2663825"/>
          </a:xfrm>
        </p:spPr>
        <p:txBody>
          <a:bodyPr vert="horz">
            <a:normAutofit fontScale="92500" lnSpcReduction="10000"/>
          </a:bodyPr>
          <a:lstStyle/>
          <a:p>
            <a:pPr marL="365760" marR="0" lvl="0" indent="-255905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Botánica</a:t>
            </a: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Del griego </a:t>
            </a:r>
            <a:r>
              <a:rPr kumimoji="0" lang="es-E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botani</a:t>
            </a: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hierba </a:t>
            </a: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en sentido amplio</a:t>
            </a: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E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vegetal</a:t>
            </a: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Es la rama de la Biología que </a:t>
            </a: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estudia</a:t>
            </a: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describe</a:t>
            </a: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clasifica</a:t>
            </a: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las plantas</a:t>
            </a:r>
            <a:endParaRPr kumimoji="0" lang="es-E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/>
            </a:pP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INTRODUCCIÓN</a:t>
            </a:r>
            <a:endParaRPr kumimoji="0" lang="es-ES" sz="41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40" name="Text Box 5"/>
          <p:cNvSpPr txBox="1"/>
          <p:nvPr/>
        </p:nvSpPr>
        <p:spPr>
          <a:xfrm>
            <a:off x="7451725" y="6381750"/>
            <a:ext cx="1439863" cy="24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000">
                <a:latin typeface="Times New Roman" panose="02020603050405020304" pitchFamily="18" charset="0"/>
              </a:rPr>
              <a:t>Fuente: </a:t>
            </a:r>
            <a:r>
              <a:rPr sz="1000" err="1">
                <a:latin typeface="Times New Roman" panose="02020603050405020304" pitchFamily="18" charset="0"/>
              </a:rPr>
              <a:t>Font</a:t>
            </a:r>
            <a:r>
              <a:rPr sz="1000">
                <a:latin typeface="Times New Roman" panose="02020603050405020304" pitchFamily="18" charset="0"/>
              </a:rPr>
              <a:t> Quer, 1965</a:t>
            </a:r>
            <a:endParaRPr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3"/>
          <p:cNvSpPr>
            <a:spLocks noGrp="1"/>
          </p:cNvSpPr>
          <p:nvPr>
            <p:ph idx="1" hasCustomPrompt="1"/>
          </p:nvPr>
        </p:nvSpPr>
        <p:spPr>
          <a:xfrm>
            <a:off x="323850" y="1268413"/>
            <a:ext cx="8362950" cy="5329237"/>
          </a:xfrm>
          <a:ln/>
        </p:spPr>
        <p:txBody>
          <a:bodyPr vert="horz" wrap="square" anchor="t" anchorCtr="0"/>
          <a:p>
            <a:pPr marL="609600" indent="-609600">
              <a:lnSpc>
                <a:spcPct val="80000"/>
              </a:lnSpc>
            </a:pPr>
            <a:r>
              <a:rPr sz="2400" b="1" i="1"/>
              <a:t>Botánica Pura</a:t>
            </a:r>
            <a:r>
              <a:rPr sz="2400"/>
              <a:t>: Estudia las plantas desde el punto de vista teórico.</a:t>
            </a:r>
            <a:endParaRPr sz="240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2400"/>
              <a:t>	1) Botánica General.</a:t>
            </a:r>
            <a:endParaRPr sz="240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2400"/>
              <a:t>		A) Morfología Botánica.</a:t>
            </a:r>
            <a:endParaRPr sz="240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2400"/>
              <a:t>			A.1) Morfología General.</a:t>
            </a:r>
            <a:endParaRPr sz="240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2400"/>
              <a:t>			A.2) Morfología Experimental.</a:t>
            </a:r>
            <a:endParaRPr sz="240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2400"/>
              <a:t>			A.3) Anatomía.</a:t>
            </a:r>
            <a:endParaRPr sz="240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2400"/>
              <a:t>				A.3.1) Citología.</a:t>
            </a:r>
            <a:endParaRPr sz="240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2400"/>
              <a:t>				A.3.2) Histología.</a:t>
            </a:r>
            <a:endParaRPr sz="240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2400"/>
              <a:t>				A.3.3) Anatomía Fisiológica.</a:t>
            </a:r>
            <a:endParaRPr sz="240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2400"/>
              <a:t>		B) Fisiología Botánica.</a:t>
            </a:r>
            <a:endParaRPr sz="240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2400"/>
              <a:t>			B.1) Fisiología Botánica propiamente dicha.</a:t>
            </a:r>
            <a:endParaRPr sz="240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2400"/>
              <a:t>			B.2) Genética.</a:t>
            </a:r>
            <a:endParaRPr sz="240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Clasificación de la Botánica</a:t>
            </a:r>
            <a:endParaRPr kumimoji="0" lang="es-ES" sz="41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364" name="Text Box 4"/>
          <p:cNvSpPr txBox="1"/>
          <p:nvPr/>
        </p:nvSpPr>
        <p:spPr>
          <a:xfrm>
            <a:off x="7308850" y="6237288"/>
            <a:ext cx="1512888" cy="24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000">
                <a:latin typeface="Times New Roman" panose="02020603050405020304" pitchFamily="18" charset="0"/>
              </a:rPr>
              <a:t>Fuente: </a:t>
            </a:r>
            <a:r>
              <a:rPr sz="1000" err="1">
                <a:latin typeface="Times New Roman" panose="02020603050405020304" pitchFamily="18" charset="0"/>
              </a:rPr>
              <a:t>Font</a:t>
            </a:r>
            <a:r>
              <a:rPr sz="1000">
                <a:latin typeface="Times New Roman" panose="02020603050405020304" pitchFamily="18" charset="0"/>
              </a:rPr>
              <a:t> Quer, 1965</a:t>
            </a:r>
            <a:endParaRPr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3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924425"/>
          </a:xfrm>
          <a:ln/>
        </p:spPr>
        <p:txBody>
          <a:bodyPr vert="horz" wrap="square" anchor="t" anchorCtr="0"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sz="3200" i="1"/>
              <a:t>	Botánica Aplicada</a:t>
            </a:r>
            <a:r>
              <a:rPr sz="3200"/>
              <a:t>: Estudia los problemas prácticos o de aplicación que pueden presentarse  al utilizar a los vegetales.</a:t>
            </a:r>
            <a:endParaRPr sz="32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sz="3200"/>
              <a:t>	1) Botánica Agrícola</a:t>
            </a:r>
            <a:endParaRPr sz="32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sz="3200"/>
              <a:t>	2) Botánica Forestal</a:t>
            </a:r>
            <a:endParaRPr sz="32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sz="3200"/>
              <a:t>	3) Botánica Farmacéutica</a:t>
            </a:r>
            <a:endParaRPr sz="32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sz="3200"/>
              <a:t>	4) </a:t>
            </a:r>
            <a:r>
              <a:rPr sz="3200" err="1"/>
              <a:t>Etnobotánica</a:t>
            </a:r>
            <a:endParaRPr sz="32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sz="3200"/>
              <a:t>	5) Floricultura </a:t>
            </a:r>
            <a:endParaRPr sz="32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sz="3200"/>
              <a:t>	6) Botánica sistemática</a:t>
            </a:r>
            <a:endParaRPr sz="320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Clasificación de la Botánica</a:t>
            </a:r>
            <a:endParaRPr kumimoji="0" lang="es-ES" sz="41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8" name="Text Box 4"/>
          <p:cNvSpPr txBox="1"/>
          <p:nvPr/>
        </p:nvSpPr>
        <p:spPr>
          <a:xfrm>
            <a:off x="7308850" y="6237288"/>
            <a:ext cx="1512888" cy="24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000">
                <a:latin typeface="Times New Roman" panose="02020603050405020304" pitchFamily="18" charset="0"/>
              </a:rPr>
              <a:t>Fuente: </a:t>
            </a:r>
            <a:r>
              <a:rPr sz="1000" err="1">
                <a:latin typeface="Times New Roman" panose="02020603050405020304" pitchFamily="18" charset="0"/>
              </a:rPr>
              <a:t>Font</a:t>
            </a:r>
            <a:r>
              <a:rPr sz="1000">
                <a:latin typeface="Times New Roman" panose="02020603050405020304" pitchFamily="18" charset="0"/>
              </a:rPr>
              <a:t> Quer, 1965</a:t>
            </a:r>
            <a:endParaRPr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2167</Words>
  <Application>WPS Presentation</Application>
  <PresentationFormat>Presentación en pantalla</PresentationFormat>
  <Paragraphs>147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Lucida Sans Unicode</vt:lpstr>
      <vt:lpstr>Wingdings 3</vt:lpstr>
      <vt:lpstr>Verdana</vt:lpstr>
      <vt:lpstr>Wingdings 2</vt:lpstr>
      <vt:lpstr>Calibri</vt:lpstr>
      <vt:lpstr>Wingdings 3</vt:lpstr>
      <vt:lpstr>Verdana</vt:lpstr>
      <vt:lpstr>Wingdings 2</vt:lpstr>
      <vt:lpstr>Microsoft YaHei</vt:lpstr>
      <vt:lpstr>Arial Unicode MS</vt:lpstr>
      <vt:lpstr>Blue Waves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Orlando Martinez</dc:creator>
  <cp:lastModifiedBy>pc</cp:lastModifiedBy>
  <cp:revision>93</cp:revision>
  <dcterms:created xsi:type="dcterms:W3CDTF">2005-03-28T20:56:58Z</dcterms:created>
  <dcterms:modified xsi:type="dcterms:W3CDTF">2024-04-22T04:01:47Z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5F3E7AEF56064824B86A29E62A65D854_12</vt:lpwstr>
  </property>
  <property fmtid="{D5CDD505-2E9C-101B-9397-08002B2CF9AE}" pid="3" name="KSOProductBuildVer">
    <vt:lpwstr>1033-12.2.0.16731</vt:lpwstr>
  </property>
</Properties>
</file>