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6" r:id="rId6"/>
    <p:sldId id="267" r:id="rId7"/>
    <p:sldId id="269" r:id="rId8"/>
    <p:sldId id="271" r:id="rId9"/>
    <p:sldId id="272" r:id="rId10"/>
    <p:sldId id="273" r:id="rId11"/>
    <p:sldId id="275" r:id="rId12"/>
    <p:sldId id="277" r:id="rId13"/>
    <p:sldId id="274" r:id="rId14"/>
    <p:sldId id="276" r:id="rId15"/>
    <p:sldId id="278" r:id="rId16"/>
    <p:sldId id="279" r:id="rId17"/>
    <p:sldId id="281" r:id="rId18"/>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7" initials="W7"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1EBBBCC-DAD2-459C-BE2E-F6DE35CF9A28}" styleName="Estilo oscuro 2 - Énfasis 3/Énfasis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showGuides="1">
      <p:cViewPr varScale="1">
        <p:scale>
          <a:sx n="70" d="100"/>
          <a:sy n="70" d="100"/>
        </p:scale>
        <p:origin x="-1080" y="-96"/>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4D2CD1-9887-4CC4-A231-03B4FB5E3777}"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s-VE"/>
        </a:p>
      </dgm:t>
    </dgm:pt>
    <dgm:pt modelId="{DB05C8E7-8531-45DC-BF35-E03FAA1F3CCB}">
      <dgm:prSet phldrT="[Texto]"/>
      <dgm:spPr/>
      <dgm:t>
        <a:bodyPr/>
        <a:lstStyle/>
        <a:p>
          <a:r>
            <a:rPr lang="es-VE" dirty="0" smtClean="0"/>
            <a:t>Un </a:t>
          </a:r>
          <a:r>
            <a:rPr lang="es-VE" b="1" u="sng" dirty="0" smtClean="0"/>
            <a:t>conjunto</a:t>
          </a:r>
          <a:r>
            <a:rPr lang="es-VE" u="sng" dirty="0" smtClean="0"/>
            <a:t> </a:t>
          </a:r>
          <a:r>
            <a:rPr lang="es-VE" b="1" u="sng" dirty="0" smtClean="0"/>
            <a:t>de personas</a:t>
          </a:r>
          <a:r>
            <a:rPr lang="es-VE" b="1" dirty="0" smtClean="0"/>
            <a:t> </a:t>
          </a:r>
          <a:r>
            <a:rPr lang="es-VE" dirty="0" smtClean="0"/>
            <a:t>que tienen un fin común, donde se coordinan los objetivos de cada uno, para lograr un objetivo en común o final.</a:t>
          </a:r>
          <a:endParaRPr lang="es-VE" dirty="0"/>
        </a:p>
      </dgm:t>
    </dgm:pt>
    <dgm:pt modelId="{0C22D795-3CF0-4B39-8495-70CABAC3C8FC}" type="parTrans" cxnId="{881207D3-94A5-4107-B977-4FFBDEC70DFD}">
      <dgm:prSet/>
      <dgm:spPr/>
      <dgm:t>
        <a:bodyPr/>
        <a:lstStyle/>
        <a:p>
          <a:endParaRPr lang="es-VE"/>
        </a:p>
      </dgm:t>
    </dgm:pt>
    <dgm:pt modelId="{2A341226-64F8-40F8-AE6E-83AA14AC381F}" type="sibTrans" cxnId="{881207D3-94A5-4107-B977-4FFBDEC70DFD}">
      <dgm:prSet/>
      <dgm:spPr/>
      <dgm:t>
        <a:bodyPr/>
        <a:lstStyle/>
        <a:p>
          <a:endParaRPr lang="es-VE"/>
        </a:p>
      </dgm:t>
    </dgm:pt>
    <dgm:pt modelId="{77C01C05-A969-4BB6-8722-2BA9361FA6D1}">
      <dgm:prSet phldrT="[Texto]"/>
      <dgm:spPr/>
      <dgm:t>
        <a:bodyPr/>
        <a:lstStyle/>
        <a:p>
          <a:r>
            <a:rPr lang="es-VE" dirty="0" smtClean="0"/>
            <a:t>La organización </a:t>
          </a:r>
          <a:r>
            <a:rPr lang="es-VE" b="1" u="sng" dirty="0" smtClean="0"/>
            <a:t>como proceso</a:t>
          </a:r>
          <a:r>
            <a:rPr lang="es-VE" dirty="0" smtClean="0"/>
            <a:t>, según Terry, citado por Reyes, A (2007) « es el arreglo de las funciones que se estiman necesarias para lograr un objetivo, y una indicación de la autoridad y la responsabilidad asignada a las personas a que tienen a su cargo la ejecución de las funciones respectivas». </a:t>
          </a:r>
          <a:endParaRPr lang="es-VE" dirty="0"/>
        </a:p>
      </dgm:t>
    </dgm:pt>
    <dgm:pt modelId="{19F74916-DEEE-4F0A-8939-5A5469BA3095}" type="parTrans" cxnId="{95F977C0-5591-4C95-8EA4-A1C1B9558B56}">
      <dgm:prSet/>
      <dgm:spPr/>
      <dgm:t>
        <a:bodyPr/>
        <a:lstStyle/>
        <a:p>
          <a:endParaRPr lang="es-VE"/>
        </a:p>
      </dgm:t>
    </dgm:pt>
    <dgm:pt modelId="{F15469BC-15AB-4662-9895-9C91FB282339}" type="sibTrans" cxnId="{95F977C0-5591-4C95-8EA4-A1C1B9558B56}">
      <dgm:prSet/>
      <dgm:spPr/>
      <dgm:t>
        <a:bodyPr/>
        <a:lstStyle/>
        <a:p>
          <a:endParaRPr lang="es-VE"/>
        </a:p>
      </dgm:t>
    </dgm:pt>
    <dgm:pt modelId="{50FFD300-2230-4B91-A396-58D320533791}">
      <dgm:prSet phldrT="[Texto]"/>
      <dgm:spPr/>
      <dgm:t>
        <a:bodyPr/>
        <a:lstStyle/>
        <a:p>
          <a:r>
            <a:rPr lang="es-VE" b="1" u="sng" dirty="0" smtClean="0"/>
            <a:t>Como Estructura Empresarial y Jurídica</a:t>
          </a:r>
          <a:r>
            <a:rPr lang="es-VE" b="0" dirty="0" smtClean="0"/>
            <a:t>, la organización que se dota de una   empresa para  trabajar.</a:t>
          </a:r>
          <a:endParaRPr lang="es-VE" b="0" dirty="0"/>
        </a:p>
      </dgm:t>
    </dgm:pt>
    <dgm:pt modelId="{E565AB1A-B8A5-4B44-A227-2CE3DCCD49BE}" type="parTrans" cxnId="{0E66502C-A7E8-48D1-9327-F1F6D04C9CD1}">
      <dgm:prSet/>
      <dgm:spPr/>
      <dgm:t>
        <a:bodyPr/>
        <a:lstStyle/>
        <a:p>
          <a:endParaRPr lang="es-VE"/>
        </a:p>
      </dgm:t>
    </dgm:pt>
    <dgm:pt modelId="{B527C83B-98CB-427F-8AAF-A60D32C611FC}" type="sibTrans" cxnId="{0E66502C-A7E8-48D1-9327-F1F6D04C9CD1}">
      <dgm:prSet/>
      <dgm:spPr/>
      <dgm:t>
        <a:bodyPr/>
        <a:lstStyle/>
        <a:p>
          <a:endParaRPr lang="es-VE"/>
        </a:p>
      </dgm:t>
    </dgm:pt>
    <dgm:pt modelId="{6B67BBB3-E44B-4B03-BC16-C585BEC91393}" type="pres">
      <dgm:prSet presAssocID="{CE4D2CD1-9887-4CC4-A231-03B4FB5E3777}" presName="linear" presStyleCnt="0">
        <dgm:presLayoutVars>
          <dgm:dir/>
          <dgm:resizeHandles val="exact"/>
        </dgm:presLayoutVars>
      </dgm:prSet>
      <dgm:spPr/>
      <dgm:t>
        <a:bodyPr/>
        <a:lstStyle/>
        <a:p>
          <a:endParaRPr lang="es-VE"/>
        </a:p>
      </dgm:t>
    </dgm:pt>
    <dgm:pt modelId="{B490A5E9-12B6-4C5D-81C1-2B484AE878EB}" type="pres">
      <dgm:prSet presAssocID="{DB05C8E7-8531-45DC-BF35-E03FAA1F3CCB}" presName="comp" presStyleCnt="0"/>
      <dgm:spPr/>
    </dgm:pt>
    <dgm:pt modelId="{6A6D1DB0-51AC-44DF-87A0-05B5EDFE19BE}" type="pres">
      <dgm:prSet presAssocID="{DB05C8E7-8531-45DC-BF35-E03FAA1F3CCB}" presName="box" presStyleLbl="node1" presStyleIdx="0" presStyleCnt="3"/>
      <dgm:spPr/>
      <dgm:t>
        <a:bodyPr/>
        <a:lstStyle/>
        <a:p>
          <a:endParaRPr lang="es-VE"/>
        </a:p>
      </dgm:t>
    </dgm:pt>
    <dgm:pt modelId="{B9C2E1EC-F9E9-421E-A44D-8C2059A4EF8C}" type="pres">
      <dgm:prSet presAssocID="{DB05C8E7-8531-45DC-BF35-E03FAA1F3CCB}" presName="img" presStyleLbl="fgImgPlace1" presStyleIdx="0" presStyleCnt="3" custScaleX="102818" custScaleY="107217"/>
      <dgm:spPr>
        <a:blipFill rotWithShape="1">
          <a:blip xmlns:r="http://schemas.openxmlformats.org/officeDocument/2006/relationships" r:embed="rId1"/>
          <a:stretch>
            <a:fillRect/>
          </a:stretch>
        </a:blipFill>
      </dgm:spPr>
    </dgm:pt>
    <dgm:pt modelId="{2971E700-2155-4317-BBAF-99DE1A3A8885}" type="pres">
      <dgm:prSet presAssocID="{DB05C8E7-8531-45DC-BF35-E03FAA1F3CCB}" presName="text" presStyleLbl="node1" presStyleIdx="0" presStyleCnt="3">
        <dgm:presLayoutVars>
          <dgm:bulletEnabled val="1"/>
        </dgm:presLayoutVars>
      </dgm:prSet>
      <dgm:spPr/>
      <dgm:t>
        <a:bodyPr/>
        <a:lstStyle/>
        <a:p>
          <a:endParaRPr lang="es-VE"/>
        </a:p>
      </dgm:t>
    </dgm:pt>
    <dgm:pt modelId="{F903FF3B-47E8-4937-A312-C0F6DEAC0A18}" type="pres">
      <dgm:prSet presAssocID="{2A341226-64F8-40F8-AE6E-83AA14AC381F}" presName="spacer" presStyleCnt="0"/>
      <dgm:spPr/>
    </dgm:pt>
    <dgm:pt modelId="{E5582F14-29B3-4673-9F17-33B5450F809B}" type="pres">
      <dgm:prSet presAssocID="{77C01C05-A969-4BB6-8722-2BA9361FA6D1}" presName="comp" presStyleCnt="0"/>
      <dgm:spPr/>
    </dgm:pt>
    <dgm:pt modelId="{AD9BCE73-1170-4079-9EA6-E798A478CC4D}" type="pres">
      <dgm:prSet presAssocID="{77C01C05-A969-4BB6-8722-2BA9361FA6D1}" presName="box" presStyleLbl="node1" presStyleIdx="1" presStyleCnt="3"/>
      <dgm:spPr/>
      <dgm:t>
        <a:bodyPr/>
        <a:lstStyle/>
        <a:p>
          <a:endParaRPr lang="es-VE"/>
        </a:p>
      </dgm:t>
    </dgm:pt>
    <dgm:pt modelId="{66CE0232-EB73-48D7-9484-1A96A7240139}" type="pres">
      <dgm:prSet presAssocID="{77C01C05-A969-4BB6-8722-2BA9361FA6D1}" presName="img" presStyleLbl="fgImgPlace1" presStyleIdx="1" presStyleCnt="3"/>
      <dgm:spPr>
        <a:blipFill rotWithShape="1">
          <a:blip xmlns:r="http://schemas.openxmlformats.org/officeDocument/2006/relationships" r:embed="rId2"/>
          <a:stretch>
            <a:fillRect/>
          </a:stretch>
        </a:blipFill>
      </dgm:spPr>
    </dgm:pt>
    <dgm:pt modelId="{8C77CAA9-1BE3-475F-A779-8F1F3040ED03}" type="pres">
      <dgm:prSet presAssocID="{77C01C05-A969-4BB6-8722-2BA9361FA6D1}" presName="text" presStyleLbl="node1" presStyleIdx="1" presStyleCnt="3">
        <dgm:presLayoutVars>
          <dgm:bulletEnabled val="1"/>
        </dgm:presLayoutVars>
      </dgm:prSet>
      <dgm:spPr/>
      <dgm:t>
        <a:bodyPr/>
        <a:lstStyle/>
        <a:p>
          <a:endParaRPr lang="es-VE"/>
        </a:p>
      </dgm:t>
    </dgm:pt>
    <dgm:pt modelId="{FCE62FCA-80A9-4C90-9085-6A127DAB3507}" type="pres">
      <dgm:prSet presAssocID="{F15469BC-15AB-4662-9895-9C91FB282339}" presName="spacer" presStyleCnt="0"/>
      <dgm:spPr/>
    </dgm:pt>
    <dgm:pt modelId="{D6EA6359-E6A0-4EB6-9BA9-804112A33BD9}" type="pres">
      <dgm:prSet presAssocID="{50FFD300-2230-4B91-A396-58D320533791}" presName="comp" presStyleCnt="0"/>
      <dgm:spPr/>
    </dgm:pt>
    <dgm:pt modelId="{D984F150-9CD4-4AFE-98D2-9104C87F1EA1}" type="pres">
      <dgm:prSet presAssocID="{50FFD300-2230-4B91-A396-58D320533791}" presName="box" presStyleLbl="node1" presStyleIdx="2" presStyleCnt="3"/>
      <dgm:spPr/>
      <dgm:t>
        <a:bodyPr/>
        <a:lstStyle/>
        <a:p>
          <a:endParaRPr lang="es-VE"/>
        </a:p>
      </dgm:t>
    </dgm:pt>
    <dgm:pt modelId="{FE3E8795-53CB-492C-B928-DEBAFB73C64F}" type="pres">
      <dgm:prSet presAssocID="{50FFD300-2230-4B91-A396-58D320533791}" presName="img" presStyleLbl="fgImgPlace1" presStyleIdx="2" presStyleCnt="3"/>
      <dgm:spPr>
        <a:blipFill rotWithShape="1">
          <a:blip xmlns:r="http://schemas.openxmlformats.org/officeDocument/2006/relationships" r:embed="rId3"/>
          <a:stretch>
            <a:fillRect/>
          </a:stretch>
        </a:blipFill>
      </dgm:spPr>
    </dgm:pt>
    <dgm:pt modelId="{16F2120A-D8F5-480F-987B-669934591EFF}" type="pres">
      <dgm:prSet presAssocID="{50FFD300-2230-4B91-A396-58D320533791}" presName="text" presStyleLbl="node1" presStyleIdx="2" presStyleCnt="3">
        <dgm:presLayoutVars>
          <dgm:bulletEnabled val="1"/>
        </dgm:presLayoutVars>
      </dgm:prSet>
      <dgm:spPr/>
      <dgm:t>
        <a:bodyPr/>
        <a:lstStyle/>
        <a:p>
          <a:endParaRPr lang="es-VE"/>
        </a:p>
      </dgm:t>
    </dgm:pt>
  </dgm:ptLst>
  <dgm:cxnLst>
    <dgm:cxn modelId="{0E66502C-A7E8-48D1-9327-F1F6D04C9CD1}" srcId="{CE4D2CD1-9887-4CC4-A231-03B4FB5E3777}" destId="{50FFD300-2230-4B91-A396-58D320533791}" srcOrd="2" destOrd="0" parTransId="{E565AB1A-B8A5-4B44-A227-2CE3DCCD49BE}" sibTransId="{B527C83B-98CB-427F-8AAF-A60D32C611FC}"/>
    <dgm:cxn modelId="{881207D3-94A5-4107-B977-4FFBDEC70DFD}" srcId="{CE4D2CD1-9887-4CC4-A231-03B4FB5E3777}" destId="{DB05C8E7-8531-45DC-BF35-E03FAA1F3CCB}" srcOrd="0" destOrd="0" parTransId="{0C22D795-3CF0-4B39-8495-70CABAC3C8FC}" sibTransId="{2A341226-64F8-40F8-AE6E-83AA14AC381F}"/>
    <dgm:cxn modelId="{DA995778-0F88-4C3A-815D-4E1567DA9501}" type="presOf" srcId="{DB05C8E7-8531-45DC-BF35-E03FAA1F3CCB}" destId="{6A6D1DB0-51AC-44DF-87A0-05B5EDFE19BE}" srcOrd="0" destOrd="0" presId="urn:microsoft.com/office/officeart/2005/8/layout/vList4"/>
    <dgm:cxn modelId="{DDB5B148-3D0D-4C7C-A2BD-4ED4173A3E26}" type="presOf" srcId="{77C01C05-A969-4BB6-8722-2BA9361FA6D1}" destId="{8C77CAA9-1BE3-475F-A779-8F1F3040ED03}" srcOrd="1" destOrd="0" presId="urn:microsoft.com/office/officeart/2005/8/layout/vList4"/>
    <dgm:cxn modelId="{582AFC39-F707-49C9-91A8-C0E259C499B6}" type="presOf" srcId="{50FFD300-2230-4B91-A396-58D320533791}" destId="{16F2120A-D8F5-480F-987B-669934591EFF}" srcOrd="1" destOrd="0" presId="urn:microsoft.com/office/officeart/2005/8/layout/vList4"/>
    <dgm:cxn modelId="{95F977C0-5591-4C95-8EA4-A1C1B9558B56}" srcId="{CE4D2CD1-9887-4CC4-A231-03B4FB5E3777}" destId="{77C01C05-A969-4BB6-8722-2BA9361FA6D1}" srcOrd="1" destOrd="0" parTransId="{19F74916-DEEE-4F0A-8939-5A5469BA3095}" sibTransId="{F15469BC-15AB-4662-9895-9C91FB282339}"/>
    <dgm:cxn modelId="{27B3538A-7467-4B8D-BFE3-8BD48F3C7642}" type="presOf" srcId="{50FFD300-2230-4B91-A396-58D320533791}" destId="{D984F150-9CD4-4AFE-98D2-9104C87F1EA1}" srcOrd="0" destOrd="0" presId="urn:microsoft.com/office/officeart/2005/8/layout/vList4"/>
    <dgm:cxn modelId="{4AF06684-4DF8-4EA1-AD73-C6EC0196868A}" type="presOf" srcId="{77C01C05-A969-4BB6-8722-2BA9361FA6D1}" destId="{AD9BCE73-1170-4079-9EA6-E798A478CC4D}" srcOrd="0" destOrd="0" presId="urn:microsoft.com/office/officeart/2005/8/layout/vList4"/>
    <dgm:cxn modelId="{5CD07AB4-5D84-4338-8895-9D302E083D24}" type="presOf" srcId="{DB05C8E7-8531-45DC-BF35-E03FAA1F3CCB}" destId="{2971E700-2155-4317-BBAF-99DE1A3A8885}" srcOrd="1" destOrd="0" presId="urn:microsoft.com/office/officeart/2005/8/layout/vList4"/>
    <dgm:cxn modelId="{03FA9CD3-4EC3-409E-85C9-62D79A772B80}" type="presOf" srcId="{CE4D2CD1-9887-4CC4-A231-03B4FB5E3777}" destId="{6B67BBB3-E44B-4B03-BC16-C585BEC91393}" srcOrd="0" destOrd="0" presId="urn:microsoft.com/office/officeart/2005/8/layout/vList4"/>
    <dgm:cxn modelId="{B5F243CC-C3FF-4641-966A-0446E816CA40}" type="presParOf" srcId="{6B67BBB3-E44B-4B03-BC16-C585BEC91393}" destId="{B490A5E9-12B6-4C5D-81C1-2B484AE878EB}" srcOrd="0" destOrd="0" presId="urn:microsoft.com/office/officeart/2005/8/layout/vList4"/>
    <dgm:cxn modelId="{F348ED7C-5969-4622-8710-5640C537CECB}" type="presParOf" srcId="{B490A5E9-12B6-4C5D-81C1-2B484AE878EB}" destId="{6A6D1DB0-51AC-44DF-87A0-05B5EDFE19BE}" srcOrd="0" destOrd="0" presId="urn:microsoft.com/office/officeart/2005/8/layout/vList4"/>
    <dgm:cxn modelId="{30D12816-5178-451B-8C8B-EEAF8F754D85}" type="presParOf" srcId="{B490A5E9-12B6-4C5D-81C1-2B484AE878EB}" destId="{B9C2E1EC-F9E9-421E-A44D-8C2059A4EF8C}" srcOrd="1" destOrd="0" presId="urn:microsoft.com/office/officeart/2005/8/layout/vList4"/>
    <dgm:cxn modelId="{5F26F2E5-35E7-4D52-A1CD-CDDF1A0C036A}" type="presParOf" srcId="{B490A5E9-12B6-4C5D-81C1-2B484AE878EB}" destId="{2971E700-2155-4317-BBAF-99DE1A3A8885}" srcOrd="2" destOrd="0" presId="urn:microsoft.com/office/officeart/2005/8/layout/vList4"/>
    <dgm:cxn modelId="{45E33303-62E2-4D48-9B03-7155130F9BA1}" type="presParOf" srcId="{6B67BBB3-E44B-4B03-BC16-C585BEC91393}" destId="{F903FF3B-47E8-4937-A312-C0F6DEAC0A18}" srcOrd="1" destOrd="0" presId="urn:microsoft.com/office/officeart/2005/8/layout/vList4"/>
    <dgm:cxn modelId="{62F07C8F-1CF0-4980-9942-DCC5B4DAACCD}" type="presParOf" srcId="{6B67BBB3-E44B-4B03-BC16-C585BEC91393}" destId="{E5582F14-29B3-4673-9F17-33B5450F809B}" srcOrd="2" destOrd="0" presId="urn:microsoft.com/office/officeart/2005/8/layout/vList4"/>
    <dgm:cxn modelId="{19371DA8-82E5-45D9-8FF6-F4AEBE7F62A0}" type="presParOf" srcId="{E5582F14-29B3-4673-9F17-33B5450F809B}" destId="{AD9BCE73-1170-4079-9EA6-E798A478CC4D}" srcOrd="0" destOrd="0" presId="urn:microsoft.com/office/officeart/2005/8/layout/vList4"/>
    <dgm:cxn modelId="{F7325089-1C2A-40A6-BFEC-953AEB205F5E}" type="presParOf" srcId="{E5582F14-29B3-4673-9F17-33B5450F809B}" destId="{66CE0232-EB73-48D7-9484-1A96A7240139}" srcOrd="1" destOrd="0" presId="urn:microsoft.com/office/officeart/2005/8/layout/vList4"/>
    <dgm:cxn modelId="{733AA543-5409-461E-A8E9-1744C45B93E3}" type="presParOf" srcId="{E5582F14-29B3-4673-9F17-33B5450F809B}" destId="{8C77CAA9-1BE3-475F-A779-8F1F3040ED03}" srcOrd="2" destOrd="0" presId="urn:microsoft.com/office/officeart/2005/8/layout/vList4"/>
    <dgm:cxn modelId="{C110CCAE-BC27-44FB-A85B-B42D5049E170}" type="presParOf" srcId="{6B67BBB3-E44B-4B03-BC16-C585BEC91393}" destId="{FCE62FCA-80A9-4C90-9085-6A127DAB3507}" srcOrd="3" destOrd="0" presId="urn:microsoft.com/office/officeart/2005/8/layout/vList4"/>
    <dgm:cxn modelId="{BE883AD9-5C26-4D79-8BF4-FDDE4797D8E0}" type="presParOf" srcId="{6B67BBB3-E44B-4B03-BC16-C585BEC91393}" destId="{D6EA6359-E6A0-4EB6-9BA9-804112A33BD9}" srcOrd="4" destOrd="0" presId="urn:microsoft.com/office/officeart/2005/8/layout/vList4"/>
    <dgm:cxn modelId="{00531D89-7847-4D6D-BC64-09B1AEA9E95D}" type="presParOf" srcId="{D6EA6359-E6A0-4EB6-9BA9-804112A33BD9}" destId="{D984F150-9CD4-4AFE-98D2-9104C87F1EA1}" srcOrd="0" destOrd="0" presId="urn:microsoft.com/office/officeart/2005/8/layout/vList4"/>
    <dgm:cxn modelId="{682E9AF2-15C4-4827-A9BE-B2F59E714BE0}" type="presParOf" srcId="{D6EA6359-E6A0-4EB6-9BA9-804112A33BD9}" destId="{FE3E8795-53CB-492C-B928-DEBAFB73C64F}" srcOrd="1" destOrd="0" presId="urn:microsoft.com/office/officeart/2005/8/layout/vList4"/>
    <dgm:cxn modelId="{13BF6178-DE88-47BE-946F-429D89F4DF57}" type="presParOf" srcId="{D6EA6359-E6A0-4EB6-9BA9-804112A33BD9}" destId="{16F2120A-D8F5-480F-987B-669934591EFF}"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CF0C16-0D6E-4CA8-A27A-D344B1CD41E9}" type="doc">
      <dgm:prSet loTypeId="urn:microsoft.com/office/officeart/2005/8/layout/hProcess9" loCatId="process" qsTypeId="urn:microsoft.com/office/officeart/2005/8/quickstyle/simple3" qsCatId="simple" csTypeId="urn:microsoft.com/office/officeart/2005/8/colors/accent1_2" csCatId="accent1" phldr="1"/>
      <dgm:spPr/>
    </dgm:pt>
    <dgm:pt modelId="{C1E57D78-D210-4E7E-A518-D7F38AAC803D}">
      <dgm:prSet phldrT="[Texto]"/>
      <dgm:spPr/>
      <dgm:t>
        <a:bodyPr/>
        <a:lstStyle/>
        <a:p>
          <a:r>
            <a:rPr lang="es-VE" dirty="0" smtClean="0"/>
            <a:t>Principio de Especialización </a:t>
          </a:r>
          <a:endParaRPr lang="es-VE" dirty="0"/>
        </a:p>
      </dgm:t>
    </dgm:pt>
    <dgm:pt modelId="{2498264C-64FF-421D-953D-0F183F8763CD}" type="parTrans" cxnId="{9777F9CB-CE9F-451C-A7FF-88788B8CD538}">
      <dgm:prSet/>
      <dgm:spPr/>
      <dgm:t>
        <a:bodyPr/>
        <a:lstStyle/>
        <a:p>
          <a:endParaRPr lang="es-VE"/>
        </a:p>
      </dgm:t>
    </dgm:pt>
    <dgm:pt modelId="{F78B2B60-EF9B-4CC1-9386-F7D1BD9C4267}" type="sibTrans" cxnId="{9777F9CB-CE9F-451C-A7FF-88788B8CD538}">
      <dgm:prSet/>
      <dgm:spPr/>
      <dgm:t>
        <a:bodyPr/>
        <a:lstStyle/>
        <a:p>
          <a:endParaRPr lang="es-VE"/>
        </a:p>
      </dgm:t>
    </dgm:pt>
    <dgm:pt modelId="{5EEF3EE8-0069-4E87-A020-1A5975003180}">
      <dgm:prSet phldrT="[Texto]"/>
      <dgm:spPr/>
      <dgm:t>
        <a:bodyPr/>
        <a:lstStyle/>
        <a:p>
          <a:r>
            <a:rPr lang="es-VE" dirty="0" smtClean="0"/>
            <a:t>Principio de Unidad de Mando</a:t>
          </a:r>
          <a:endParaRPr lang="es-VE" dirty="0"/>
        </a:p>
      </dgm:t>
    </dgm:pt>
    <dgm:pt modelId="{721F2EE0-2EDE-4589-9E93-9D1457C68449}" type="parTrans" cxnId="{1F6EE9DD-0A45-46F8-A397-4BDB45C06F5E}">
      <dgm:prSet/>
      <dgm:spPr/>
      <dgm:t>
        <a:bodyPr/>
        <a:lstStyle/>
        <a:p>
          <a:endParaRPr lang="es-VE"/>
        </a:p>
      </dgm:t>
    </dgm:pt>
    <dgm:pt modelId="{9A395E61-8BFA-4B8B-AB0E-DB166912BCF3}" type="sibTrans" cxnId="{1F6EE9DD-0A45-46F8-A397-4BDB45C06F5E}">
      <dgm:prSet/>
      <dgm:spPr/>
      <dgm:t>
        <a:bodyPr/>
        <a:lstStyle/>
        <a:p>
          <a:endParaRPr lang="es-VE"/>
        </a:p>
      </dgm:t>
    </dgm:pt>
    <dgm:pt modelId="{301D2FB5-4F26-4A4F-922B-99266D03472A}">
      <dgm:prSet phldrT="[Texto]"/>
      <dgm:spPr/>
      <dgm:t>
        <a:bodyPr/>
        <a:lstStyle/>
        <a:p>
          <a:r>
            <a:rPr lang="es-VE" dirty="0" smtClean="0"/>
            <a:t>Principio del Equilibrio de autoridad-Responsabilidad</a:t>
          </a:r>
          <a:endParaRPr lang="es-VE" dirty="0"/>
        </a:p>
      </dgm:t>
    </dgm:pt>
    <dgm:pt modelId="{6B82AAB0-8F62-457F-A33E-7ECC501DB2D0}" type="parTrans" cxnId="{45CA5289-D983-46E4-B8C1-1438351F1C91}">
      <dgm:prSet/>
      <dgm:spPr/>
      <dgm:t>
        <a:bodyPr/>
        <a:lstStyle/>
        <a:p>
          <a:endParaRPr lang="es-VE"/>
        </a:p>
      </dgm:t>
    </dgm:pt>
    <dgm:pt modelId="{F327566D-997C-404D-9C63-D057C1B01DED}" type="sibTrans" cxnId="{45CA5289-D983-46E4-B8C1-1438351F1C91}">
      <dgm:prSet/>
      <dgm:spPr/>
      <dgm:t>
        <a:bodyPr/>
        <a:lstStyle/>
        <a:p>
          <a:endParaRPr lang="es-VE"/>
        </a:p>
      </dgm:t>
    </dgm:pt>
    <dgm:pt modelId="{4ABDF34A-1C48-4590-83E7-EBB30D6155D1}">
      <dgm:prSet phldrT="[Texto]"/>
      <dgm:spPr/>
      <dgm:t>
        <a:bodyPr/>
        <a:lstStyle/>
        <a:p>
          <a:r>
            <a:rPr lang="es-VE" dirty="0" smtClean="0"/>
            <a:t>Equilibrio de Dirección/Control</a:t>
          </a:r>
          <a:endParaRPr lang="es-VE" dirty="0"/>
        </a:p>
      </dgm:t>
    </dgm:pt>
    <dgm:pt modelId="{06897199-E81B-434A-A5AA-883A8FF2993F}" type="parTrans" cxnId="{C06AF450-EF18-4B80-A400-89036B2508E6}">
      <dgm:prSet/>
      <dgm:spPr/>
      <dgm:t>
        <a:bodyPr/>
        <a:lstStyle/>
        <a:p>
          <a:endParaRPr lang="es-VE"/>
        </a:p>
      </dgm:t>
    </dgm:pt>
    <dgm:pt modelId="{2AA527B3-E0F0-4706-94C1-8ED9C948D3D2}" type="sibTrans" cxnId="{C06AF450-EF18-4B80-A400-89036B2508E6}">
      <dgm:prSet/>
      <dgm:spPr/>
      <dgm:t>
        <a:bodyPr/>
        <a:lstStyle/>
        <a:p>
          <a:endParaRPr lang="es-VE"/>
        </a:p>
      </dgm:t>
    </dgm:pt>
    <dgm:pt modelId="{C8235C24-CE74-4DBE-BDFE-DAF94790F172}" type="pres">
      <dgm:prSet presAssocID="{DFCF0C16-0D6E-4CA8-A27A-D344B1CD41E9}" presName="CompostProcess" presStyleCnt="0">
        <dgm:presLayoutVars>
          <dgm:dir/>
          <dgm:resizeHandles val="exact"/>
        </dgm:presLayoutVars>
      </dgm:prSet>
      <dgm:spPr/>
    </dgm:pt>
    <dgm:pt modelId="{C9D05611-CA9D-4E37-93BB-B84DB96C5888}" type="pres">
      <dgm:prSet presAssocID="{DFCF0C16-0D6E-4CA8-A27A-D344B1CD41E9}" presName="arrow" presStyleLbl="bgShp" presStyleIdx="0" presStyleCnt="1"/>
      <dgm:spPr/>
    </dgm:pt>
    <dgm:pt modelId="{90896790-6AAE-4963-9D45-A7796C56E2B3}" type="pres">
      <dgm:prSet presAssocID="{DFCF0C16-0D6E-4CA8-A27A-D344B1CD41E9}" presName="linearProcess" presStyleCnt="0"/>
      <dgm:spPr/>
    </dgm:pt>
    <dgm:pt modelId="{CC3234A2-8731-43D0-96E2-C2F2E45E20AB}" type="pres">
      <dgm:prSet presAssocID="{C1E57D78-D210-4E7E-A518-D7F38AAC803D}" presName="textNode" presStyleLbl="node1" presStyleIdx="0" presStyleCnt="4">
        <dgm:presLayoutVars>
          <dgm:bulletEnabled val="1"/>
        </dgm:presLayoutVars>
      </dgm:prSet>
      <dgm:spPr/>
      <dgm:t>
        <a:bodyPr/>
        <a:lstStyle/>
        <a:p>
          <a:endParaRPr lang="es-VE"/>
        </a:p>
      </dgm:t>
    </dgm:pt>
    <dgm:pt modelId="{2BA4C359-150D-404A-9258-439EC793D419}" type="pres">
      <dgm:prSet presAssocID="{F78B2B60-EF9B-4CC1-9386-F7D1BD9C4267}" presName="sibTrans" presStyleCnt="0"/>
      <dgm:spPr/>
    </dgm:pt>
    <dgm:pt modelId="{016AFABC-405D-4775-87C5-8EA4AFC4D1E2}" type="pres">
      <dgm:prSet presAssocID="{5EEF3EE8-0069-4E87-A020-1A5975003180}" presName="textNode" presStyleLbl="node1" presStyleIdx="1" presStyleCnt="4">
        <dgm:presLayoutVars>
          <dgm:bulletEnabled val="1"/>
        </dgm:presLayoutVars>
      </dgm:prSet>
      <dgm:spPr/>
      <dgm:t>
        <a:bodyPr/>
        <a:lstStyle/>
        <a:p>
          <a:endParaRPr lang="es-VE"/>
        </a:p>
      </dgm:t>
    </dgm:pt>
    <dgm:pt modelId="{894340D8-E82A-4C3B-AED7-A706A4D43869}" type="pres">
      <dgm:prSet presAssocID="{9A395E61-8BFA-4B8B-AB0E-DB166912BCF3}" presName="sibTrans" presStyleCnt="0"/>
      <dgm:spPr/>
    </dgm:pt>
    <dgm:pt modelId="{FAF99AC5-AC79-4BDE-95D9-4E30BCA432CD}" type="pres">
      <dgm:prSet presAssocID="{301D2FB5-4F26-4A4F-922B-99266D03472A}" presName="textNode" presStyleLbl="node1" presStyleIdx="2" presStyleCnt="4">
        <dgm:presLayoutVars>
          <dgm:bulletEnabled val="1"/>
        </dgm:presLayoutVars>
      </dgm:prSet>
      <dgm:spPr/>
      <dgm:t>
        <a:bodyPr/>
        <a:lstStyle/>
        <a:p>
          <a:endParaRPr lang="es-VE"/>
        </a:p>
      </dgm:t>
    </dgm:pt>
    <dgm:pt modelId="{D0A34EB2-C88F-4448-9DB4-0436EA118324}" type="pres">
      <dgm:prSet presAssocID="{F327566D-997C-404D-9C63-D057C1B01DED}" presName="sibTrans" presStyleCnt="0"/>
      <dgm:spPr/>
    </dgm:pt>
    <dgm:pt modelId="{C313EEBD-6DC0-4F91-8ADA-C069EC619824}" type="pres">
      <dgm:prSet presAssocID="{4ABDF34A-1C48-4590-83E7-EBB30D6155D1}" presName="textNode" presStyleLbl="node1" presStyleIdx="3" presStyleCnt="4">
        <dgm:presLayoutVars>
          <dgm:bulletEnabled val="1"/>
        </dgm:presLayoutVars>
      </dgm:prSet>
      <dgm:spPr/>
      <dgm:t>
        <a:bodyPr/>
        <a:lstStyle/>
        <a:p>
          <a:endParaRPr lang="es-VE"/>
        </a:p>
      </dgm:t>
    </dgm:pt>
  </dgm:ptLst>
  <dgm:cxnLst>
    <dgm:cxn modelId="{9777F9CB-CE9F-451C-A7FF-88788B8CD538}" srcId="{DFCF0C16-0D6E-4CA8-A27A-D344B1CD41E9}" destId="{C1E57D78-D210-4E7E-A518-D7F38AAC803D}" srcOrd="0" destOrd="0" parTransId="{2498264C-64FF-421D-953D-0F183F8763CD}" sibTransId="{F78B2B60-EF9B-4CC1-9386-F7D1BD9C4267}"/>
    <dgm:cxn modelId="{3C0D0941-847F-4459-946C-7ED800D868AD}" type="presOf" srcId="{301D2FB5-4F26-4A4F-922B-99266D03472A}" destId="{FAF99AC5-AC79-4BDE-95D9-4E30BCA432CD}" srcOrd="0" destOrd="0" presId="urn:microsoft.com/office/officeart/2005/8/layout/hProcess9"/>
    <dgm:cxn modelId="{68C39E4C-7727-4CD2-AA13-02D5174D2CD7}" type="presOf" srcId="{4ABDF34A-1C48-4590-83E7-EBB30D6155D1}" destId="{C313EEBD-6DC0-4F91-8ADA-C069EC619824}" srcOrd="0" destOrd="0" presId="urn:microsoft.com/office/officeart/2005/8/layout/hProcess9"/>
    <dgm:cxn modelId="{45CA5289-D983-46E4-B8C1-1438351F1C91}" srcId="{DFCF0C16-0D6E-4CA8-A27A-D344B1CD41E9}" destId="{301D2FB5-4F26-4A4F-922B-99266D03472A}" srcOrd="2" destOrd="0" parTransId="{6B82AAB0-8F62-457F-A33E-7ECC501DB2D0}" sibTransId="{F327566D-997C-404D-9C63-D057C1B01DED}"/>
    <dgm:cxn modelId="{FE11EE5A-A062-4BBF-BACB-A13B23DC14D2}" type="presOf" srcId="{5EEF3EE8-0069-4E87-A020-1A5975003180}" destId="{016AFABC-405D-4775-87C5-8EA4AFC4D1E2}" srcOrd="0" destOrd="0" presId="urn:microsoft.com/office/officeart/2005/8/layout/hProcess9"/>
    <dgm:cxn modelId="{26EF2C3F-F206-4885-A4FC-3A83A27881C8}" type="presOf" srcId="{C1E57D78-D210-4E7E-A518-D7F38AAC803D}" destId="{CC3234A2-8731-43D0-96E2-C2F2E45E20AB}" srcOrd="0" destOrd="0" presId="urn:microsoft.com/office/officeart/2005/8/layout/hProcess9"/>
    <dgm:cxn modelId="{C06AF450-EF18-4B80-A400-89036B2508E6}" srcId="{DFCF0C16-0D6E-4CA8-A27A-D344B1CD41E9}" destId="{4ABDF34A-1C48-4590-83E7-EBB30D6155D1}" srcOrd="3" destOrd="0" parTransId="{06897199-E81B-434A-A5AA-883A8FF2993F}" sibTransId="{2AA527B3-E0F0-4706-94C1-8ED9C948D3D2}"/>
    <dgm:cxn modelId="{1F6EE9DD-0A45-46F8-A397-4BDB45C06F5E}" srcId="{DFCF0C16-0D6E-4CA8-A27A-D344B1CD41E9}" destId="{5EEF3EE8-0069-4E87-A020-1A5975003180}" srcOrd="1" destOrd="0" parTransId="{721F2EE0-2EDE-4589-9E93-9D1457C68449}" sibTransId="{9A395E61-8BFA-4B8B-AB0E-DB166912BCF3}"/>
    <dgm:cxn modelId="{4BBAF251-E572-49AC-AC32-A2FB6B167FEB}" type="presOf" srcId="{DFCF0C16-0D6E-4CA8-A27A-D344B1CD41E9}" destId="{C8235C24-CE74-4DBE-BDFE-DAF94790F172}" srcOrd="0" destOrd="0" presId="urn:microsoft.com/office/officeart/2005/8/layout/hProcess9"/>
    <dgm:cxn modelId="{7683538E-8CE3-4B2F-91D9-FA7983BCB7F7}" type="presParOf" srcId="{C8235C24-CE74-4DBE-BDFE-DAF94790F172}" destId="{C9D05611-CA9D-4E37-93BB-B84DB96C5888}" srcOrd="0" destOrd="0" presId="urn:microsoft.com/office/officeart/2005/8/layout/hProcess9"/>
    <dgm:cxn modelId="{DEE31400-1C59-413B-82AA-249448080146}" type="presParOf" srcId="{C8235C24-CE74-4DBE-BDFE-DAF94790F172}" destId="{90896790-6AAE-4963-9D45-A7796C56E2B3}" srcOrd="1" destOrd="0" presId="urn:microsoft.com/office/officeart/2005/8/layout/hProcess9"/>
    <dgm:cxn modelId="{80981F8F-9992-406C-82CF-D0EF9D895EAB}" type="presParOf" srcId="{90896790-6AAE-4963-9D45-A7796C56E2B3}" destId="{CC3234A2-8731-43D0-96E2-C2F2E45E20AB}" srcOrd="0" destOrd="0" presId="urn:microsoft.com/office/officeart/2005/8/layout/hProcess9"/>
    <dgm:cxn modelId="{F9061F0C-9ECB-427C-B10A-F7B5FDC2084D}" type="presParOf" srcId="{90896790-6AAE-4963-9D45-A7796C56E2B3}" destId="{2BA4C359-150D-404A-9258-439EC793D419}" srcOrd="1" destOrd="0" presId="urn:microsoft.com/office/officeart/2005/8/layout/hProcess9"/>
    <dgm:cxn modelId="{F1477353-B73C-4D3D-A6D1-BD5F3D84FC1E}" type="presParOf" srcId="{90896790-6AAE-4963-9D45-A7796C56E2B3}" destId="{016AFABC-405D-4775-87C5-8EA4AFC4D1E2}" srcOrd="2" destOrd="0" presId="urn:microsoft.com/office/officeart/2005/8/layout/hProcess9"/>
    <dgm:cxn modelId="{4762F9C4-58B5-45A1-8224-75C8D9EBEDE9}" type="presParOf" srcId="{90896790-6AAE-4963-9D45-A7796C56E2B3}" destId="{894340D8-E82A-4C3B-AED7-A706A4D43869}" srcOrd="3" destOrd="0" presId="urn:microsoft.com/office/officeart/2005/8/layout/hProcess9"/>
    <dgm:cxn modelId="{1962275F-F4A2-4180-BC1D-190747045BD2}" type="presParOf" srcId="{90896790-6AAE-4963-9D45-A7796C56E2B3}" destId="{FAF99AC5-AC79-4BDE-95D9-4E30BCA432CD}" srcOrd="4" destOrd="0" presId="urn:microsoft.com/office/officeart/2005/8/layout/hProcess9"/>
    <dgm:cxn modelId="{56A56F38-9F73-4FA6-A22B-A4C578F40E6D}" type="presParOf" srcId="{90896790-6AAE-4963-9D45-A7796C56E2B3}" destId="{D0A34EB2-C88F-4448-9DB4-0436EA118324}" srcOrd="5" destOrd="0" presId="urn:microsoft.com/office/officeart/2005/8/layout/hProcess9"/>
    <dgm:cxn modelId="{7B029E2E-764D-4139-B287-683B63BA735B}" type="presParOf" srcId="{90896790-6AAE-4963-9D45-A7796C56E2B3}" destId="{C313EEBD-6DC0-4F91-8ADA-C069EC61982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6BC319-DE46-46B8-AE8C-D654B4FD5757}" type="doc">
      <dgm:prSet loTypeId="urn:microsoft.com/office/officeart/2005/8/layout/vList3" loCatId="list" qsTypeId="urn:microsoft.com/office/officeart/2005/8/quickstyle/simple1" qsCatId="simple" csTypeId="urn:microsoft.com/office/officeart/2005/8/colors/colorful4" csCatId="colorful" phldr="1"/>
      <dgm:spPr/>
      <dgm:t>
        <a:bodyPr/>
        <a:lstStyle/>
        <a:p>
          <a:endParaRPr lang="es-VE"/>
        </a:p>
      </dgm:t>
    </dgm:pt>
    <dgm:pt modelId="{71395EAB-CBFF-4243-817A-62D1D5612283}">
      <dgm:prSet phldrT="[Texto]" custT="1"/>
      <dgm:spPr/>
      <dgm:t>
        <a:bodyPr/>
        <a:lstStyle/>
        <a:p>
          <a:r>
            <a:rPr lang="es-VE" sz="1800" dirty="0" smtClean="0"/>
            <a:t>Diferenciación Horizontal</a:t>
          </a:r>
          <a:endParaRPr lang="es-VE" sz="1800" dirty="0"/>
        </a:p>
      </dgm:t>
    </dgm:pt>
    <dgm:pt modelId="{DDF25FC2-CDB7-434C-AE0F-10732F0AB4DE}" type="parTrans" cxnId="{6BFD0445-FFC5-4657-BEF3-EF5F9EC13980}">
      <dgm:prSet/>
      <dgm:spPr/>
      <dgm:t>
        <a:bodyPr/>
        <a:lstStyle/>
        <a:p>
          <a:endParaRPr lang="es-VE"/>
        </a:p>
      </dgm:t>
    </dgm:pt>
    <dgm:pt modelId="{751DCBD7-3E2A-4CA2-A4FE-8BA8788852A8}" type="sibTrans" cxnId="{6BFD0445-FFC5-4657-BEF3-EF5F9EC13980}">
      <dgm:prSet/>
      <dgm:spPr/>
      <dgm:t>
        <a:bodyPr/>
        <a:lstStyle/>
        <a:p>
          <a:endParaRPr lang="es-VE"/>
        </a:p>
      </dgm:t>
    </dgm:pt>
    <dgm:pt modelId="{06FACFE5-44E5-4B6D-A283-F9C8849C78F6}">
      <dgm:prSet phldrT="[Texto]" custT="1"/>
      <dgm:spPr/>
      <dgm:t>
        <a:bodyPr/>
        <a:lstStyle/>
        <a:p>
          <a:r>
            <a:rPr lang="es-VE" sz="1800" dirty="0" smtClean="0"/>
            <a:t>Diferenciación Vertical</a:t>
          </a:r>
          <a:endParaRPr lang="es-VE" sz="1800" dirty="0"/>
        </a:p>
      </dgm:t>
    </dgm:pt>
    <dgm:pt modelId="{506A8A86-9FF0-49D0-BFF7-B78D1F266D5A}" type="parTrans" cxnId="{3221D937-4804-4504-9E0A-4678543F8CD1}">
      <dgm:prSet/>
      <dgm:spPr/>
      <dgm:t>
        <a:bodyPr/>
        <a:lstStyle/>
        <a:p>
          <a:endParaRPr lang="es-VE"/>
        </a:p>
      </dgm:t>
    </dgm:pt>
    <dgm:pt modelId="{AC8BC652-1EF7-4E60-AC6D-B6443341F625}" type="sibTrans" cxnId="{3221D937-4804-4504-9E0A-4678543F8CD1}">
      <dgm:prSet/>
      <dgm:spPr/>
      <dgm:t>
        <a:bodyPr/>
        <a:lstStyle/>
        <a:p>
          <a:endParaRPr lang="es-VE"/>
        </a:p>
      </dgm:t>
    </dgm:pt>
    <dgm:pt modelId="{93EDE6B1-A80C-446B-B58C-29167DDAA9A3}">
      <dgm:prSet phldrT="[Texto]" custT="1"/>
      <dgm:spPr/>
      <dgm:t>
        <a:bodyPr/>
        <a:lstStyle/>
        <a:p>
          <a:r>
            <a:rPr lang="es-VE" sz="1800" dirty="0" smtClean="0"/>
            <a:t>Dispersión Espacial</a:t>
          </a:r>
          <a:endParaRPr lang="es-VE" sz="1800" dirty="0"/>
        </a:p>
      </dgm:t>
    </dgm:pt>
    <dgm:pt modelId="{8A47200D-56BB-4C5A-B9D7-680F325DF109}" type="parTrans" cxnId="{070CA635-1734-4B29-B957-810503155F6D}">
      <dgm:prSet/>
      <dgm:spPr/>
      <dgm:t>
        <a:bodyPr/>
        <a:lstStyle/>
        <a:p>
          <a:endParaRPr lang="es-VE"/>
        </a:p>
      </dgm:t>
    </dgm:pt>
    <dgm:pt modelId="{F3634536-E513-468C-9970-5EED7415D1F1}" type="sibTrans" cxnId="{070CA635-1734-4B29-B957-810503155F6D}">
      <dgm:prSet/>
      <dgm:spPr/>
      <dgm:t>
        <a:bodyPr/>
        <a:lstStyle/>
        <a:p>
          <a:endParaRPr lang="es-VE"/>
        </a:p>
      </dgm:t>
    </dgm:pt>
    <dgm:pt modelId="{C6011BED-984A-47A3-BAD9-AEE44E621738}">
      <dgm:prSet custT="1"/>
      <dgm:spPr/>
      <dgm:t>
        <a:bodyPr/>
        <a:lstStyle/>
        <a:p>
          <a:r>
            <a:rPr lang="es-VE" sz="1800" dirty="0" smtClean="0"/>
            <a:t>La forma como las tareas que debe realizar la organización se subdividen entre sus miembros. </a:t>
          </a:r>
          <a:endParaRPr lang="es-VE" sz="1800" dirty="0"/>
        </a:p>
      </dgm:t>
    </dgm:pt>
    <dgm:pt modelId="{B4E3CECB-40A1-42D1-9D4D-B92BCA2F3D9F}" type="parTrans" cxnId="{B14FC8AB-603B-4AC8-8066-B612C241F40A}">
      <dgm:prSet/>
      <dgm:spPr/>
      <dgm:t>
        <a:bodyPr/>
        <a:lstStyle/>
        <a:p>
          <a:endParaRPr lang="es-VE"/>
        </a:p>
      </dgm:t>
    </dgm:pt>
    <dgm:pt modelId="{6064FFB5-FCF6-4897-B723-3E500EC08D6F}" type="sibTrans" cxnId="{B14FC8AB-603B-4AC8-8066-B612C241F40A}">
      <dgm:prSet/>
      <dgm:spPr/>
      <dgm:t>
        <a:bodyPr/>
        <a:lstStyle/>
        <a:p>
          <a:endParaRPr lang="es-VE"/>
        </a:p>
      </dgm:t>
    </dgm:pt>
    <dgm:pt modelId="{2F25FFC2-1E92-4C3F-9A59-6D0679C0ECBB}">
      <dgm:prSet custT="1"/>
      <dgm:spPr/>
      <dgm:t>
        <a:bodyPr/>
        <a:lstStyle/>
        <a:p>
          <a:r>
            <a:rPr lang="es-VE" sz="1800" dirty="0" smtClean="0"/>
            <a:t>Este elemento tiene como base a las tareas principales que debe cumplir la organización,.</a:t>
          </a:r>
          <a:endParaRPr lang="es-VE" sz="1800" dirty="0"/>
        </a:p>
      </dgm:t>
    </dgm:pt>
    <dgm:pt modelId="{252BDD0E-2DA2-4102-B34D-B53EB635F61B}" type="parTrans" cxnId="{1D5A3D0C-3539-4F7E-A63E-B12F137F30B0}">
      <dgm:prSet/>
      <dgm:spPr/>
      <dgm:t>
        <a:bodyPr/>
        <a:lstStyle/>
        <a:p>
          <a:endParaRPr lang="es-VE"/>
        </a:p>
      </dgm:t>
    </dgm:pt>
    <dgm:pt modelId="{92CCAC4E-593C-4135-BD8D-9E998437BCA1}" type="sibTrans" cxnId="{1D5A3D0C-3539-4F7E-A63E-B12F137F30B0}">
      <dgm:prSet/>
      <dgm:spPr/>
      <dgm:t>
        <a:bodyPr/>
        <a:lstStyle/>
        <a:p>
          <a:endParaRPr lang="es-VE"/>
        </a:p>
      </dgm:t>
    </dgm:pt>
    <dgm:pt modelId="{C3883E5C-9FC0-46D8-ABF1-12DAA69EEFCB}">
      <dgm:prSet custT="1"/>
      <dgm:spPr/>
      <dgm:t>
        <a:bodyPr/>
        <a:lstStyle/>
        <a:p>
          <a:r>
            <a:rPr lang="es-VE" sz="1800" dirty="0" smtClean="0"/>
            <a:t>Se refiere al hecho de que las actividades y el personal de la organización  puede estar disperso físicamente </a:t>
          </a:r>
          <a:endParaRPr lang="es-VE" sz="1800" dirty="0"/>
        </a:p>
      </dgm:t>
    </dgm:pt>
    <dgm:pt modelId="{29C07FCF-2639-4D8A-B27C-F5899EA07069}" type="parTrans" cxnId="{59C04263-4DF2-45B6-A8D4-52DF39BFAEA2}">
      <dgm:prSet/>
      <dgm:spPr/>
      <dgm:t>
        <a:bodyPr/>
        <a:lstStyle/>
        <a:p>
          <a:endParaRPr lang="es-VE"/>
        </a:p>
      </dgm:t>
    </dgm:pt>
    <dgm:pt modelId="{65B65FC1-E746-4149-8C17-B55182D9AE9A}" type="sibTrans" cxnId="{59C04263-4DF2-45B6-A8D4-52DF39BFAEA2}">
      <dgm:prSet/>
      <dgm:spPr/>
      <dgm:t>
        <a:bodyPr/>
        <a:lstStyle/>
        <a:p>
          <a:endParaRPr lang="es-VE"/>
        </a:p>
      </dgm:t>
    </dgm:pt>
    <dgm:pt modelId="{AADA33C0-8DF6-425F-B87E-C0C54C64DED2}" type="pres">
      <dgm:prSet presAssocID="{936BC319-DE46-46B8-AE8C-D654B4FD5757}" presName="linearFlow" presStyleCnt="0">
        <dgm:presLayoutVars>
          <dgm:dir/>
          <dgm:resizeHandles val="exact"/>
        </dgm:presLayoutVars>
      </dgm:prSet>
      <dgm:spPr/>
      <dgm:t>
        <a:bodyPr/>
        <a:lstStyle/>
        <a:p>
          <a:endParaRPr lang="es-VE"/>
        </a:p>
      </dgm:t>
    </dgm:pt>
    <dgm:pt modelId="{05DDD4BA-ED8E-4E94-B745-4DF16BA75A41}" type="pres">
      <dgm:prSet presAssocID="{71395EAB-CBFF-4243-817A-62D1D5612283}" presName="composite" presStyleCnt="0"/>
      <dgm:spPr/>
    </dgm:pt>
    <dgm:pt modelId="{C690E4E4-44E8-457E-9812-1097C8527A20}" type="pres">
      <dgm:prSet presAssocID="{71395EAB-CBFF-4243-817A-62D1D5612283}" presName="imgShp" presStyleLbl="fgImgPlace1" presStyleIdx="0" presStyleCnt="3" custScaleX="204725" custScaleY="136804" custLinFactNeighborX="-38416"/>
      <dgm:spPr>
        <a:blipFill rotWithShape="1">
          <a:blip xmlns:r="http://schemas.openxmlformats.org/officeDocument/2006/relationships" r:embed="rId1"/>
          <a:stretch>
            <a:fillRect/>
          </a:stretch>
        </a:blipFill>
      </dgm:spPr>
    </dgm:pt>
    <dgm:pt modelId="{FCBCE3A3-01CB-4F97-8BE6-21952A025E3B}" type="pres">
      <dgm:prSet presAssocID="{71395EAB-CBFF-4243-817A-62D1D5612283}" presName="txShp" presStyleLbl="node1" presStyleIdx="0" presStyleCnt="3" custLinFactNeighborX="14581" custLinFactNeighborY="12772">
        <dgm:presLayoutVars>
          <dgm:bulletEnabled val="1"/>
        </dgm:presLayoutVars>
      </dgm:prSet>
      <dgm:spPr/>
      <dgm:t>
        <a:bodyPr/>
        <a:lstStyle/>
        <a:p>
          <a:endParaRPr lang="es-VE"/>
        </a:p>
      </dgm:t>
    </dgm:pt>
    <dgm:pt modelId="{9B8ED810-A258-45E9-8D22-6F31F16225FD}" type="pres">
      <dgm:prSet presAssocID="{751DCBD7-3E2A-4CA2-A4FE-8BA8788852A8}" presName="spacing" presStyleCnt="0"/>
      <dgm:spPr/>
    </dgm:pt>
    <dgm:pt modelId="{14360A5F-27F9-4EDE-AD3C-065F45FEA32E}" type="pres">
      <dgm:prSet presAssocID="{06FACFE5-44E5-4B6D-A283-F9C8849C78F6}" presName="composite" presStyleCnt="0"/>
      <dgm:spPr/>
    </dgm:pt>
    <dgm:pt modelId="{31DDD09F-C854-4FBD-85F8-63194E54DCDF}" type="pres">
      <dgm:prSet presAssocID="{06FACFE5-44E5-4B6D-A283-F9C8849C78F6}" presName="imgShp" presStyleLbl="fgImgPlace1" presStyleIdx="1" presStyleCnt="3" custScaleX="203182" custScaleY="121422" custLinFactNeighborX="-30098" custLinFactNeighborY="-40"/>
      <dgm:spPr>
        <a:blipFill rotWithShape="1">
          <a:blip xmlns:r="http://schemas.openxmlformats.org/officeDocument/2006/relationships" r:embed="rId2"/>
          <a:stretch>
            <a:fillRect/>
          </a:stretch>
        </a:blipFill>
      </dgm:spPr>
    </dgm:pt>
    <dgm:pt modelId="{36011E7D-80A3-4BF3-A5C8-F274BE002960}" type="pres">
      <dgm:prSet presAssocID="{06FACFE5-44E5-4B6D-A283-F9C8849C78F6}" presName="txShp" presStyleLbl="node1" presStyleIdx="1" presStyleCnt="3" custScaleX="97246" custLinFactNeighborX="17567" custLinFactNeighborY="2140">
        <dgm:presLayoutVars>
          <dgm:bulletEnabled val="1"/>
        </dgm:presLayoutVars>
      </dgm:prSet>
      <dgm:spPr/>
      <dgm:t>
        <a:bodyPr/>
        <a:lstStyle/>
        <a:p>
          <a:endParaRPr lang="es-VE"/>
        </a:p>
      </dgm:t>
    </dgm:pt>
    <dgm:pt modelId="{6FFBF300-AD3B-4A91-9B90-088C63348B3D}" type="pres">
      <dgm:prSet presAssocID="{AC8BC652-1EF7-4E60-AC6D-B6443341F625}" presName="spacing" presStyleCnt="0"/>
      <dgm:spPr/>
    </dgm:pt>
    <dgm:pt modelId="{034A3157-3095-436D-8FE8-260F1272AEB8}" type="pres">
      <dgm:prSet presAssocID="{93EDE6B1-A80C-446B-B58C-29167DDAA9A3}" presName="composite" presStyleCnt="0"/>
      <dgm:spPr/>
    </dgm:pt>
    <dgm:pt modelId="{259D86EF-8BA4-431E-9D8E-126FB83405AE}" type="pres">
      <dgm:prSet presAssocID="{93EDE6B1-A80C-446B-B58C-29167DDAA9A3}" presName="imgShp" presStyleLbl="fgImgPlace1" presStyleIdx="2" presStyleCnt="3" custScaleX="180188" custScaleY="141659" custLinFactNeighborX="-29538"/>
      <dgm:spPr>
        <a:blipFill rotWithShape="1">
          <a:blip xmlns:r="http://schemas.openxmlformats.org/officeDocument/2006/relationships" r:embed="rId3"/>
          <a:stretch>
            <a:fillRect/>
          </a:stretch>
        </a:blipFill>
      </dgm:spPr>
    </dgm:pt>
    <dgm:pt modelId="{4849F35B-814F-431F-8A7D-8CB1530AF8D4}" type="pres">
      <dgm:prSet presAssocID="{93EDE6B1-A80C-446B-B58C-29167DDAA9A3}" presName="txShp" presStyleLbl="node1" presStyleIdx="2" presStyleCnt="3" custLinFactNeighborX="21355" custLinFactNeighborY="-1797">
        <dgm:presLayoutVars>
          <dgm:bulletEnabled val="1"/>
        </dgm:presLayoutVars>
      </dgm:prSet>
      <dgm:spPr/>
      <dgm:t>
        <a:bodyPr/>
        <a:lstStyle/>
        <a:p>
          <a:endParaRPr lang="es-VE"/>
        </a:p>
      </dgm:t>
    </dgm:pt>
  </dgm:ptLst>
  <dgm:cxnLst>
    <dgm:cxn modelId="{57C803BA-A38D-47DC-86DD-62F6A09CCA1F}" type="presOf" srcId="{93EDE6B1-A80C-446B-B58C-29167DDAA9A3}" destId="{4849F35B-814F-431F-8A7D-8CB1530AF8D4}" srcOrd="0" destOrd="0" presId="urn:microsoft.com/office/officeart/2005/8/layout/vList3"/>
    <dgm:cxn modelId="{1D3A2F7B-5CBE-4E34-993B-FF4A12F8A805}" type="presOf" srcId="{71395EAB-CBFF-4243-817A-62D1D5612283}" destId="{FCBCE3A3-01CB-4F97-8BE6-21952A025E3B}" srcOrd="0" destOrd="0" presId="urn:microsoft.com/office/officeart/2005/8/layout/vList3"/>
    <dgm:cxn modelId="{9967BB41-D62C-4EFD-89C0-B49359F6B825}" type="presOf" srcId="{C6011BED-984A-47A3-BAD9-AEE44E621738}" destId="{FCBCE3A3-01CB-4F97-8BE6-21952A025E3B}" srcOrd="0" destOrd="1" presId="urn:microsoft.com/office/officeart/2005/8/layout/vList3"/>
    <dgm:cxn modelId="{B14FC8AB-603B-4AC8-8066-B612C241F40A}" srcId="{71395EAB-CBFF-4243-817A-62D1D5612283}" destId="{C6011BED-984A-47A3-BAD9-AEE44E621738}" srcOrd="0" destOrd="0" parTransId="{B4E3CECB-40A1-42D1-9D4D-B92BCA2F3D9F}" sibTransId="{6064FFB5-FCF6-4897-B723-3E500EC08D6F}"/>
    <dgm:cxn modelId="{1D5A3D0C-3539-4F7E-A63E-B12F137F30B0}" srcId="{06FACFE5-44E5-4B6D-A283-F9C8849C78F6}" destId="{2F25FFC2-1E92-4C3F-9A59-6D0679C0ECBB}" srcOrd="0" destOrd="0" parTransId="{252BDD0E-2DA2-4102-B34D-B53EB635F61B}" sibTransId="{92CCAC4E-593C-4135-BD8D-9E998437BCA1}"/>
    <dgm:cxn modelId="{6BFD0445-FFC5-4657-BEF3-EF5F9EC13980}" srcId="{936BC319-DE46-46B8-AE8C-D654B4FD5757}" destId="{71395EAB-CBFF-4243-817A-62D1D5612283}" srcOrd="0" destOrd="0" parTransId="{DDF25FC2-CDB7-434C-AE0F-10732F0AB4DE}" sibTransId="{751DCBD7-3E2A-4CA2-A4FE-8BA8788852A8}"/>
    <dgm:cxn modelId="{75287B96-57BB-4D43-B9F6-AB4D9167E97E}" type="presOf" srcId="{2F25FFC2-1E92-4C3F-9A59-6D0679C0ECBB}" destId="{36011E7D-80A3-4BF3-A5C8-F274BE002960}" srcOrd="0" destOrd="1" presId="urn:microsoft.com/office/officeart/2005/8/layout/vList3"/>
    <dgm:cxn modelId="{FC34F88A-1A38-4CD9-A30D-71BBF10D2F67}" type="presOf" srcId="{06FACFE5-44E5-4B6D-A283-F9C8849C78F6}" destId="{36011E7D-80A3-4BF3-A5C8-F274BE002960}" srcOrd="0" destOrd="0" presId="urn:microsoft.com/office/officeart/2005/8/layout/vList3"/>
    <dgm:cxn modelId="{2C4008BF-8F22-4899-8D46-18C0782F73E3}" type="presOf" srcId="{C3883E5C-9FC0-46D8-ABF1-12DAA69EEFCB}" destId="{4849F35B-814F-431F-8A7D-8CB1530AF8D4}" srcOrd="0" destOrd="1" presId="urn:microsoft.com/office/officeart/2005/8/layout/vList3"/>
    <dgm:cxn modelId="{070CA635-1734-4B29-B957-810503155F6D}" srcId="{936BC319-DE46-46B8-AE8C-D654B4FD5757}" destId="{93EDE6B1-A80C-446B-B58C-29167DDAA9A3}" srcOrd="2" destOrd="0" parTransId="{8A47200D-56BB-4C5A-B9D7-680F325DF109}" sibTransId="{F3634536-E513-468C-9970-5EED7415D1F1}"/>
    <dgm:cxn modelId="{3221D937-4804-4504-9E0A-4678543F8CD1}" srcId="{936BC319-DE46-46B8-AE8C-D654B4FD5757}" destId="{06FACFE5-44E5-4B6D-A283-F9C8849C78F6}" srcOrd="1" destOrd="0" parTransId="{506A8A86-9FF0-49D0-BFF7-B78D1F266D5A}" sibTransId="{AC8BC652-1EF7-4E60-AC6D-B6443341F625}"/>
    <dgm:cxn modelId="{59C04263-4DF2-45B6-A8D4-52DF39BFAEA2}" srcId="{93EDE6B1-A80C-446B-B58C-29167DDAA9A3}" destId="{C3883E5C-9FC0-46D8-ABF1-12DAA69EEFCB}" srcOrd="0" destOrd="0" parTransId="{29C07FCF-2639-4D8A-B27C-F5899EA07069}" sibTransId="{65B65FC1-E746-4149-8C17-B55182D9AE9A}"/>
    <dgm:cxn modelId="{214A9928-8C0E-416E-B52F-EBD18C5F3BAB}" type="presOf" srcId="{936BC319-DE46-46B8-AE8C-D654B4FD5757}" destId="{AADA33C0-8DF6-425F-B87E-C0C54C64DED2}" srcOrd="0" destOrd="0" presId="urn:microsoft.com/office/officeart/2005/8/layout/vList3"/>
    <dgm:cxn modelId="{68356E36-79CD-4642-AE06-A856355BA780}" type="presParOf" srcId="{AADA33C0-8DF6-425F-B87E-C0C54C64DED2}" destId="{05DDD4BA-ED8E-4E94-B745-4DF16BA75A41}" srcOrd="0" destOrd="0" presId="urn:microsoft.com/office/officeart/2005/8/layout/vList3"/>
    <dgm:cxn modelId="{029561D8-015B-4605-86AA-72B328A56506}" type="presParOf" srcId="{05DDD4BA-ED8E-4E94-B745-4DF16BA75A41}" destId="{C690E4E4-44E8-457E-9812-1097C8527A20}" srcOrd="0" destOrd="0" presId="urn:microsoft.com/office/officeart/2005/8/layout/vList3"/>
    <dgm:cxn modelId="{4DDC5FF0-AF50-4A88-B67D-942C5D7C39DC}" type="presParOf" srcId="{05DDD4BA-ED8E-4E94-B745-4DF16BA75A41}" destId="{FCBCE3A3-01CB-4F97-8BE6-21952A025E3B}" srcOrd="1" destOrd="0" presId="urn:microsoft.com/office/officeart/2005/8/layout/vList3"/>
    <dgm:cxn modelId="{00113CEB-44B1-43EB-A3C6-BF88B60858B0}" type="presParOf" srcId="{AADA33C0-8DF6-425F-B87E-C0C54C64DED2}" destId="{9B8ED810-A258-45E9-8D22-6F31F16225FD}" srcOrd="1" destOrd="0" presId="urn:microsoft.com/office/officeart/2005/8/layout/vList3"/>
    <dgm:cxn modelId="{B48551F8-E10B-4D83-8224-3E9637C618C9}" type="presParOf" srcId="{AADA33C0-8DF6-425F-B87E-C0C54C64DED2}" destId="{14360A5F-27F9-4EDE-AD3C-065F45FEA32E}" srcOrd="2" destOrd="0" presId="urn:microsoft.com/office/officeart/2005/8/layout/vList3"/>
    <dgm:cxn modelId="{F5C26371-3B4F-4E11-8F97-0473E288CD54}" type="presParOf" srcId="{14360A5F-27F9-4EDE-AD3C-065F45FEA32E}" destId="{31DDD09F-C854-4FBD-85F8-63194E54DCDF}" srcOrd="0" destOrd="0" presId="urn:microsoft.com/office/officeart/2005/8/layout/vList3"/>
    <dgm:cxn modelId="{7D0BCB9B-1B0E-48AF-A704-1EE065C0C691}" type="presParOf" srcId="{14360A5F-27F9-4EDE-AD3C-065F45FEA32E}" destId="{36011E7D-80A3-4BF3-A5C8-F274BE002960}" srcOrd="1" destOrd="0" presId="urn:microsoft.com/office/officeart/2005/8/layout/vList3"/>
    <dgm:cxn modelId="{5D6F97DB-A57C-42D8-B18B-8D3B3A1F6F71}" type="presParOf" srcId="{AADA33C0-8DF6-425F-B87E-C0C54C64DED2}" destId="{6FFBF300-AD3B-4A91-9B90-088C63348B3D}" srcOrd="3" destOrd="0" presId="urn:microsoft.com/office/officeart/2005/8/layout/vList3"/>
    <dgm:cxn modelId="{E765FEF1-033C-40E5-BA16-9DD032D7E6C2}" type="presParOf" srcId="{AADA33C0-8DF6-425F-B87E-C0C54C64DED2}" destId="{034A3157-3095-436D-8FE8-260F1272AEB8}" srcOrd="4" destOrd="0" presId="urn:microsoft.com/office/officeart/2005/8/layout/vList3"/>
    <dgm:cxn modelId="{FC585486-64DE-4BB7-BC37-76ED243A34E9}" type="presParOf" srcId="{034A3157-3095-436D-8FE8-260F1272AEB8}" destId="{259D86EF-8BA4-431E-9D8E-126FB83405AE}" srcOrd="0" destOrd="0" presId="urn:microsoft.com/office/officeart/2005/8/layout/vList3"/>
    <dgm:cxn modelId="{CFC22012-5AA0-4577-85E5-04F81825B874}" type="presParOf" srcId="{034A3157-3095-436D-8FE8-260F1272AEB8}" destId="{4849F35B-814F-431F-8A7D-8CB1530AF8D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4BB247-4985-4290-ACED-E840C94C3A3D}" type="doc">
      <dgm:prSet loTypeId="urn:microsoft.com/office/officeart/2005/8/layout/process2" loCatId="process" qsTypeId="urn:microsoft.com/office/officeart/2005/8/quickstyle/3d2" qsCatId="3D" csTypeId="urn:microsoft.com/office/officeart/2005/8/colors/accent1_2" csCatId="accent1" phldr="1"/>
      <dgm:spPr/>
    </dgm:pt>
    <dgm:pt modelId="{C028E856-F44C-4454-8BA0-BD2A5668404D}">
      <dgm:prSet phldrT="[Texto]"/>
      <dgm:spPr/>
      <dgm:t>
        <a:bodyPr/>
        <a:lstStyle/>
        <a:p>
          <a:r>
            <a:rPr lang="es-VE" dirty="0" smtClean="0"/>
            <a:t>Ética , palabra griega </a:t>
          </a:r>
          <a:r>
            <a:rPr lang="es-VE" b="1" i="1" u="sng" dirty="0" err="1" smtClean="0"/>
            <a:t>Ethos</a:t>
          </a:r>
          <a:r>
            <a:rPr lang="es-VE" i="1" dirty="0" smtClean="0"/>
            <a:t>, </a:t>
          </a:r>
          <a:r>
            <a:rPr lang="es-VE" i="0" dirty="0" smtClean="0"/>
            <a:t>según Aristóteles viene  a significar </a:t>
          </a:r>
          <a:r>
            <a:rPr lang="es-VE" b="0" i="0" dirty="0" smtClean="0"/>
            <a:t>manera de ser . La moral </a:t>
          </a:r>
          <a:r>
            <a:rPr lang="es-VE" b="1" i="1" u="sng" dirty="0" smtClean="0"/>
            <a:t>Mores</a:t>
          </a:r>
          <a:r>
            <a:rPr lang="es-VE" b="0" i="0" dirty="0" smtClean="0"/>
            <a:t>, implica costumbre derivada del latín </a:t>
          </a:r>
          <a:endParaRPr lang="es-VE" b="0" dirty="0"/>
        </a:p>
      </dgm:t>
    </dgm:pt>
    <dgm:pt modelId="{0F9C032A-9D93-4071-A379-1A21BDF7B8AA}" type="parTrans" cxnId="{EBD82B69-ED0A-433C-90F1-9D81DF13A7B1}">
      <dgm:prSet/>
      <dgm:spPr/>
      <dgm:t>
        <a:bodyPr/>
        <a:lstStyle/>
        <a:p>
          <a:endParaRPr lang="es-VE"/>
        </a:p>
      </dgm:t>
    </dgm:pt>
    <dgm:pt modelId="{5EEEA974-AA80-4993-B8A5-387F315C2AF5}" type="sibTrans" cxnId="{EBD82B69-ED0A-433C-90F1-9D81DF13A7B1}">
      <dgm:prSet/>
      <dgm:spPr/>
      <dgm:t>
        <a:bodyPr/>
        <a:lstStyle/>
        <a:p>
          <a:endParaRPr lang="es-VE"/>
        </a:p>
      </dgm:t>
    </dgm:pt>
    <dgm:pt modelId="{6182C463-1C0C-463A-ADB0-348F91A9AAD1}">
      <dgm:prSet phldrT="[Texto]"/>
      <dgm:spPr/>
      <dgm:t>
        <a:bodyPr/>
        <a:lstStyle/>
        <a:p>
          <a:r>
            <a:rPr lang="es-VE" dirty="0" smtClean="0"/>
            <a:t>Según la RAE, la ética es la parte de la filosofía que trata la moral y de las obligaciones del hombre.</a:t>
          </a:r>
          <a:endParaRPr lang="es-VE" dirty="0"/>
        </a:p>
      </dgm:t>
    </dgm:pt>
    <dgm:pt modelId="{FB5E9B9A-466F-4965-98E5-F83DFB3D0AFD}" type="parTrans" cxnId="{B3046DFD-427F-4240-81ED-C44D4D96617A}">
      <dgm:prSet/>
      <dgm:spPr/>
      <dgm:t>
        <a:bodyPr/>
        <a:lstStyle/>
        <a:p>
          <a:endParaRPr lang="es-VE"/>
        </a:p>
      </dgm:t>
    </dgm:pt>
    <dgm:pt modelId="{8837448C-F86A-409E-A2A0-809418D9ABBA}" type="sibTrans" cxnId="{B3046DFD-427F-4240-81ED-C44D4D96617A}">
      <dgm:prSet/>
      <dgm:spPr/>
      <dgm:t>
        <a:bodyPr/>
        <a:lstStyle/>
        <a:p>
          <a:endParaRPr lang="es-VE"/>
        </a:p>
      </dgm:t>
    </dgm:pt>
    <dgm:pt modelId="{41CEE3B6-54CA-439C-8E1F-7834CE0563B0}">
      <dgm:prSet phldrT="[Texto]"/>
      <dgm:spPr/>
      <dgm:t>
        <a:bodyPr/>
        <a:lstStyle/>
        <a:p>
          <a:r>
            <a:rPr lang="es-VE" dirty="0" smtClean="0"/>
            <a:t>La RAE, también señala otra acepción : </a:t>
          </a:r>
          <a:r>
            <a:rPr lang="es-VE" i="1" dirty="0" smtClean="0"/>
            <a:t>  Conjunto de normas morales que rigen la conducta humana</a:t>
          </a:r>
          <a:endParaRPr lang="es-VE" dirty="0"/>
        </a:p>
      </dgm:t>
    </dgm:pt>
    <dgm:pt modelId="{3C086728-FEC0-4B10-A732-A57087F803C4}" type="parTrans" cxnId="{C02108CE-A400-4488-8207-9725F498CD12}">
      <dgm:prSet/>
      <dgm:spPr/>
      <dgm:t>
        <a:bodyPr/>
        <a:lstStyle/>
        <a:p>
          <a:endParaRPr lang="es-VE"/>
        </a:p>
      </dgm:t>
    </dgm:pt>
    <dgm:pt modelId="{24BE5426-76E5-4333-BAB5-5D8ADF31BB87}" type="sibTrans" cxnId="{C02108CE-A400-4488-8207-9725F498CD12}">
      <dgm:prSet/>
      <dgm:spPr/>
      <dgm:t>
        <a:bodyPr/>
        <a:lstStyle/>
        <a:p>
          <a:endParaRPr lang="es-VE"/>
        </a:p>
      </dgm:t>
    </dgm:pt>
    <dgm:pt modelId="{7C52849F-1420-42A5-B930-C61F3C713ED6}" type="pres">
      <dgm:prSet presAssocID="{354BB247-4985-4290-ACED-E840C94C3A3D}" presName="linearFlow" presStyleCnt="0">
        <dgm:presLayoutVars>
          <dgm:resizeHandles val="exact"/>
        </dgm:presLayoutVars>
      </dgm:prSet>
      <dgm:spPr/>
    </dgm:pt>
    <dgm:pt modelId="{EF6C9F45-5A58-47D3-9275-14DC0C359646}" type="pres">
      <dgm:prSet presAssocID="{C028E856-F44C-4454-8BA0-BD2A5668404D}" presName="node" presStyleLbl="node1" presStyleIdx="0" presStyleCnt="3">
        <dgm:presLayoutVars>
          <dgm:bulletEnabled val="1"/>
        </dgm:presLayoutVars>
      </dgm:prSet>
      <dgm:spPr/>
      <dgm:t>
        <a:bodyPr/>
        <a:lstStyle/>
        <a:p>
          <a:endParaRPr lang="es-VE"/>
        </a:p>
      </dgm:t>
    </dgm:pt>
    <dgm:pt modelId="{4BF3D2CC-3CFB-4E7C-B433-4493B32AD2AE}" type="pres">
      <dgm:prSet presAssocID="{5EEEA974-AA80-4993-B8A5-387F315C2AF5}" presName="sibTrans" presStyleLbl="sibTrans2D1" presStyleIdx="0" presStyleCnt="2"/>
      <dgm:spPr/>
      <dgm:t>
        <a:bodyPr/>
        <a:lstStyle/>
        <a:p>
          <a:endParaRPr lang="es-VE"/>
        </a:p>
      </dgm:t>
    </dgm:pt>
    <dgm:pt modelId="{50C4438C-60D5-48DA-A38B-00B42D8FF561}" type="pres">
      <dgm:prSet presAssocID="{5EEEA974-AA80-4993-B8A5-387F315C2AF5}" presName="connectorText" presStyleLbl="sibTrans2D1" presStyleIdx="0" presStyleCnt="2"/>
      <dgm:spPr/>
      <dgm:t>
        <a:bodyPr/>
        <a:lstStyle/>
        <a:p>
          <a:endParaRPr lang="es-VE"/>
        </a:p>
      </dgm:t>
    </dgm:pt>
    <dgm:pt modelId="{DD643BD2-7B37-4CB6-8771-86F4A0352E5E}" type="pres">
      <dgm:prSet presAssocID="{6182C463-1C0C-463A-ADB0-348F91A9AAD1}" presName="node" presStyleLbl="node1" presStyleIdx="1" presStyleCnt="3">
        <dgm:presLayoutVars>
          <dgm:bulletEnabled val="1"/>
        </dgm:presLayoutVars>
      </dgm:prSet>
      <dgm:spPr/>
      <dgm:t>
        <a:bodyPr/>
        <a:lstStyle/>
        <a:p>
          <a:endParaRPr lang="es-VE"/>
        </a:p>
      </dgm:t>
    </dgm:pt>
    <dgm:pt modelId="{2251A9AD-5653-4E32-BEA0-3B8D57E09C89}" type="pres">
      <dgm:prSet presAssocID="{8837448C-F86A-409E-A2A0-809418D9ABBA}" presName="sibTrans" presStyleLbl="sibTrans2D1" presStyleIdx="1" presStyleCnt="2"/>
      <dgm:spPr/>
      <dgm:t>
        <a:bodyPr/>
        <a:lstStyle/>
        <a:p>
          <a:endParaRPr lang="es-VE"/>
        </a:p>
      </dgm:t>
    </dgm:pt>
    <dgm:pt modelId="{472FCF35-7B42-4211-BC80-4E25A51FC0DF}" type="pres">
      <dgm:prSet presAssocID="{8837448C-F86A-409E-A2A0-809418D9ABBA}" presName="connectorText" presStyleLbl="sibTrans2D1" presStyleIdx="1" presStyleCnt="2"/>
      <dgm:spPr/>
      <dgm:t>
        <a:bodyPr/>
        <a:lstStyle/>
        <a:p>
          <a:endParaRPr lang="es-VE"/>
        </a:p>
      </dgm:t>
    </dgm:pt>
    <dgm:pt modelId="{A94CEAB1-79BA-4D96-A9B2-CD26BA9D48B3}" type="pres">
      <dgm:prSet presAssocID="{41CEE3B6-54CA-439C-8E1F-7834CE0563B0}" presName="node" presStyleLbl="node1" presStyleIdx="2" presStyleCnt="3">
        <dgm:presLayoutVars>
          <dgm:bulletEnabled val="1"/>
        </dgm:presLayoutVars>
      </dgm:prSet>
      <dgm:spPr/>
      <dgm:t>
        <a:bodyPr/>
        <a:lstStyle/>
        <a:p>
          <a:endParaRPr lang="es-VE"/>
        </a:p>
      </dgm:t>
    </dgm:pt>
  </dgm:ptLst>
  <dgm:cxnLst>
    <dgm:cxn modelId="{7E97CB20-8AD3-40FB-9805-BF627A7AD30C}" type="presOf" srcId="{354BB247-4985-4290-ACED-E840C94C3A3D}" destId="{7C52849F-1420-42A5-B930-C61F3C713ED6}" srcOrd="0" destOrd="0" presId="urn:microsoft.com/office/officeart/2005/8/layout/process2"/>
    <dgm:cxn modelId="{B35AC3AD-E9DB-4AE5-86AB-7D1CA57E474C}" type="presOf" srcId="{8837448C-F86A-409E-A2A0-809418D9ABBA}" destId="{472FCF35-7B42-4211-BC80-4E25A51FC0DF}" srcOrd="1" destOrd="0" presId="urn:microsoft.com/office/officeart/2005/8/layout/process2"/>
    <dgm:cxn modelId="{CB683FDD-15E3-45CF-86B4-1A0A982C2BE3}" type="presOf" srcId="{5EEEA974-AA80-4993-B8A5-387F315C2AF5}" destId="{50C4438C-60D5-48DA-A38B-00B42D8FF561}" srcOrd="1" destOrd="0" presId="urn:microsoft.com/office/officeart/2005/8/layout/process2"/>
    <dgm:cxn modelId="{60AA0EEA-1F5A-4394-AF1E-6598C83CF939}" type="presOf" srcId="{41CEE3B6-54CA-439C-8E1F-7834CE0563B0}" destId="{A94CEAB1-79BA-4D96-A9B2-CD26BA9D48B3}" srcOrd="0" destOrd="0" presId="urn:microsoft.com/office/officeart/2005/8/layout/process2"/>
    <dgm:cxn modelId="{8C836A5E-D36B-4A2B-A3A5-CE5FE118C25B}" type="presOf" srcId="{8837448C-F86A-409E-A2A0-809418D9ABBA}" destId="{2251A9AD-5653-4E32-BEA0-3B8D57E09C89}" srcOrd="0" destOrd="0" presId="urn:microsoft.com/office/officeart/2005/8/layout/process2"/>
    <dgm:cxn modelId="{EBD82B69-ED0A-433C-90F1-9D81DF13A7B1}" srcId="{354BB247-4985-4290-ACED-E840C94C3A3D}" destId="{C028E856-F44C-4454-8BA0-BD2A5668404D}" srcOrd="0" destOrd="0" parTransId="{0F9C032A-9D93-4071-A379-1A21BDF7B8AA}" sibTransId="{5EEEA974-AA80-4993-B8A5-387F315C2AF5}"/>
    <dgm:cxn modelId="{983CA16C-5957-4559-905F-9206216B0FCB}" type="presOf" srcId="{C028E856-F44C-4454-8BA0-BD2A5668404D}" destId="{EF6C9F45-5A58-47D3-9275-14DC0C359646}" srcOrd="0" destOrd="0" presId="urn:microsoft.com/office/officeart/2005/8/layout/process2"/>
    <dgm:cxn modelId="{C02108CE-A400-4488-8207-9725F498CD12}" srcId="{354BB247-4985-4290-ACED-E840C94C3A3D}" destId="{41CEE3B6-54CA-439C-8E1F-7834CE0563B0}" srcOrd="2" destOrd="0" parTransId="{3C086728-FEC0-4B10-A732-A57087F803C4}" sibTransId="{24BE5426-76E5-4333-BAB5-5D8ADF31BB87}"/>
    <dgm:cxn modelId="{173267BB-9287-4491-A1A5-8AB8314ACA7E}" type="presOf" srcId="{6182C463-1C0C-463A-ADB0-348F91A9AAD1}" destId="{DD643BD2-7B37-4CB6-8771-86F4A0352E5E}" srcOrd="0" destOrd="0" presId="urn:microsoft.com/office/officeart/2005/8/layout/process2"/>
    <dgm:cxn modelId="{B3046DFD-427F-4240-81ED-C44D4D96617A}" srcId="{354BB247-4985-4290-ACED-E840C94C3A3D}" destId="{6182C463-1C0C-463A-ADB0-348F91A9AAD1}" srcOrd="1" destOrd="0" parTransId="{FB5E9B9A-466F-4965-98E5-F83DFB3D0AFD}" sibTransId="{8837448C-F86A-409E-A2A0-809418D9ABBA}"/>
    <dgm:cxn modelId="{1EAC9F61-35EC-4B47-A52F-2E1A1C86058F}" type="presOf" srcId="{5EEEA974-AA80-4993-B8A5-387F315C2AF5}" destId="{4BF3D2CC-3CFB-4E7C-B433-4493B32AD2AE}" srcOrd="0" destOrd="0" presId="urn:microsoft.com/office/officeart/2005/8/layout/process2"/>
    <dgm:cxn modelId="{39381A24-75A5-43F0-82C9-AE1233040041}" type="presParOf" srcId="{7C52849F-1420-42A5-B930-C61F3C713ED6}" destId="{EF6C9F45-5A58-47D3-9275-14DC0C359646}" srcOrd="0" destOrd="0" presId="urn:microsoft.com/office/officeart/2005/8/layout/process2"/>
    <dgm:cxn modelId="{CBFE7CFE-0AFE-4A8A-8E5D-B86B46D6B207}" type="presParOf" srcId="{7C52849F-1420-42A5-B930-C61F3C713ED6}" destId="{4BF3D2CC-3CFB-4E7C-B433-4493B32AD2AE}" srcOrd="1" destOrd="0" presId="urn:microsoft.com/office/officeart/2005/8/layout/process2"/>
    <dgm:cxn modelId="{C70DBCFC-FDE6-4389-8B60-94D0398A07ED}" type="presParOf" srcId="{4BF3D2CC-3CFB-4E7C-B433-4493B32AD2AE}" destId="{50C4438C-60D5-48DA-A38B-00B42D8FF561}" srcOrd="0" destOrd="0" presId="urn:microsoft.com/office/officeart/2005/8/layout/process2"/>
    <dgm:cxn modelId="{4EDE3A41-C691-4758-BF34-22835542A64A}" type="presParOf" srcId="{7C52849F-1420-42A5-B930-C61F3C713ED6}" destId="{DD643BD2-7B37-4CB6-8771-86F4A0352E5E}" srcOrd="2" destOrd="0" presId="urn:microsoft.com/office/officeart/2005/8/layout/process2"/>
    <dgm:cxn modelId="{FEEA73AA-E4EF-4D8C-84AB-F23EBE12EBD9}" type="presParOf" srcId="{7C52849F-1420-42A5-B930-C61F3C713ED6}" destId="{2251A9AD-5653-4E32-BEA0-3B8D57E09C89}" srcOrd="3" destOrd="0" presId="urn:microsoft.com/office/officeart/2005/8/layout/process2"/>
    <dgm:cxn modelId="{56E16211-6623-4300-A728-759328E4065F}" type="presParOf" srcId="{2251A9AD-5653-4E32-BEA0-3B8D57E09C89}" destId="{472FCF35-7B42-4211-BC80-4E25A51FC0DF}" srcOrd="0" destOrd="0" presId="urn:microsoft.com/office/officeart/2005/8/layout/process2"/>
    <dgm:cxn modelId="{03469B0C-7420-47FD-811F-8A8232B27F53}" type="presParOf" srcId="{7C52849F-1420-42A5-B930-C61F3C713ED6}" destId="{A94CEAB1-79BA-4D96-A9B2-CD26BA9D48B3}"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75C725-2E96-4C82-8DD3-577BE65B7EC0}" type="doc">
      <dgm:prSet loTypeId="urn:microsoft.com/office/officeart/2005/8/layout/gear1" loCatId="relationship" qsTypeId="urn:microsoft.com/office/officeart/2005/8/quickstyle/simple1" qsCatId="simple" csTypeId="urn:microsoft.com/office/officeart/2005/8/colors/colorful4" csCatId="colorful" phldr="1"/>
      <dgm:spPr/>
    </dgm:pt>
    <dgm:pt modelId="{6252FFF0-1751-453B-918E-0AE516BE7B2D}">
      <dgm:prSet phldrT="[Texto]"/>
      <dgm:spPr/>
      <dgm:t>
        <a:bodyPr/>
        <a:lstStyle/>
        <a:p>
          <a:r>
            <a:rPr lang="es-VE" dirty="0" smtClean="0"/>
            <a:t>Espíritu del capitalismo</a:t>
          </a:r>
          <a:endParaRPr lang="es-VE" dirty="0"/>
        </a:p>
      </dgm:t>
    </dgm:pt>
    <dgm:pt modelId="{4EA858E6-9194-45C0-BDC6-13E53A48EA18}" type="parTrans" cxnId="{B3A87A35-610B-43F7-A21F-972B2D0C77B1}">
      <dgm:prSet/>
      <dgm:spPr/>
      <dgm:t>
        <a:bodyPr/>
        <a:lstStyle/>
        <a:p>
          <a:endParaRPr lang="es-VE"/>
        </a:p>
      </dgm:t>
    </dgm:pt>
    <dgm:pt modelId="{9C0B43CC-45B7-4D55-8D02-CA5F6E8E9415}" type="sibTrans" cxnId="{B3A87A35-610B-43F7-A21F-972B2D0C77B1}">
      <dgm:prSet/>
      <dgm:spPr/>
      <dgm:t>
        <a:bodyPr/>
        <a:lstStyle/>
        <a:p>
          <a:endParaRPr lang="es-VE"/>
        </a:p>
      </dgm:t>
    </dgm:pt>
    <dgm:pt modelId="{C4C5780A-5314-49AC-82BB-1BB1F7D5B137}">
      <dgm:prSet phldrT="[Texto]" custT="1"/>
      <dgm:spPr/>
      <dgm:t>
        <a:bodyPr/>
        <a:lstStyle/>
        <a:p>
          <a:r>
            <a:rPr lang="es-VE" sz="1400" dirty="0" smtClean="0"/>
            <a:t>El ascetismo Intramundano</a:t>
          </a:r>
          <a:endParaRPr lang="es-VE" sz="1400" dirty="0"/>
        </a:p>
      </dgm:t>
    </dgm:pt>
    <dgm:pt modelId="{5404A0EA-E8A2-471F-919D-47420767289B}" type="parTrans" cxnId="{7D61C983-6078-4039-A273-45538AD51A01}">
      <dgm:prSet/>
      <dgm:spPr/>
      <dgm:t>
        <a:bodyPr/>
        <a:lstStyle/>
        <a:p>
          <a:endParaRPr lang="es-VE"/>
        </a:p>
      </dgm:t>
    </dgm:pt>
    <dgm:pt modelId="{09697117-1E27-409A-9F27-641C51D1EF89}" type="sibTrans" cxnId="{7D61C983-6078-4039-A273-45538AD51A01}">
      <dgm:prSet/>
      <dgm:spPr/>
      <dgm:t>
        <a:bodyPr/>
        <a:lstStyle/>
        <a:p>
          <a:endParaRPr lang="es-VE"/>
        </a:p>
      </dgm:t>
    </dgm:pt>
    <dgm:pt modelId="{B3D872D8-E6D2-40ED-A191-B1978CD03B09}">
      <dgm:prSet phldrT="[Texto]" custT="1"/>
      <dgm:spPr/>
      <dgm:t>
        <a:bodyPr/>
        <a:lstStyle/>
        <a:p>
          <a:r>
            <a:rPr lang="es-VE" sz="1400" dirty="0" smtClean="0"/>
            <a:t>La doctrina de la predestinación de las almas</a:t>
          </a:r>
          <a:endParaRPr lang="es-VE" sz="1400" dirty="0"/>
        </a:p>
      </dgm:t>
    </dgm:pt>
    <dgm:pt modelId="{3557FEAB-2CF7-4386-8FFE-31BD68543D2D}" type="parTrans" cxnId="{2F8588B5-49B3-4408-AECF-FB2FE6A81B81}">
      <dgm:prSet/>
      <dgm:spPr/>
      <dgm:t>
        <a:bodyPr/>
        <a:lstStyle/>
        <a:p>
          <a:endParaRPr lang="es-VE"/>
        </a:p>
      </dgm:t>
    </dgm:pt>
    <dgm:pt modelId="{D704A644-383F-405E-85BB-0FA04FDD45C3}" type="sibTrans" cxnId="{2F8588B5-49B3-4408-AECF-FB2FE6A81B81}">
      <dgm:prSet/>
      <dgm:spPr/>
      <dgm:t>
        <a:bodyPr/>
        <a:lstStyle/>
        <a:p>
          <a:endParaRPr lang="es-VE"/>
        </a:p>
      </dgm:t>
    </dgm:pt>
    <dgm:pt modelId="{A179EB02-AEE9-4F35-B575-782A9ACD1871}">
      <dgm:prSet/>
      <dgm:spPr/>
      <dgm:t>
        <a:bodyPr/>
        <a:lstStyle/>
        <a:p>
          <a:endParaRPr lang="es-VE"/>
        </a:p>
      </dgm:t>
    </dgm:pt>
    <dgm:pt modelId="{C41B5D44-0C23-4B31-A134-15417A5B336F}" type="parTrans" cxnId="{C2F26AC1-FAE8-4FEB-ACEE-9D1A9848FB45}">
      <dgm:prSet/>
      <dgm:spPr/>
      <dgm:t>
        <a:bodyPr/>
        <a:lstStyle/>
        <a:p>
          <a:endParaRPr lang="es-VE"/>
        </a:p>
      </dgm:t>
    </dgm:pt>
    <dgm:pt modelId="{1C2CB92D-4EE6-411B-BC44-69056BAA5CF5}" type="sibTrans" cxnId="{C2F26AC1-FAE8-4FEB-ACEE-9D1A9848FB45}">
      <dgm:prSet/>
      <dgm:spPr/>
      <dgm:t>
        <a:bodyPr/>
        <a:lstStyle/>
        <a:p>
          <a:endParaRPr lang="es-VE"/>
        </a:p>
      </dgm:t>
    </dgm:pt>
    <dgm:pt modelId="{32B3FC83-7C02-4DD9-B919-01299712A063}">
      <dgm:prSet/>
      <dgm:spPr/>
      <dgm:t>
        <a:bodyPr/>
        <a:lstStyle/>
        <a:p>
          <a:endParaRPr lang="es-VE"/>
        </a:p>
      </dgm:t>
    </dgm:pt>
    <dgm:pt modelId="{D950DF8C-BC6C-42EB-A3FD-F206375399D6}" type="parTrans" cxnId="{154CBBDE-08DE-405A-A12B-18D35DAF147A}">
      <dgm:prSet/>
      <dgm:spPr/>
      <dgm:t>
        <a:bodyPr/>
        <a:lstStyle/>
        <a:p>
          <a:endParaRPr lang="es-VE"/>
        </a:p>
      </dgm:t>
    </dgm:pt>
    <dgm:pt modelId="{80419DA9-7A76-451E-8DF9-117B2DEEA521}" type="sibTrans" cxnId="{154CBBDE-08DE-405A-A12B-18D35DAF147A}">
      <dgm:prSet/>
      <dgm:spPr/>
      <dgm:t>
        <a:bodyPr/>
        <a:lstStyle/>
        <a:p>
          <a:endParaRPr lang="es-VE"/>
        </a:p>
      </dgm:t>
    </dgm:pt>
    <dgm:pt modelId="{9668C98E-5FDA-45A3-AC6C-AAB1E3017E0D}" type="pres">
      <dgm:prSet presAssocID="{BC75C725-2E96-4C82-8DD3-577BE65B7EC0}" presName="composite" presStyleCnt="0">
        <dgm:presLayoutVars>
          <dgm:chMax val="3"/>
          <dgm:animLvl val="lvl"/>
          <dgm:resizeHandles val="exact"/>
        </dgm:presLayoutVars>
      </dgm:prSet>
      <dgm:spPr/>
    </dgm:pt>
    <dgm:pt modelId="{65182CFC-2556-408C-8A2C-DDEB1DED2E74}" type="pres">
      <dgm:prSet presAssocID="{6252FFF0-1751-453B-918E-0AE516BE7B2D}" presName="gear1" presStyleLbl="node1" presStyleIdx="0" presStyleCnt="3" custLinFactNeighborX="6225" custLinFactNeighborY="-1199">
        <dgm:presLayoutVars>
          <dgm:chMax val="1"/>
          <dgm:bulletEnabled val="1"/>
        </dgm:presLayoutVars>
      </dgm:prSet>
      <dgm:spPr/>
      <dgm:t>
        <a:bodyPr/>
        <a:lstStyle/>
        <a:p>
          <a:endParaRPr lang="es-VE"/>
        </a:p>
      </dgm:t>
    </dgm:pt>
    <dgm:pt modelId="{272C4B0D-38F8-48EF-966B-803FD6827235}" type="pres">
      <dgm:prSet presAssocID="{6252FFF0-1751-453B-918E-0AE516BE7B2D}" presName="gear1srcNode" presStyleLbl="node1" presStyleIdx="0" presStyleCnt="3"/>
      <dgm:spPr/>
      <dgm:t>
        <a:bodyPr/>
        <a:lstStyle/>
        <a:p>
          <a:endParaRPr lang="es-VE"/>
        </a:p>
      </dgm:t>
    </dgm:pt>
    <dgm:pt modelId="{8E2C0016-2404-4264-B365-9099FA4C4DF0}" type="pres">
      <dgm:prSet presAssocID="{6252FFF0-1751-453B-918E-0AE516BE7B2D}" presName="gear1dstNode" presStyleLbl="node1" presStyleIdx="0" presStyleCnt="3"/>
      <dgm:spPr/>
      <dgm:t>
        <a:bodyPr/>
        <a:lstStyle/>
        <a:p>
          <a:endParaRPr lang="es-VE"/>
        </a:p>
      </dgm:t>
    </dgm:pt>
    <dgm:pt modelId="{CEE44CEA-5E6C-457E-96BC-53231049C305}" type="pres">
      <dgm:prSet presAssocID="{C4C5780A-5314-49AC-82BB-1BB1F7D5B137}" presName="gear2" presStyleLbl="node1" presStyleIdx="1" presStyleCnt="3" custScaleX="127806" custScaleY="109233" custLinFactNeighborX="-11822" custLinFactNeighborY="7882">
        <dgm:presLayoutVars>
          <dgm:chMax val="1"/>
          <dgm:bulletEnabled val="1"/>
        </dgm:presLayoutVars>
      </dgm:prSet>
      <dgm:spPr/>
      <dgm:t>
        <a:bodyPr/>
        <a:lstStyle/>
        <a:p>
          <a:endParaRPr lang="es-VE"/>
        </a:p>
      </dgm:t>
    </dgm:pt>
    <dgm:pt modelId="{B2A118D1-34A4-4955-8F2C-173B498178D7}" type="pres">
      <dgm:prSet presAssocID="{C4C5780A-5314-49AC-82BB-1BB1F7D5B137}" presName="gear2srcNode" presStyleLbl="node1" presStyleIdx="1" presStyleCnt="3"/>
      <dgm:spPr/>
      <dgm:t>
        <a:bodyPr/>
        <a:lstStyle/>
        <a:p>
          <a:endParaRPr lang="es-VE"/>
        </a:p>
      </dgm:t>
    </dgm:pt>
    <dgm:pt modelId="{650EB112-FE71-40CC-B3F9-D6A484966AF7}" type="pres">
      <dgm:prSet presAssocID="{C4C5780A-5314-49AC-82BB-1BB1F7D5B137}" presName="gear2dstNode" presStyleLbl="node1" presStyleIdx="1" presStyleCnt="3"/>
      <dgm:spPr/>
      <dgm:t>
        <a:bodyPr/>
        <a:lstStyle/>
        <a:p>
          <a:endParaRPr lang="es-VE"/>
        </a:p>
      </dgm:t>
    </dgm:pt>
    <dgm:pt modelId="{665FD201-3866-4D0B-BB5F-318401467727}" type="pres">
      <dgm:prSet presAssocID="{B3D872D8-E6D2-40ED-A191-B1978CD03B09}" presName="gear3" presStyleLbl="node1" presStyleIdx="2" presStyleCnt="3" custAng="72488" custScaleX="119356" custScaleY="124581"/>
      <dgm:spPr/>
      <dgm:t>
        <a:bodyPr/>
        <a:lstStyle/>
        <a:p>
          <a:endParaRPr lang="es-VE"/>
        </a:p>
      </dgm:t>
    </dgm:pt>
    <dgm:pt modelId="{9AB012A0-AE87-4883-BB5E-B7417EB2D123}" type="pres">
      <dgm:prSet presAssocID="{B3D872D8-E6D2-40ED-A191-B1978CD03B09}" presName="gear3tx" presStyleLbl="node1" presStyleIdx="2" presStyleCnt="3">
        <dgm:presLayoutVars>
          <dgm:chMax val="1"/>
          <dgm:bulletEnabled val="1"/>
        </dgm:presLayoutVars>
      </dgm:prSet>
      <dgm:spPr/>
      <dgm:t>
        <a:bodyPr/>
        <a:lstStyle/>
        <a:p>
          <a:endParaRPr lang="es-VE"/>
        </a:p>
      </dgm:t>
    </dgm:pt>
    <dgm:pt modelId="{1AED7FBB-E945-4DCD-8DEE-B86194B1D2D8}" type="pres">
      <dgm:prSet presAssocID="{B3D872D8-E6D2-40ED-A191-B1978CD03B09}" presName="gear3srcNode" presStyleLbl="node1" presStyleIdx="2" presStyleCnt="3"/>
      <dgm:spPr/>
      <dgm:t>
        <a:bodyPr/>
        <a:lstStyle/>
        <a:p>
          <a:endParaRPr lang="es-VE"/>
        </a:p>
      </dgm:t>
    </dgm:pt>
    <dgm:pt modelId="{FF2A30A5-8EEA-4957-B239-3693E6A5A04F}" type="pres">
      <dgm:prSet presAssocID="{B3D872D8-E6D2-40ED-A191-B1978CD03B09}" presName="gear3dstNode" presStyleLbl="node1" presStyleIdx="2" presStyleCnt="3"/>
      <dgm:spPr/>
      <dgm:t>
        <a:bodyPr/>
        <a:lstStyle/>
        <a:p>
          <a:endParaRPr lang="es-VE"/>
        </a:p>
      </dgm:t>
    </dgm:pt>
    <dgm:pt modelId="{D94ED5B8-2B9D-4839-B74F-51A885582B90}" type="pres">
      <dgm:prSet presAssocID="{9C0B43CC-45B7-4D55-8D02-CA5F6E8E9415}" presName="connector1" presStyleLbl="sibTrans2D1" presStyleIdx="0" presStyleCnt="3"/>
      <dgm:spPr/>
      <dgm:t>
        <a:bodyPr/>
        <a:lstStyle/>
        <a:p>
          <a:endParaRPr lang="es-VE"/>
        </a:p>
      </dgm:t>
    </dgm:pt>
    <dgm:pt modelId="{F1ED5DAD-036F-4291-848E-5DF80837AAF3}" type="pres">
      <dgm:prSet presAssocID="{09697117-1E27-409A-9F27-641C51D1EF89}" presName="connector2" presStyleLbl="sibTrans2D1" presStyleIdx="1" presStyleCnt="3" custAng="21444508" custLinFactNeighborX="-6268" custLinFactNeighborY="-25773"/>
      <dgm:spPr/>
      <dgm:t>
        <a:bodyPr/>
        <a:lstStyle/>
        <a:p>
          <a:endParaRPr lang="es-VE"/>
        </a:p>
      </dgm:t>
    </dgm:pt>
    <dgm:pt modelId="{6D30569D-43FE-46B3-B68C-8F48ED092B45}" type="pres">
      <dgm:prSet presAssocID="{D704A644-383F-405E-85BB-0FA04FDD45C3}" presName="connector3" presStyleLbl="sibTrans2D1" presStyleIdx="2" presStyleCnt="3"/>
      <dgm:spPr/>
      <dgm:t>
        <a:bodyPr/>
        <a:lstStyle/>
        <a:p>
          <a:endParaRPr lang="es-VE"/>
        </a:p>
      </dgm:t>
    </dgm:pt>
  </dgm:ptLst>
  <dgm:cxnLst>
    <dgm:cxn modelId="{3A61E6F0-2304-42B3-AF6C-EB1DF057A281}" type="presOf" srcId="{6252FFF0-1751-453B-918E-0AE516BE7B2D}" destId="{8E2C0016-2404-4264-B365-9099FA4C4DF0}" srcOrd="2" destOrd="0" presId="urn:microsoft.com/office/officeart/2005/8/layout/gear1"/>
    <dgm:cxn modelId="{DB8C64F2-2A7F-4FC7-B5BE-E458F65A785E}" type="presOf" srcId="{D704A644-383F-405E-85BB-0FA04FDD45C3}" destId="{6D30569D-43FE-46B3-B68C-8F48ED092B45}" srcOrd="0" destOrd="0" presId="urn:microsoft.com/office/officeart/2005/8/layout/gear1"/>
    <dgm:cxn modelId="{3202F5CF-EEC3-42AA-B203-31F38E4E7352}" type="presOf" srcId="{C4C5780A-5314-49AC-82BB-1BB1F7D5B137}" destId="{B2A118D1-34A4-4955-8F2C-173B498178D7}" srcOrd="1" destOrd="0" presId="urn:microsoft.com/office/officeart/2005/8/layout/gear1"/>
    <dgm:cxn modelId="{514D41B6-E269-497E-A776-A3522A7AC447}" type="presOf" srcId="{B3D872D8-E6D2-40ED-A191-B1978CD03B09}" destId="{9AB012A0-AE87-4883-BB5E-B7417EB2D123}" srcOrd="1" destOrd="0" presId="urn:microsoft.com/office/officeart/2005/8/layout/gear1"/>
    <dgm:cxn modelId="{C720940B-D6E7-45BB-9BCF-6F5D5B618322}" type="presOf" srcId="{C4C5780A-5314-49AC-82BB-1BB1F7D5B137}" destId="{CEE44CEA-5E6C-457E-96BC-53231049C305}" srcOrd="0" destOrd="0" presId="urn:microsoft.com/office/officeart/2005/8/layout/gear1"/>
    <dgm:cxn modelId="{7D61C983-6078-4039-A273-45538AD51A01}" srcId="{BC75C725-2E96-4C82-8DD3-577BE65B7EC0}" destId="{C4C5780A-5314-49AC-82BB-1BB1F7D5B137}" srcOrd="1" destOrd="0" parTransId="{5404A0EA-E8A2-471F-919D-47420767289B}" sibTransId="{09697117-1E27-409A-9F27-641C51D1EF89}"/>
    <dgm:cxn modelId="{2F8588B5-49B3-4408-AECF-FB2FE6A81B81}" srcId="{BC75C725-2E96-4C82-8DD3-577BE65B7EC0}" destId="{B3D872D8-E6D2-40ED-A191-B1978CD03B09}" srcOrd="2" destOrd="0" parTransId="{3557FEAB-2CF7-4386-8FFE-31BD68543D2D}" sibTransId="{D704A644-383F-405E-85BB-0FA04FDD45C3}"/>
    <dgm:cxn modelId="{E8191E77-B043-44D3-AE8E-D474B7B86256}" type="presOf" srcId="{B3D872D8-E6D2-40ED-A191-B1978CD03B09}" destId="{1AED7FBB-E945-4DCD-8DEE-B86194B1D2D8}" srcOrd="2" destOrd="0" presId="urn:microsoft.com/office/officeart/2005/8/layout/gear1"/>
    <dgm:cxn modelId="{154CBBDE-08DE-405A-A12B-18D35DAF147A}" srcId="{BC75C725-2E96-4C82-8DD3-577BE65B7EC0}" destId="{32B3FC83-7C02-4DD9-B919-01299712A063}" srcOrd="3" destOrd="0" parTransId="{D950DF8C-BC6C-42EB-A3FD-F206375399D6}" sibTransId="{80419DA9-7A76-451E-8DF9-117B2DEEA521}"/>
    <dgm:cxn modelId="{FDABBA69-AB9D-4A5A-985A-5B7C6FC777AE}" type="presOf" srcId="{B3D872D8-E6D2-40ED-A191-B1978CD03B09}" destId="{FF2A30A5-8EEA-4957-B239-3693E6A5A04F}" srcOrd="3" destOrd="0" presId="urn:microsoft.com/office/officeart/2005/8/layout/gear1"/>
    <dgm:cxn modelId="{A4C98B7E-80AD-46B6-B601-C8A0C4C47E9C}" type="presOf" srcId="{09697117-1E27-409A-9F27-641C51D1EF89}" destId="{F1ED5DAD-036F-4291-848E-5DF80837AAF3}" srcOrd="0" destOrd="0" presId="urn:microsoft.com/office/officeart/2005/8/layout/gear1"/>
    <dgm:cxn modelId="{7A432C63-1323-42AD-8074-AA8C69BA5ED4}" type="presOf" srcId="{6252FFF0-1751-453B-918E-0AE516BE7B2D}" destId="{272C4B0D-38F8-48EF-966B-803FD6827235}" srcOrd="1" destOrd="0" presId="urn:microsoft.com/office/officeart/2005/8/layout/gear1"/>
    <dgm:cxn modelId="{A2C4AD20-B970-4736-AD87-4F06A33B8E78}" type="presOf" srcId="{B3D872D8-E6D2-40ED-A191-B1978CD03B09}" destId="{665FD201-3866-4D0B-BB5F-318401467727}" srcOrd="0" destOrd="0" presId="urn:microsoft.com/office/officeart/2005/8/layout/gear1"/>
    <dgm:cxn modelId="{B3A87A35-610B-43F7-A21F-972B2D0C77B1}" srcId="{BC75C725-2E96-4C82-8DD3-577BE65B7EC0}" destId="{6252FFF0-1751-453B-918E-0AE516BE7B2D}" srcOrd="0" destOrd="0" parTransId="{4EA858E6-9194-45C0-BDC6-13E53A48EA18}" sibTransId="{9C0B43CC-45B7-4D55-8D02-CA5F6E8E9415}"/>
    <dgm:cxn modelId="{0458186E-C30A-4235-9FBF-A2F5A3C8B297}" type="presOf" srcId="{9C0B43CC-45B7-4D55-8D02-CA5F6E8E9415}" destId="{D94ED5B8-2B9D-4839-B74F-51A885582B90}" srcOrd="0" destOrd="0" presId="urn:microsoft.com/office/officeart/2005/8/layout/gear1"/>
    <dgm:cxn modelId="{7885C0A4-DA39-4E5B-B500-3D5C7D8CAFA5}" type="presOf" srcId="{C4C5780A-5314-49AC-82BB-1BB1F7D5B137}" destId="{650EB112-FE71-40CC-B3F9-D6A484966AF7}" srcOrd="2" destOrd="0" presId="urn:microsoft.com/office/officeart/2005/8/layout/gear1"/>
    <dgm:cxn modelId="{D8CFE293-8ADA-40EA-8B4E-0CB5AA55E0FB}" type="presOf" srcId="{6252FFF0-1751-453B-918E-0AE516BE7B2D}" destId="{65182CFC-2556-408C-8A2C-DDEB1DED2E74}" srcOrd="0" destOrd="0" presId="urn:microsoft.com/office/officeart/2005/8/layout/gear1"/>
    <dgm:cxn modelId="{C2F26AC1-FAE8-4FEB-ACEE-9D1A9848FB45}" srcId="{BC75C725-2E96-4C82-8DD3-577BE65B7EC0}" destId="{A179EB02-AEE9-4F35-B575-782A9ACD1871}" srcOrd="4" destOrd="0" parTransId="{C41B5D44-0C23-4B31-A134-15417A5B336F}" sibTransId="{1C2CB92D-4EE6-411B-BC44-69056BAA5CF5}"/>
    <dgm:cxn modelId="{EDE24FCB-8561-42CF-B65C-EAD04E57C0F2}" type="presOf" srcId="{BC75C725-2E96-4C82-8DD3-577BE65B7EC0}" destId="{9668C98E-5FDA-45A3-AC6C-AAB1E3017E0D}" srcOrd="0" destOrd="0" presId="urn:microsoft.com/office/officeart/2005/8/layout/gear1"/>
    <dgm:cxn modelId="{DC1803A0-DFD9-4C7B-B59A-326BA24C5ED8}" type="presParOf" srcId="{9668C98E-5FDA-45A3-AC6C-AAB1E3017E0D}" destId="{65182CFC-2556-408C-8A2C-DDEB1DED2E74}" srcOrd="0" destOrd="0" presId="urn:microsoft.com/office/officeart/2005/8/layout/gear1"/>
    <dgm:cxn modelId="{B5DFD606-0F38-486A-B5C9-B37BBEE07084}" type="presParOf" srcId="{9668C98E-5FDA-45A3-AC6C-AAB1E3017E0D}" destId="{272C4B0D-38F8-48EF-966B-803FD6827235}" srcOrd="1" destOrd="0" presId="urn:microsoft.com/office/officeart/2005/8/layout/gear1"/>
    <dgm:cxn modelId="{BE6A981B-F7DE-4409-8110-A7103B315757}" type="presParOf" srcId="{9668C98E-5FDA-45A3-AC6C-AAB1E3017E0D}" destId="{8E2C0016-2404-4264-B365-9099FA4C4DF0}" srcOrd="2" destOrd="0" presId="urn:microsoft.com/office/officeart/2005/8/layout/gear1"/>
    <dgm:cxn modelId="{EE3E3676-A25B-498D-AB67-A8A2830D1DAE}" type="presParOf" srcId="{9668C98E-5FDA-45A3-AC6C-AAB1E3017E0D}" destId="{CEE44CEA-5E6C-457E-96BC-53231049C305}" srcOrd="3" destOrd="0" presId="urn:microsoft.com/office/officeart/2005/8/layout/gear1"/>
    <dgm:cxn modelId="{842644E2-33DB-4DA3-866C-940D4F2A600B}" type="presParOf" srcId="{9668C98E-5FDA-45A3-AC6C-AAB1E3017E0D}" destId="{B2A118D1-34A4-4955-8F2C-173B498178D7}" srcOrd="4" destOrd="0" presId="urn:microsoft.com/office/officeart/2005/8/layout/gear1"/>
    <dgm:cxn modelId="{31693FD4-A791-4A8B-975D-2F353FD87D6C}" type="presParOf" srcId="{9668C98E-5FDA-45A3-AC6C-AAB1E3017E0D}" destId="{650EB112-FE71-40CC-B3F9-D6A484966AF7}" srcOrd="5" destOrd="0" presId="urn:microsoft.com/office/officeart/2005/8/layout/gear1"/>
    <dgm:cxn modelId="{70703ED1-A568-4AFB-AA25-CE468A3C1032}" type="presParOf" srcId="{9668C98E-5FDA-45A3-AC6C-AAB1E3017E0D}" destId="{665FD201-3866-4D0B-BB5F-318401467727}" srcOrd="6" destOrd="0" presId="urn:microsoft.com/office/officeart/2005/8/layout/gear1"/>
    <dgm:cxn modelId="{8C9AB335-83E2-4137-84F1-F8ED00A09735}" type="presParOf" srcId="{9668C98E-5FDA-45A3-AC6C-AAB1E3017E0D}" destId="{9AB012A0-AE87-4883-BB5E-B7417EB2D123}" srcOrd="7" destOrd="0" presId="urn:microsoft.com/office/officeart/2005/8/layout/gear1"/>
    <dgm:cxn modelId="{99575827-CCD6-4B6A-A09D-3234463D991E}" type="presParOf" srcId="{9668C98E-5FDA-45A3-AC6C-AAB1E3017E0D}" destId="{1AED7FBB-E945-4DCD-8DEE-B86194B1D2D8}" srcOrd="8" destOrd="0" presId="urn:microsoft.com/office/officeart/2005/8/layout/gear1"/>
    <dgm:cxn modelId="{D107A165-2E99-4FF0-8283-344D7758E0BB}" type="presParOf" srcId="{9668C98E-5FDA-45A3-AC6C-AAB1E3017E0D}" destId="{FF2A30A5-8EEA-4957-B239-3693E6A5A04F}" srcOrd="9" destOrd="0" presId="urn:microsoft.com/office/officeart/2005/8/layout/gear1"/>
    <dgm:cxn modelId="{FF992AD8-E8C0-4C9C-813F-F1423A9BD95F}" type="presParOf" srcId="{9668C98E-5FDA-45A3-AC6C-AAB1E3017E0D}" destId="{D94ED5B8-2B9D-4839-B74F-51A885582B90}" srcOrd="10" destOrd="0" presId="urn:microsoft.com/office/officeart/2005/8/layout/gear1"/>
    <dgm:cxn modelId="{BF471CEA-80AF-4577-B5AE-A9C57B9D32D1}" type="presParOf" srcId="{9668C98E-5FDA-45A3-AC6C-AAB1E3017E0D}" destId="{F1ED5DAD-036F-4291-848E-5DF80837AAF3}" srcOrd="11" destOrd="0" presId="urn:microsoft.com/office/officeart/2005/8/layout/gear1"/>
    <dgm:cxn modelId="{CC98A2ED-D204-46F2-A2BF-FFFFFB40F867}" type="presParOf" srcId="{9668C98E-5FDA-45A3-AC6C-AAB1E3017E0D}" destId="{6D30569D-43FE-46B3-B68C-8F48ED092B45}"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B521DE-2C11-46CE-A16F-79F37DE31886}" type="doc">
      <dgm:prSet loTypeId="urn:microsoft.com/office/officeart/2005/8/layout/process2" loCatId="process" qsTypeId="urn:microsoft.com/office/officeart/2009/2/quickstyle/3d8" qsCatId="3D" csTypeId="urn:microsoft.com/office/officeart/2005/8/colors/accent1_2" csCatId="accent1" phldr="1"/>
      <dgm:spPr/>
      <dgm:t>
        <a:bodyPr/>
        <a:lstStyle/>
        <a:p>
          <a:endParaRPr lang="es-VE"/>
        </a:p>
      </dgm:t>
    </dgm:pt>
    <dgm:pt modelId="{FFD7EEB2-7F41-45ED-8DF9-30498B0FA05C}">
      <dgm:prSet phldrT="[Texto]" custT="1"/>
      <dgm:spPr/>
      <dgm:t>
        <a:bodyPr/>
        <a:lstStyle/>
        <a:p>
          <a:pPr algn="just"/>
          <a:r>
            <a:rPr lang="es-VE" sz="1800" dirty="0" smtClean="0"/>
            <a:t>Países que pregonan más el protestantismo y  desarrollan más temprano el capitalismo</a:t>
          </a:r>
          <a:endParaRPr lang="es-VE" sz="1800" dirty="0"/>
        </a:p>
      </dgm:t>
    </dgm:pt>
    <dgm:pt modelId="{F744C065-9DF2-40CD-8F99-C6D766EFBDF7}" type="parTrans" cxnId="{2DFA7A6E-C92B-4381-9E45-D510E935382E}">
      <dgm:prSet/>
      <dgm:spPr/>
      <dgm:t>
        <a:bodyPr/>
        <a:lstStyle/>
        <a:p>
          <a:endParaRPr lang="es-VE"/>
        </a:p>
      </dgm:t>
    </dgm:pt>
    <dgm:pt modelId="{6682463B-0D08-44FE-89DA-3A67633199BE}" type="sibTrans" cxnId="{2DFA7A6E-C92B-4381-9E45-D510E935382E}">
      <dgm:prSet/>
      <dgm:spPr/>
      <dgm:t>
        <a:bodyPr/>
        <a:lstStyle/>
        <a:p>
          <a:endParaRPr lang="es-VE"/>
        </a:p>
      </dgm:t>
    </dgm:pt>
    <dgm:pt modelId="{7FEB1754-B641-4FE8-AFC0-B3FAADF5F199}">
      <dgm:prSet phldrT="[Texto]" custT="1"/>
      <dgm:spPr/>
      <dgm:t>
        <a:bodyPr/>
        <a:lstStyle/>
        <a:p>
          <a:r>
            <a:rPr lang="es-VE" sz="2000" dirty="0" smtClean="0"/>
            <a:t>Alemania</a:t>
          </a:r>
        </a:p>
        <a:p>
          <a:r>
            <a:rPr lang="es-VE" sz="2000" dirty="0" smtClean="0"/>
            <a:t>Inglaterra</a:t>
          </a:r>
        </a:p>
        <a:p>
          <a:r>
            <a:rPr lang="es-VE" sz="2000" dirty="0" smtClean="0"/>
            <a:t>E.E.U.U.</a:t>
          </a:r>
          <a:endParaRPr lang="es-VE" sz="2000" dirty="0"/>
        </a:p>
      </dgm:t>
    </dgm:pt>
    <dgm:pt modelId="{718FB48A-2477-4688-9CC9-886FC33F78D0}" type="parTrans" cxnId="{01082E69-1BB4-46F5-A4E3-935D4CAA4167}">
      <dgm:prSet/>
      <dgm:spPr/>
      <dgm:t>
        <a:bodyPr/>
        <a:lstStyle/>
        <a:p>
          <a:endParaRPr lang="es-VE"/>
        </a:p>
      </dgm:t>
    </dgm:pt>
    <dgm:pt modelId="{693479E7-147F-4131-9B66-99210E972E6C}" type="sibTrans" cxnId="{01082E69-1BB4-46F5-A4E3-935D4CAA4167}">
      <dgm:prSet/>
      <dgm:spPr/>
      <dgm:t>
        <a:bodyPr/>
        <a:lstStyle/>
        <a:p>
          <a:endParaRPr lang="es-VE"/>
        </a:p>
      </dgm:t>
    </dgm:pt>
    <dgm:pt modelId="{F678DAF8-25B1-460E-87CA-E05A2C0633D0}" type="pres">
      <dgm:prSet presAssocID="{68B521DE-2C11-46CE-A16F-79F37DE31886}" presName="linearFlow" presStyleCnt="0">
        <dgm:presLayoutVars>
          <dgm:resizeHandles val="exact"/>
        </dgm:presLayoutVars>
      </dgm:prSet>
      <dgm:spPr/>
      <dgm:t>
        <a:bodyPr/>
        <a:lstStyle/>
        <a:p>
          <a:endParaRPr lang="es-VE"/>
        </a:p>
      </dgm:t>
    </dgm:pt>
    <dgm:pt modelId="{AFC46EFE-B969-4A4F-935F-DBCFC36B8506}" type="pres">
      <dgm:prSet presAssocID="{FFD7EEB2-7F41-45ED-8DF9-30498B0FA05C}" presName="node" presStyleLbl="node1" presStyleIdx="0" presStyleCnt="2">
        <dgm:presLayoutVars>
          <dgm:bulletEnabled val="1"/>
        </dgm:presLayoutVars>
      </dgm:prSet>
      <dgm:spPr/>
      <dgm:t>
        <a:bodyPr/>
        <a:lstStyle/>
        <a:p>
          <a:endParaRPr lang="es-VE"/>
        </a:p>
      </dgm:t>
    </dgm:pt>
    <dgm:pt modelId="{D0028486-4D7C-473E-BD3B-A8085B0F2CDD}" type="pres">
      <dgm:prSet presAssocID="{6682463B-0D08-44FE-89DA-3A67633199BE}" presName="sibTrans" presStyleLbl="sibTrans2D1" presStyleIdx="0" presStyleCnt="1"/>
      <dgm:spPr/>
      <dgm:t>
        <a:bodyPr/>
        <a:lstStyle/>
        <a:p>
          <a:endParaRPr lang="es-VE"/>
        </a:p>
      </dgm:t>
    </dgm:pt>
    <dgm:pt modelId="{49989D6A-A4CF-4D1F-982D-33626ADAC99E}" type="pres">
      <dgm:prSet presAssocID="{6682463B-0D08-44FE-89DA-3A67633199BE}" presName="connectorText" presStyleLbl="sibTrans2D1" presStyleIdx="0" presStyleCnt="1"/>
      <dgm:spPr/>
      <dgm:t>
        <a:bodyPr/>
        <a:lstStyle/>
        <a:p>
          <a:endParaRPr lang="es-VE"/>
        </a:p>
      </dgm:t>
    </dgm:pt>
    <dgm:pt modelId="{4F6EA011-2CBC-4B45-8250-6A963D15E989}" type="pres">
      <dgm:prSet presAssocID="{7FEB1754-B641-4FE8-AFC0-B3FAADF5F199}" presName="node" presStyleLbl="node1" presStyleIdx="1" presStyleCnt="2">
        <dgm:presLayoutVars>
          <dgm:bulletEnabled val="1"/>
        </dgm:presLayoutVars>
      </dgm:prSet>
      <dgm:spPr/>
      <dgm:t>
        <a:bodyPr/>
        <a:lstStyle/>
        <a:p>
          <a:endParaRPr lang="es-VE"/>
        </a:p>
      </dgm:t>
    </dgm:pt>
  </dgm:ptLst>
  <dgm:cxnLst>
    <dgm:cxn modelId="{C729F377-6B3B-4C8C-B070-FE6308D297C1}" type="presOf" srcId="{FFD7EEB2-7F41-45ED-8DF9-30498B0FA05C}" destId="{AFC46EFE-B969-4A4F-935F-DBCFC36B8506}" srcOrd="0" destOrd="0" presId="urn:microsoft.com/office/officeart/2005/8/layout/process2"/>
    <dgm:cxn modelId="{2DFA7A6E-C92B-4381-9E45-D510E935382E}" srcId="{68B521DE-2C11-46CE-A16F-79F37DE31886}" destId="{FFD7EEB2-7F41-45ED-8DF9-30498B0FA05C}" srcOrd="0" destOrd="0" parTransId="{F744C065-9DF2-40CD-8F99-C6D766EFBDF7}" sibTransId="{6682463B-0D08-44FE-89DA-3A67633199BE}"/>
    <dgm:cxn modelId="{5B384F64-8A55-4C72-B795-8F90D5836127}" type="presOf" srcId="{6682463B-0D08-44FE-89DA-3A67633199BE}" destId="{49989D6A-A4CF-4D1F-982D-33626ADAC99E}" srcOrd="1" destOrd="0" presId="urn:microsoft.com/office/officeart/2005/8/layout/process2"/>
    <dgm:cxn modelId="{DD65FB6D-4C3A-40E6-B4D1-63B44A9DFB9B}" type="presOf" srcId="{6682463B-0D08-44FE-89DA-3A67633199BE}" destId="{D0028486-4D7C-473E-BD3B-A8085B0F2CDD}" srcOrd="0" destOrd="0" presId="urn:microsoft.com/office/officeart/2005/8/layout/process2"/>
    <dgm:cxn modelId="{01082E69-1BB4-46F5-A4E3-935D4CAA4167}" srcId="{68B521DE-2C11-46CE-A16F-79F37DE31886}" destId="{7FEB1754-B641-4FE8-AFC0-B3FAADF5F199}" srcOrd="1" destOrd="0" parTransId="{718FB48A-2477-4688-9CC9-886FC33F78D0}" sibTransId="{693479E7-147F-4131-9B66-99210E972E6C}"/>
    <dgm:cxn modelId="{178E18A2-33FE-4391-BA2E-31231D58BF41}" type="presOf" srcId="{7FEB1754-B641-4FE8-AFC0-B3FAADF5F199}" destId="{4F6EA011-2CBC-4B45-8250-6A963D15E989}" srcOrd="0" destOrd="0" presId="urn:microsoft.com/office/officeart/2005/8/layout/process2"/>
    <dgm:cxn modelId="{B0B0725D-5694-44B9-9AA6-BA2E18EFD4A6}" type="presOf" srcId="{68B521DE-2C11-46CE-A16F-79F37DE31886}" destId="{F678DAF8-25B1-460E-87CA-E05A2C0633D0}" srcOrd="0" destOrd="0" presId="urn:microsoft.com/office/officeart/2005/8/layout/process2"/>
    <dgm:cxn modelId="{42978A90-04F3-4F16-9F58-1794FA99361F}" type="presParOf" srcId="{F678DAF8-25B1-460E-87CA-E05A2C0633D0}" destId="{AFC46EFE-B969-4A4F-935F-DBCFC36B8506}" srcOrd="0" destOrd="0" presId="urn:microsoft.com/office/officeart/2005/8/layout/process2"/>
    <dgm:cxn modelId="{7C78B28C-BCD5-4A12-A933-53CA4CF1A662}" type="presParOf" srcId="{F678DAF8-25B1-460E-87CA-E05A2C0633D0}" destId="{D0028486-4D7C-473E-BD3B-A8085B0F2CDD}" srcOrd="1" destOrd="0" presId="urn:microsoft.com/office/officeart/2005/8/layout/process2"/>
    <dgm:cxn modelId="{8C49EB1D-409B-4474-91B2-AC1E681C368D}" type="presParOf" srcId="{D0028486-4D7C-473E-BD3B-A8085B0F2CDD}" destId="{49989D6A-A4CF-4D1F-982D-33626ADAC99E}" srcOrd="0" destOrd="0" presId="urn:microsoft.com/office/officeart/2005/8/layout/process2"/>
    <dgm:cxn modelId="{D38EFF9F-7FB3-438A-A4D7-BF3AC676CE8E}" type="presParOf" srcId="{F678DAF8-25B1-460E-87CA-E05A2C0633D0}" destId="{4F6EA011-2CBC-4B45-8250-6A963D15E989}"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8B521DE-2C11-46CE-A16F-79F37DE31886}" type="doc">
      <dgm:prSet loTypeId="urn:microsoft.com/office/officeart/2005/8/layout/process2" loCatId="process" qsTypeId="urn:microsoft.com/office/officeart/2005/8/quickstyle/3d7" qsCatId="3D" csTypeId="urn:microsoft.com/office/officeart/2005/8/colors/accent1_2" csCatId="accent1" phldr="1"/>
      <dgm:spPr/>
      <dgm:t>
        <a:bodyPr/>
        <a:lstStyle/>
        <a:p>
          <a:endParaRPr lang="es-VE"/>
        </a:p>
      </dgm:t>
    </dgm:pt>
    <dgm:pt modelId="{FFD7EEB2-7F41-45ED-8DF9-30498B0FA05C}">
      <dgm:prSet phldrT="[Texto]" custT="1"/>
      <dgm:spPr/>
      <dgm:t>
        <a:bodyPr/>
        <a:lstStyle/>
        <a:p>
          <a:pPr algn="just"/>
          <a:r>
            <a:rPr lang="es-VE" sz="1800" dirty="0" smtClean="0"/>
            <a:t>Países que pregonan el Catolicismo y  desarrollan  y  más tarde el capitalismo </a:t>
          </a:r>
          <a:endParaRPr lang="es-VE" sz="1800" dirty="0"/>
        </a:p>
      </dgm:t>
    </dgm:pt>
    <dgm:pt modelId="{F744C065-9DF2-40CD-8F99-C6D766EFBDF7}" type="parTrans" cxnId="{2DFA7A6E-C92B-4381-9E45-D510E935382E}">
      <dgm:prSet/>
      <dgm:spPr/>
      <dgm:t>
        <a:bodyPr/>
        <a:lstStyle/>
        <a:p>
          <a:endParaRPr lang="es-VE"/>
        </a:p>
      </dgm:t>
    </dgm:pt>
    <dgm:pt modelId="{6682463B-0D08-44FE-89DA-3A67633199BE}" type="sibTrans" cxnId="{2DFA7A6E-C92B-4381-9E45-D510E935382E}">
      <dgm:prSet/>
      <dgm:spPr/>
      <dgm:t>
        <a:bodyPr/>
        <a:lstStyle/>
        <a:p>
          <a:endParaRPr lang="es-VE"/>
        </a:p>
      </dgm:t>
    </dgm:pt>
    <dgm:pt modelId="{7FEB1754-B641-4FE8-AFC0-B3FAADF5F199}">
      <dgm:prSet phldrT="[Texto]" custT="1"/>
      <dgm:spPr/>
      <dgm:t>
        <a:bodyPr/>
        <a:lstStyle/>
        <a:p>
          <a:r>
            <a:rPr lang="es-VE" sz="2000" dirty="0" smtClean="0"/>
            <a:t>Italia </a:t>
          </a:r>
        </a:p>
        <a:p>
          <a:r>
            <a:rPr lang="es-VE" sz="2000" dirty="0" smtClean="0"/>
            <a:t>España</a:t>
          </a:r>
          <a:endParaRPr lang="es-VE" sz="2000" dirty="0"/>
        </a:p>
      </dgm:t>
    </dgm:pt>
    <dgm:pt modelId="{718FB48A-2477-4688-9CC9-886FC33F78D0}" type="parTrans" cxnId="{01082E69-1BB4-46F5-A4E3-935D4CAA4167}">
      <dgm:prSet/>
      <dgm:spPr/>
      <dgm:t>
        <a:bodyPr/>
        <a:lstStyle/>
        <a:p>
          <a:endParaRPr lang="es-VE"/>
        </a:p>
      </dgm:t>
    </dgm:pt>
    <dgm:pt modelId="{693479E7-147F-4131-9B66-99210E972E6C}" type="sibTrans" cxnId="{01082E69-1BB4-46F5-A4E3-935D4CAA4167}">
      <dgm:prSet/>
      <dgm:spPr/>
      <dgm:t>
        <a:bodyPr/>
        <a:lstStyle/>
        <a:p>
          <a:endParaRPr lang="es-VE"/>
        </a:p>
      </dgm:t>
    </dgm:pt>
    <dgm:pt modelId="{F678DAF8-25B1-460E-87CA-E05A2C0633D0}" type="pres">
      <dgm:prSet presAssocID="{68B521DE-2C11-46CE-A16F-79F37DE31886}" presName="linearFlow" presStyleCnt="0">
        <dgm:presLayoutVars>
          <dgm:resizeHandles val="exact"/>
        </dgm:presLayoutVars>
      </dgm:prSet>
      <dgm:spPr/>
      <dgm:t>
        <a:bodyPr/>
        <a:lstStyle/>
        <a:p>
          <a:endParaRPr lang="es-VE"/>
        </a:p>
      </dgm:t>
    </dgm:pt>
    <dgm:pt modelId="{AFC46EFE-B969-4A4F-935F-DBCFC36B8506}" type="pres">
      <dgm:prSet presAssocID="{FFD7EEB2-7F41-45ED-8DF9-30498B0FA05C}" presName="node" presStyleLbl="node1" presStyleIdx="0" presStyleCnt="2">
        <dgm:presLayoutVars>
          <dgm:bulletEnabled val="1"/>
        </dgm:presLayoutVars>
      </dgm:prSet>
      <dgm:spPr/>
      <dgm:t>
        <a:bodyPr/>
        <a:lstStyle/>
        <a:p>
          <a:endParaRPr lang="es-VE"/>
        </a:p>
      </dgm:t>
    </dgm:pt>
    <dgm:pt modelId="{D0028486-4D7C-473E-BD3B-A8085B0F2CDD}" type="pres">
      <dgm:prSet presAssocID="{6682463B-0D08-44FE-89DA-3A67633199BE}" presName="sibTrans" presStyleLbl="sibTrans2D1" presStyleIdx="0" presStyleCnt="1"/>
      <dgm:spPr/>
      <dgm:t>
        <a:bodyPr/>
        <a:lstStyle/>
        <a:p>
          <a:endParaRPr lang="es-VE"/>
        </a:p>
      </dgm:t>
    </dgm:pt>
    <dgm:pt modelId="{49989D6A-A4CF-4D1F-982D-33626ADAC99E}" type="pres">
      <dgm:prSet presAssocID="{6682463B-0D08-44FE-89DA-3A67633199BE}" presName="connectorText" presStyleLbl="sibTrans2D1" presStyleIdx="0" presStyleCnt="1"/>
      <dgm:spPr/>
      <dgm:t>
        <a:bodyPr/>
        <a:lstStyle/>
        <a:p>
          <a:endParaRPr lang="es-VE"/>
        </a:p>
      </dgm:t>
    </dgm:pt>
    <dgm:pt modelId="{4F6EA011-2CBC-4B45-8250-6A963D15E989}" type="pres">
      <dgm:prSet presAssocID="{7FEB1754-B641-4FE8-AFC0-B3FAADF5F199}" presName="node" presStyleLbl="node1" presStyleIdx="1" presStyleCnt="2">
        <dgm:presLayoutVars>
          <dgm:bulletEnabled val="1"/>
        </dgm:presLayoutVars>
      </dgm:prSet>
      <dgm:spPr/>
      <dgm:t>
        <a:bodyPr/>
        <a:lstStyle/>
        <a:p>
          <a:endParaRPr lang="es-VE"/>
        </a:p>
      </dgm:t>
    </dgm:pt>
  </dgm:ptLst>
  <dgm:cxnLst>
    <dgm:cxn modelId="{F7294EC8-2250-4F11-ABE7-65803F1B7C25}" type="presOf" srcId="{6682463B-0D08-44FE-89DA-3A67633199BE}" destId="{49989D6A-A4CF-4D1F-982D-33626ADAC99E}" srcOrd="1" destOrd="0" presId="urn:microsoft.com/office/officeart/2005/8/layout/process2"/>
    <dgm:cxn modelId="{F5AF94D6-9D7B-443A-A38F-F32A1FCD8C1F}" type="presOf" srcId="{68B521DE-2C11-46CE-A16F-79F37DE31886}" destId="{F678DAF8-25B1-460E-87CA-E05A2C0633D0}" srcOrd="0" destOrd="0" presId="urn:microsoft.com/office/officeart/2005/8/layout/process2"/>
    <dgm:cxn modelId="{2DFA7A6E-C92B-4381-9E45-D510E935382E}" srcId="{68B521DE-2C11-46CE-A16F-79F37DE31886}" destId="{FFD7EEB2-7F41-45ED-8DF9-30498B0FA05C}" srcOrd="0" destOrd="0" parTransId="{F744C065-9DF2-40CD-8F99-C6D766EFBDF7}" sibTransId="{6682463B-0D08-44FE-89DA-3A67633199BE}"/>
    <dgm:cxn modelId="{CE9C36FF-97B1-4B78-BE38-5BBF8E892A7D}" type="presOf" srcId="{7FEB1754-B641-4FE8-AFC0-B3FAADF5F199}" destId="{4F6EA011-2CBC-4B45-8250-6A963D15E989}" srcOrd="0" destOrd="0" presId="urn:microsoft.com/office/officeart/2005/8/layout/process2"/>
    <dgm:cxn modelId="{BCE61403-3570-4DF9-BF9A-C6760F4D782A}" type="presOf" srcId="{6682463B-0D08-44FE-89DA-3A67633199BE}" destId="{D0028486-4D7C-473E-BD3B-A8085B0F2CDD}" srcOrd="0" destOrd="0" presId="urn:microsoft.com/office/officeart/2005/8/layout/process2"/>
    <dgm:cxn modelId="{01082E69-1BB4-46F5-A4E3-935D4CAA4167}" srcId="{68B521DE-2C11-46CE-A16F-79F37DE31886}" destId="{7FEB1754-B641-4FE8-AFC0-B3FAADF5F199}" srcOrd="1" destOrd="0" parTransId="{718FB48A-2477-4688-9CC9-886FC33F78D0}" sibTransId="{693479E7-147F-4131-9B66-99210E972E6C}"/>
    <dgm:cxn modelId="{3B2EE709-26B0-4019-B267-08242D4C0D8F}" type="presOf" srcId="{FFD7EEB2-7F41-45ED-8DF9-30498B0FA05C}" destId="{AFC46EFE-B969-4A4F-935F-DBCFC36B8506}" srcOrd="0" destOrd="0" presId="urn:microsoft.com/office/officeart/2005/8/layout/process2"/>
    <dgm:cxn modelId="{37E94A02-4A3F-4F4E-9622-7316376E303F}" type="presParOf" srcId="{F678DAF8-25B1-460E-87CA-E05A2C0633D0}" destId="{AFC46EFE-B969-4A4F-935F-DBCFC36B8506}" srcOrd="0" destOrd="0" presId="urn:microsoft.com/office/officeart/2005/8/layout/process2"/>
    <dgm:cxn modelId="{7D097AC8-82A1-4A27-95E7-69832987BDB7}" type="presParOf" srcId="{F678DAF8-25B1-460E-87CA-E05A2C0633D0}" destId="{D0028486-4D7C-473E-BD3B-A8085B0F2CDD}" srcOrd="1" destOrd="0" presId="urn:microsoft.com/office/officeart/2005/8/layout/process2"/>
    <dgm:cxn modelId="{A1002307-05C1-4ED6-8AEC-8739E3B4E556}" type="presParOf" srcId="{D0028486-4D7C-473E-BD3B-A8085B0F2CDD}" destId="{49989D6A-A4CF-4D1F-982D-33626ADAC99E}" srcOrd="0" destOrd="0" presId="urn:microsoft.com/office/officeart/2005/8/layout/process2"/>
    <dgm:cxn modelId="{5820940B-6F25-4CCF-8028-ABC454A9B6D6}" type="presParOf" srcId="{F678DAF8-25B1-460E-87CA-E05A2C0633D0}" destId="{4F6EA011-2CBC-4B45-8250-6A963D15E989}"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D1DB0-51AC-44DF-87A0-05B5EDFE19BE}">
      <dsp:nvSpPr>
        <dsp:cNvPr id="0" name=""/>
        <dsp:cNvSpPr/>
      </dsp:nvSpPr>
      <dsp:spPr>
        <a:xfrm>
          <a:off x="0" y="0"/>
          <a:ext cx="8147248" cy="12704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VE" sz="1600" kern="1200" dirty="0" smtClean="0"/>
            <a:t>Un </a:t>
          </a:r>
          <a:r>
            <a:rPr lang="es-VE" sz="1600" b="1" u="sng" kern="1200" dirty="0" smtClean="0"/>
            <a:t>conjunto</a:t>
          </a:r>
          <a:r>
            <a:rPr lang="es-VE" sz="1600" u="sng" kern="1200" dirty="0" smtClean="0"/>
            <a:t> </a:t>
          </a:r>
          <a:r>
            <a:rPr lang="es-VE" sz="1600" b="1" u="sng" kern="1200" dirty="0" smtClean="0"/>
            <a:t>de personas</a:t>
          </a:r>
          <a:r>
            <a:rPr lang="es-VE" sz="1600" b="1" kern="1200" dirty="0" smtClean="0"/>
            <a:t> </a:t>
          </a:r>
          <a:r>
            <a:rPr lang="es-VE" sz="1600" kern="1200" dirty="0" smtClean="0"/>
            <a:t>que tienen un fin común, donde se coordinan los objetivos de cada uno, para lograr un objetivo en común o final.</a:t>
          </a:r>
          <a:endParaRPr lang="es-VE" sz="1600" kern="1200" dirty="0"/>
        </a:p>
      </dsp:txBody>
      <dsp:txXfrm>
        <a:off x="1756490" y="0"/>
        <a:ext cx="6390757" cy="1270410"/>
      </dsp:txXfrm>
    </dsp:sp>
    <dsp:sp modelId="{B9C2E1EC-F9E9-421E-A44D-8C2059A4EF8C}">
      <dsp:nvSpPr>
        <dsp:cNvPr id="0" name=""/>
        <dsp:cNvSpPr/>
      </dsp:nvSpPr>
      <dsp:spPr>
        <a:xfrm>
          <a:off x="104082" y="90366"/>
          <a:ext cx="1675367" cy="1089677"/>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9BCE73-1170-4079-9EA6-E798A478CC4D}">
      <dsp:nvSpPr>
        <dsp:cNvPr id="0" name=""/>
        <dsp:cNvSpPr/>
      </dsp:nvSpPr>
      <dsp:spPr>
        <a:xfrm>
          <a:off x="0" y="1397452"/>
          <a:ext cx="8147248" cy="12704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VE" sz="1600" kern="1200" dirty="0" smtClean="0"/>
            <a:t>La organización </a:t>
          </a:r>
          <a:r>
            <a:rPr lang="es-VE" sz="1600" b="1" u="sng" kern="1200" dirty="0" smtClean="0"/>
            <a:t>como proceso</a:t>
          </a:r>
          <a:r>
            <a:rPr lang="es-VE" sz="1600" kern="1200" dirty="0" smtClean="0"/>
            <a:t>, según Terry, citado por Reyes, A (2007) « es el arreglo de las funciones que se estiman necesarias para lograr un objetivo, y una indicación de la autoridad y la responsabilidad asignada a las personas a que tienen a su cargo la ejecución de las funciones respectivas». </a:t>
          </a:r>
          <a:endParaRPr lang="es-VE" sz="1600" kern="1200" dirty="0"/>
        </a:p>
      </dsp:txBody>
      <dsp:txXfrm>
        <a:off x="1756490" y="1397452"/>
        <a:ext cx="6390757" cy="1270410"/>
      </dsp:txXfrm>
    </dsp:sp>
    <dsp:sp modelId="{66CE0232-EB73-48D7-9484-1A96A7240139}">
      <dsp:nvSpPr>
        <dsp:cNvPr id="0" name=""/>
        <dsp:cNvSpPr/>
      </dsp:nvSpPr>
      <dsp:spPr>
        <a:xfrm>
          <a:off x="127041" y="1524493"/>
          <a:ext cx="1629449" cy="1016328"/>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84F150-9CD4-4AFE-98D2-9104C87F1EA1}">
      <dsp:nvSpPr>
        <dsp:cNvPr id="0" name=""/>
        <dsp:cNvSpPr/>
      </dsp:nvSpPr>
      <dsp:spPr>
        <a:xfrm>
          <a:off x="0" y="2794904"/>
          <a:ext cx="8147248" cy="12704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VE" sz="1600" b="1" u="sng" kern="1200" dirty="0" smtClean="0"/>
            <a:t>Como Estructura Empresarial y Jurídica</a:t>
          </a:r>
          <a:r>
            <a:rPr lang="es-VE" sz="1600" b="0" kern="1200" dirty="0" smtClean="0"/>
            <a:t>, la organización que se dota de una   empresa para  trabajar.</a:t>
          </a:r>
          <a:endParaRPr lang="es-VE" sz="1600" b="0" kern="1200" dirty="0"/>
        </a:p>
      </dsp:txBody>
      <dsp:txXfrm>
        <a:off x="1756490" y="2794904"/>
        <a:ext cx="6390757" cy="1270410"/>
      </dsp:txXfrm>
    </dsp:sp>
    <dsp:sp modelId="{FE3E8795-53CB-492C-B928-DEBAFB73C64F}">
      <dsp:nvSpPr>
        <dsp:cNvPr id="0" name=""/>
        <dsp:cNvSpPr/>
      </dsp:nvSpPr>
      <dsp:spPr>
        <a:xfrm>
          <a:off x="127041" y="2921945"/>
          <a:ext cx="1629449" cy="1016328"/>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D05611-CA9D-4E37-93BB-B84DB96C5888}">
      <dsp:nvSpPr>
        <dsp:cNvPr id="0" name=""/>
        <dsp:cNvSpPr/>
      </dsp:nvSpPr>
      <dsp:spPr>
        <a:xfrm>
          <a:off x="617219" y="0"/>
          <a:ext cx="6995160" cy="4382418"/>
        </a:xfrm>
        <a:prstGeom prst="rightArrow">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CC3234A2-8731-43D0-96E2-C2F2E45E20AB}">
      <dsp:nvSpPr>
        <dsp:cNvPr id="0" name=""/>
        <dsp:cNvSpPr/>
      </dsp:nvSpPr>
      <dsp:spPr>
        <a:xfrm>
          <a:off x="4118" y="1314725"/>
          <a:ext cx="1981051" cy="175296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VE" sz="1800" kern="1200" dirty="0" smtClean="0"/>
            <a:t>Principio de Especialización </a:t>
          </a:r>
          <a:endParaRPr lang="es-VE" sz="1800" kern="1200" dirty="0"/>
        </a:p>
      </dsp:txBody>
      <dsp:txXfrm>
        <a:off x="89691" y="1400298"/>
        <a:ext cx="1809905" cy="1581821"/>
      </dsp:txXfrm>
    </dsp:sp>
    <dsp:sp modelId="{016AFABC-405D-4775-87C5-8EA4AFC4D1E2}">
      <dsp:nvSpPr>
        <dsp:cNvPr id="0" name=""/>
        <dsp:cNvSpPr/>
      </dsp:nvSpPr>
      <dsp:spPr>
        <a:xfrm>
          <a:off x="2084222" y="1314725"/>
          <a:ext cx="1981051" cy="175296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VE" sz="1800" kern="1200" dirty="0" smtClean="0"/>
            <a:t>Principio de Unidad de Mando</a:t>
          </a:r>
          <a:endParaRPr lang="es-VE" sz="1800" kern="1200" dirty="0"/>
        </a:p>
      </dsp:txBody>
      <dsp:txXfrm>
        <a:off x="2169795" y="1400298"/>
        <a:ext cx="1809905" cy="1581821"/>
      </dsp:txXfrm>
    </dsp:sp>
    <dsp:sp modelId="{FAF99AC5-AC79-4BDE-95D9-4E30BCA432CD}">
      <dsp:nvSpPr>
        <dsp:cNvPr id="0" name=""/>
        <dsp:cNvSpPr/>
      </dsp:nvSpPr>
      <dsp:spPr>
        <a:xfrm>
          <a:off x="4164326" y="1314725"/>
          <a:ext cx="1981051" cy="175296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VE" sz="1800" kern="1200" dirty="0" smtClean="0"/>
            <a:t>Principio del Equilibrio de autoridad-Responsabilidad</a:t>
          </a:r>
          <a:endParaRPr lang="es-VE" sz="1800" kern="1200" dirty="0"/>
        </a:p>
      </dsp:txBody>
      <dsp:txXfrm>
        <a:off x="4249899" y="1400298"/>
        <a:ext cx="1809905" cy="1581821"/>
      </dsp:txXfrm>
    </dsp:sp>
    <dsp:sp modelId="{C313EEBD-6DC0-4F91-8ADA-C069EC619824}">
      <dsp:nvSpPr>
        <dsp:cNvPr id="0" name=""/>
        <dsp:cNvSpPr/>
      </dsp:nvSpPr>
      <dsp:spPr>
        <a:xfrm>
          <a:off x="6244430" y="1314725"/>
          <a:ext cx="1981051" cy="1752967"/>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VE" sz="1800" kern="1200" dirty="0" smtClean="0"/>
            <a:t>Equilibrio de Dirección/Control</a:t>
          </a:r>
          <a:endParaRPr lang="es-VE" sz="1800" kern="1200" dirty="0"/>
        </a:p>
      </dsp:txBody>
      <dsp:txXfrm>
        <a:off x="6330003" y="1400298"/>
        <a:ext cx="1809905" cy="15818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BCE3A3-01CB-4F97-8BE6-21952A025E3B}">
      <dsp:nvSpPr>
        <dsp:cNvPr id="0" name=""/>
        <dsp:cNvSpPr/>
      </dsp:nvSpPr>
      <dsp:spPr>
        <a:xfrm rot="10800000">
          <a:off x="2746159" y="367265"/>
          <a:ext cx="5451330" cy="1174626"/>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7978" tIns="68580" rIns="128016" bIns="68580" numCol="1" spcCol="1270" anchor="t" anchorCtr="0">
          <a:noAutofit/>
        </a:bodyPr>
        <a:lstStyle/>
        <a:p>
          <a:pPr lvl="0" algn="l" defTabSz="800100">
            <a:lnSpc>
              <a:spcPct val="90000"/>
            </a:lnSpc>
            <a:spcBef>
              <a:spcPct val="0"/>
            </a:spcBef>
            <a:spcAft>
              <a:spcPct val="35000"/>
            </a:spcAft>
          </a:pPr>
          <a:r>
            <a:rPr lang="es-VE" sz="1800" kern="1200" dirty="0" smtClean="0"/>
            <a:t>Diferenciación Horizontal</a:t>
          </a:r>
          <a:endParaRPr lang="es-VE" sz="1800" kern="1200" dirty="0"/>
        </a:p>
        <a:p>
          <a:pPr marL="171450" lvl="1" indent="-171450" algn="l" defTabSz="800100">
            <a:lnSpc>
              <a:spcPct val="90000"/>
            </a:lnSpc>
            <a:spcBef>
              <a:spcPct val="0"/>
            </a:spcBef>
            <a:spcAft>
              <a:spcPct val="15000"/>
            </a:spcAft>
            <a:buChar char="••"/>
          </a:pPr>
          <a:r>
            <a:rPr lang="es-VE" sz="1800" kern="1200" dirty="0" smtClean="0"/>
            <a:t>La forma como las tareas que debe realizar la organización se subdividen entre sus miembros. </a:t>
          </a:r>
          <a:endParaRPr lang="es-VE" sz="1800" kern="1200" dirty="0"/>
        </a:p>
      </dsp:txBody>
      <dsp:txXfrm rot="10800000">
        <a:off x="3039815" y="367265"/>
        <a:ext cx="5157674" cy="1174626"/>
      </dsp:txXfrm>
    </dsp:sp>
    <dsp:sp modelId="{C690E4E4-44E8-457E-9812-1097C8527A20}">
      <dsp:nvSpPr>
        <dsp:cNvPr id="0" name=""/>
        <dsp:cNvSpPr/>
      </dsp:nvSpPr>
      <dsp:spPr>
        <a:xfrm>
          <a:off x="320646" y="1087"/>
          <a:ext cx="2404754" cy="1606936"/>
        </a:xfrm>
        <a:prstGeom prst="ellipse">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011E7D-80A3-4BF3-A5C8-F274BE002960}">
      <dsp:nvSpPr>
        <dsp:cNvPr id="0" name=""/>
        <dsp:cNvSpPr/>
      </dsp:nvSpPr>
      <dsp:spPr>
        <a:xfrm rot="10800000">
          <a:off x="2896288" y="2109609"/>
          <a:ext cx="5301201" cy="1174626"/>
        </a:xfrm>
        <a:prstGeom prst="homePlat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7978" tIns="68580" rIns="128016" bIns="68580" numCol="1" spcCol="1270" anchor="t" anchorCtr="0">
          <a:noAutofit/>
        </a:bodyPr>
        <a:lstStyle/>
        <a:p>
          <a:pPr lvl="0" algn="l" defTabSz="800100">
            <a:lnSpc>
              <a:spcPct val="90000"/>
            </a:lnSpc>
            <a:spcBef>
              <a:spcPct val="0"/>
            </a:spcBef>
            <a:spcAft>
              <a:spcPct val="35000"/>
            </a:spcAft>
          </a:pPr>
          <a:r>
            <a:rPr lang="es-VE" sz="1800" kern="1200" dirty="0" smtClean="0"/>
            <a:t>Diferenciación Vertical</a:t>
          </a:r>
          <a:endParaRPr lang="es-VE" sz="1800" kern="1200" dirty="0"/>
        </a:p>
        <a:p>
          <a:pPr marL="171450" lvl="1" indent="-171450" algn="l" defTabSz="800100">
            <a:lnSpc>
              <a:spcPct val="90000"/>
            </a:lnSpc>
            <a:spcBef>
              <a:spcPct val="0"/>
            </a:spcBef>
            <a:spcAft>
              <a:spcPct val="15000"/>
            </a:spcAft>
            <a:buChar char="••"/>
          </a:pPr>
          <a:r>
            <a:rPr lang="es-VE" sz="1800" kern="1200" dirty="0" smtClean="0"/>
            <a:t>Este elemento tiene como base a las tareas principales que debe cumplir la organización,.</a:t>
          </a:r>
          <a:endParaRPr lang="es-VE" sz="1800" kern="1200" dirty="0"/>
        </a:p>
      </dsp:txBody>
      <dsp:txXfrm rot="10800000">
        <a:off x="3189944" y="2109609"/>
        <a:ext cx="5007545" cy="1174626"/>
      </dsp:txXfrm>
    </dsp:sp>
    <dsp:sp modelId="{31DDD09F-C854-4FBD-85F8-63194E54DCDF}">
      <dsp:nvSpPr>
        <dsp:cNvPr id="0" name=""/>
        <dsp:cNvSpPr/>
      </dsp:nvSpPr>
      <dsp:spPr>
        <a:xfrm>
          <a:off x="460415" y="1958188"/>
          <a:ext cx="2386629" cy="1426255"/>
        </a:xfrm>
        <a:prstGeom prst="ellipse">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49F35B-814F-431F-8A7D-8CB1530AF8D4}">
      <dsp:nvSpPr>
        <dsp:cNvPr id="0" name=""/>
        <dsp:cNvSpPr/>
      </dsp:nvSpPr>
      <dsp:spPr>
        <a:xfrm rot="10800000">
          <a:off x="2746159" y="3959109"/>
          <a:ext cx="5451330" cy="1174626"/>
        </a:xfrm>
        <a:prstGeom prst="homePlat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7978" tIns="68580" rIns="128016" bIns="68580" numCol="1" spcCol="1270" anchor="t" anchorCtr="0">
          <a:noAutofit/>
        </a:bodyPr>
        <a:lstStyle/>
        <a:p>
          <a:pPr lvl="0" algn="l" defTabSz="800100">
            <a:lnSpc>
              <a:spcPct val="90000"/>
            </a:lnSpc>
            <a:spcBef>
              <a:spcPct val="0"/>
            </a:spcBef>
            <a:spcAft>
              <a:spcPct val="35000"/>
            </a:spcAft>
          </a:pPr>
          <a:r>
            <a:rPr lang="es-VE" sz="1800" kern="1200" dirty="0" smtClean="0"/>
            <a:t>Dispersión Espacial</a:t>
          </a:r>
          <a:endParaRPr lang="es-VE" sz="1800" kern="1200" dirty="0"/>
        </a:p>
        <a:p>
          <a:pPr marL="171450" lvl="1" indent="-171450" algn="l" defTabSz="800100">
            <a:lnSpc>
              <a:spcPct val="90000"/>
            </a:lnSpc>
            <a:spcBef>
              <a:spcPct val="0"/>
            </a:spcBef>
            <a:spcAft>
              <a:spcPct val="15000"/>
            </a:spcAft>
            <a:buChar char="••"/>
          </a:pPr>
          <a:r>
            <a:rPr lang="es-VE" sz="1800" kern="1200" dirty="0" smtClean="0"/>
            <a:t>Se refiere al hecho de que las actividades y el personal de la organización  puede estar disperso físicamente </a:t>
          </a:r>
          <a:endParaRPr lang="es-VE" sz="1800" kern="1200" dirty="0"/>
        </a:p>
      </dsp:txBody>
      <dsp:txXfrm rot="10800000">
        <a:off x="3039815" y="3959109"/>
        <a:ext cx="5157674" cy="1174626"/>
      </dsp:txXfrm>
    </dsp:sp>
    <dsp:sp modelId="{259D86EF-8BA4-431E-9D8E-126FB83405AE}">
      <dsp:nvSpPr>
        <dsp:cNvPr id="0" name=""/>
        <dsp:cNvSpPr/>
      </dsp:nvSpPr>
      <dsp:spPr>
        <a:xfrm>
          <a:off x="496984" y="3735548"/>
          <a:ext cx="2116536" cy="1663964"/>
        </a:xfrm>
        <a:prstGeom prst="ellipse">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6C9F45-5A58-47D3-9275-14DC0C359646}">
      <dsp:nvSpPr>
        <dsp:cNvPr id="0" name=""/>
        <dsp:cNvSpPr/>
      </dsp:nvSpPr>
      <dsp:spPr>
        <a:xfrm>
          <a:off x="2037475" y="0"/>
          <a:ext cx="3629905" cy="128208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VE" sz="1800" kern="1200" dirty="0" smtClean="0"/>
            <a:t>Ética , palabra griega </a:t>
          </a:r>
          <a:r>
            <a:rPr lang="es-VE" sz="1800" b="1" i="1" u="sng" kern="1200" dirty="0" err="1" smtClean="0"/>
            <a:t>Ethos</a:t>
          </a:r>
          <a:r>
            <a:rPr lang="es-VE" sz="1800" i="1" kern="1200" dirty="0" smtClean="0"/>
            <a:t>, </a:t>
          </a:r>
          <a:r>
            <a:rPr lang="es-VE" sz="1800" i="0" kern="1200" dirty="0" smtClean="0"/>
            <a:t>según Aristóteles viene  a significar </a:t>
          </a:r>
          <a:r>
            <a:rPr lang="es-VE" sz="1800" b="0" i="0" kern="1200" dirty="0" smtClean="0"/>
            <a:t>manera de ser . La moral </a:t>
          </a:r>
          <a:r>
            <a:rPr lang="es-VE" sz="1800" b="1" i="1" u="sng" kern="1200" dirty="0" smtClean="0"/>
            <a:t>Mores</a:t>
          </a:r>
          <a:r>
            <a:rPr lang="es-VE" sz="1800" b="0" i="0" kern="1200" dirty="0" smtClean="0"/>
            <a:t>, implica costumbre derivada del latín </a:t>
          </a:r>
          <a:endParaRPr lang="es-VE" sz="1800" b="0" kern="1200" dirty="0"/>
        </a:p>
      </dsp:txBody>
      <dsp:txXfrm>
        <a:off x="2075026" y="37551"/>
        <a:ext cx="3554803" cy="1206983"/>
      </dsp:txXfrm>
    </dsp:sp>
    <dsp:sp modelId="{4BF3D2CC-3CFB-4E7C-B433-4493B32AD2AE}">
      <dsp:nvSpPr>
        <dsp:cNvPr id="0" name=""/>
        <dsp:cNvSpPr/>
      </dsp:nvSpPr>
      <dsp:spPr>
        <a:xfrm rot="5400000">
          <a:off x="3612036" y="1314138"/>
          <a:ext cx="480782" cy="57693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VE" sz="1400" kern="1200"/>
        </a:p>
      </dsp:txBody>
      <dsp:txXfrm rot="-5400000">
        <a:off x="3679347" y="1362216"/>
        <a:ext cx="346162" cy="336547"/>
      </dsp:txXfrm>
    </dsp:sp>
    <dsp:sp modelId="{DD643BD2-7B37-4CB6-8771-86F4A0352E5E}">
      <dsp:nvSpPr>
        <dsp:cNvPr id="0" name=""/>
        <dsp:cNvSpPr/>
      </dsp:nvSpPr>
      <dsp:spPr>
        <a:xfrm>
          <a:off x="2037475" y="1923129"/>
          <a:ext cx="3629905" cy="128208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VE" sz="1800" kern="1200" dirty="0" smtClean="0"/>
            <a:t>Según la RAE, la ética es la parte de la filosofía que trata la moral y de las obligaciones del hombre.</a:t>
          </a:r>
          <a:endParaRPr lang="es-VE" sz="1800" kern="1200" dirty="0"/>
        </a:p>
      </dsp:txBody>
      <dsp:txXfrm>
        <a:off x="2075026" y="1960680"/>
        <a:ext cx="3554803" cy="1206983"/>
      </dsp:txXfrm>
    </dsp:sp>
    <dsp:sp modelId="{2251A9AD-5653-4E32-BEA0-3B8D57E09C89}">
      <dsp:nvSpPr>
        <dsp:cNvPr id="0" name=""/>
        <dsp:cNvSpPr/>
      </dsp:nvSpPr>
      <dsp:spPr>
        <a:xfrm rot="5400000">
          <a:off x="3612036" y="3237267"/>
          <a:ext cx="480782" cy="57693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VE" sz="1400" kern="1200"/>
        </a:p>
      </dsp:txBody>
      <dsp:txXfrm rot="-5400000">
        <a:off x="3679347" y="3285345"/>
        <a:ext cx="346162" cy="336547"/>
      </dsp:txXfrm>
    </dsp:sp>
    <dsp:sp modelId="{A94CEAB1-79BA-4D96-A9B2-CD26BA9D48B3}">
      <dsp:nvSpPr>
        <dsp:cNvPr id="0" name=""/>
        <dsp:cNvSpPr/>
      </dsp:nvSpPr>
      <dsp:spPr>
        <a:xfrm>
          <a:off x="2037475" y="3846258"/>
          <a:ext cx="3629905" cy="128208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VE" sz="1800" kern="1200" dirty="0" smtClean="0"/>
            <a:t>La RAE, también señala otra acepción : </a:t>
          </a:r>
          <a:r>
            <a:rPr lang="es-VE" sz="1800" i="1" kern="1200" dirty="0" smtClean="0"/>
            <a:t>  Conjunto de normas morales que rigen la conducta humana</a:t>
          </a:r>
          <a:endParaRPr lang="es-VE" sz="1800" kern="1200" dirty="0"/>
        </a:p>
      </dsp:txBody>
      <dsp:txXfrm>
        <a:off x="2075026" y="3883809"/>
        <a:ext cx="3554803" cy="12069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82CFC-2556-408C-8A2C-DDEB1DED2E74}">
      <dsp:nvSpPr>
        <dsp:cNvPr id="0" name=""/>
        <dsp:cNvSpPr/>
      </dsp:nvSpPr>
      <dsp:spPr>
        <a:xfrm>
          <a:off x="4176468" y="2160246"/>
          <a:ext cx="2512430" cy="2512430"/>
        </a:xfrm>
        <a:prstGeom prst="gear9">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VE" sz="2400" kern="1200" dirty="0" smtClean="0"/>
            <a:t>Espíritu del capitalismo</a:t>
          </a:r>
          <a:endParaRPr lang="es-VE" sz="2400" kern="1200" dirty="0"/>
        </a:p>
      </dsp:txBody>
      <dsp:txXfrm>
        <a:off x="4681578" y="2748771"/>
        <a:ext cx="1502210" cy="1291441"/>
      </dsp:txXfrm>
    </dsp:sp>
    <dsp:sp modelId="{CEE44CEA-5E6C-457E-96BC-53231049C305}">
      <dsp:nvSpPr>
        <dsp:cNvPr id="0" name=""/>
        <dsp:cNvSpPr/>
      </dsp:nvSpPr>
      <dsp:spPr>
        <a:xfrm>
          <a:off x="2088238" y="1656190"/>
          <a:ext cx="2335299" cy="1995929"/>
        </a:xfrm>
        <a:prstGeom prst="gear6">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VE" sz="1400" kern="1200" dirty="0" smtClean="0"/>
            <a:t>El ascetismo Intramundano</a:t>
          </a:r>
          <a:endParaRPr lang="es-VE" sz="1400" kern="1200" dirty="0"/>
        </a:p>
      </dsp:txBody>
      <dsp:txXfrm>
        <a:off x="2640050" y="2161708"/>
        <a:ext cx="1231675" cy="984893"/>
      </dsp:txXfrm>
    </dsp:sp>
    <dsp:sp modelId="{665FD201-3866-4D0B-BB5F-318401467727}">
      <dsp:nvSpPr>
        <dsp:cNvPr id="0" name=""/>
        <dsp:cNvSpPr/>
      </dsp:nvSpPr>
      <dsp:spPr>
        <a:xfrm rot="20772488">
          <a:off x="3425576" y="98768"/>
          <a:ext cx="2102597" cy="2264619"/>
        </a:xfrm>
        <a:prstGeom prst="gear6">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VE" sz="1400" kern="1200" dirty="0" smtClean="0"/>
            <a:t>La doctrina de la predestinación de las almas</a:t>
          </a:r>
          <a:endParaRPr lang="es-VE" sz="1400" kern="1200" dirty="0"/>
        </a:p>
      </dsp:txBody>
      <dsp:txXfrm rot="-20700000">
        <a:off x="3877127" y="605076"/>
        <a:ext cx="1199494" cy="1252004"/>
      </dsp:txXfrm>
    </dsp:sp>
    <dsp:sp modelId="{D94ED5B8-2B9D-4839-B74F-51A885582B90}">
      <dsp:nvSpPr>
        <dsp:cNvPr id="0" name=""/>
        <dsp:cNvSpPr/>
      </dsp:nvSpPr>
      <dsp:spPr>
        <a:xfrm>
          <a:off x="3831000" y="1808901"/>
          <a:ext cx="3215911" cy="3215911"/>
        </a:xfrm>
        <a:prstGeom prst="circularArrow">
          <a:avLst>
            <a:gd name="adj1" fmla="val 4687"/>
            <a:gd name="adj2" fmla="val 299029"/>
            <a:gd name="adj3" fmla="val 2524435"/>
            <a:gd name="adj4" fmla="val 15843576"/>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ED5DAD-036F-4291-848E-5DF80837AAF3}">
      <dsp:nvSpPr>
        <dsp:cNvPr id="0" name=""/>
        <dsp:cNvSpPr/>
      </dsp:nvSpPr>
      <dsp:spPr>
        <a:xfrm rot="21444508">
          <a:off x="2088238" y="588421"/>
          <a:ext cx="2336560" cy="2336560"/>
        </a:xfrm>
        <a:prstGeom prst="leftCircularArrow">
          <a:avLst>
            <a:gd name="adj1" fmla="val 6452"/>
            <a:gd name="adj2" fmla="val 429999"/>
            <a:gd name="adj3" fmla="val 10489124"/>
            <a:gd name="adj4" fmla="val 14837806"/>
            <a:gd name="adj5" fmla="val 7527"/>
          </a:avLst>
        </a:prstGeom>
        <a:solidFill>
          <a:schemeClr val="accent4">
            <a:hueOff val="-2232385"/>
            <a:satOff val="13449"/>
            <a:lumOff val="107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30569D-43FE-46B3-B68C-8F48ED092B45}">
      <dsp:nvSpPr>
        <dsp:cNvPr id="0" name=""/>
        <dsp:cNvSpPr/>
      </dsp:nvSpPr>
      <dsp:spPr>
        <a:xfrm>
          <a:off x="3167606" y="-57822"/>
          <a:ext cx="2519282" cy="2519282"/>
        </a:xfrm>
        <a:prstGeom prst="circularArrow">
          <a:avLst>
            <a:gd name="adj1" fmla="val 5984"/>
            <a:gd name="adj2" fmla="val 394124"/>
            <a:gd name="adj3" fmla="val 13313824"/>
            <a:gd name="adj4" fmla="val 10508221"/>
            <a:gd name="adj5" fmla="val 6981"/>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46EFE-B969-4A4F-935F-DBCFC36B8506}">
      <dsp:nvSpPr>
        <dsp:cNvPr id="0" name=""/>
        <dsp:cNvSpPr/>
      </dsp:nvSpPr>
      <dsp:spPr>
        <a:xfrm>
          <a:off x="553413" y="544"/>
          <a:ext cx="3213652" cy="178536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es-VE" sz="1800" kern="1200" dirty="0" smtClean="0"/>
            <a:t>Países que pregonan más el protestantismo y  desarrollan más temprano el capitalismo</a:t>
          </a:r>
          <a:endParaRPr lang="es-VE" sz="1800" kern="1200" dirty="0"/>
        </a:p>
      </dsp:txBody>
      <dsp:txXfrm>
        <a:off x="605704" y="52835"/>
        <a:ext cx="3109070" cy="1680780"/>
      </dsp:txXfrm>
    </dsp:sp>
    <dsp:sp modelId="{D0028486-4D7C-473E-BD3B-A8085B0F2CDD}">
      <dsp:nvSpPr>
        <dsp:cNvPr id="0" name=""/>
        <dsp:cNvSpPr/>
      </dsp:nvSpPr>
      <dsp:spPr>
        <a:xfrm rot="5400000">
          <a:off x="1825484" y="1830541"/>
          <a:ext cx="669510" cy="803413"/>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66850">
            <a:lnSpc>
              <a:spcPct val="90000"/>
            </a:lnSpc>
            <a:spcBef>
              <a:spcPct val="0"/>
            </a:spcBef>
            <a:spcAft>
              <a:spcPct val="35000"/>
            </a:spcAft>
          </a:pPr>
          <a:endParaRPr lang="es-VE" sz="3300" kern="1200"/>
        </a:p>
      </dsp:txBody>
      <dsp:txXfrm rot="-5400000">
        <a:off x="1919216" y="1897493"/>
        <a:ext cx="482047" cy="468657"/>
      </dsp:txXfrm>
    </dsp:sp>
    <dsp:sp modelId="{4F6EA011-2CBC-4B45-8250-6A963D15E989}">
      <dsp:nvSpPr>
        <dsp:cNvPr id="0" name=""/>
        <dsp:cNvSpPr/>
      </dsp:nvSpPr>
      <dsp:spPr>
        <a:xfrm>
          <a:off x="553413" y="2678588"/>
          <a:ext cx="3213652" cy="1785362"/>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VE" sz="2000" kern="1200" dirty="0" smtClean="0"/>
            <a:t>Alemania</a:t>
          </a:r>
        </a:p>
        <a:p>
          <a:pPr lvl="0" algn="ctr" defTabSz="889000">
            <a:lnSpc>
              <a:spcPct val="90000"/>
            </a:lnSpc>
            <a:spcBef>
              <a:spcPct val="0"/>
            </a:spcBef>
            <a:spcAft>
              <a:spcPct val="35000"/>
            </a:spcAft>
          </a:pPr>
          <a:r>
            <a:rPr lang="es-VE" sz="2000" kern="1200" dirty="0" smtClean="0"/>
            <a:t>Inglaterra</a:t>
          </a:r>
        </a:p>
        <a:p>
          <a:pPr lvl="0" algn="ctr" defTabSz="889000">
            <a:lnSpc>
              <a:spcPct val="90000"/>
            </a:lnSpc>
            <a:spcBef>
              <a:spcPct val="0"/>
            </a:spcBef>
            <a:spcAft>
              <a:spcPct val="35000"/>
            </a:spcAft>
          </a:pPr>
          <a:r>
            <a:rPr lang="es-VE" sz="2000" kern="1200" dirty="0" smtClean="0"/>
            <a:t>E.E.U.U.</a:t>
          </a:r>
          <a:endParaRPr lang="es-VE" sz="2000" kern="1200" dirty="0"/>
        </a:p>
      </dsp:txBody>
      <dsp:txXfrm>
        <a:off x="605704" y="2730879"/>
        <a:ext cx="3109070" cy="16807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46EFE-B969-4A4F-935F-DBCFC36B8506}">
      <dsp:nvSpPr>
        <dsp:cNvPr id="0" name=""/>
        <dsp:cNvSpPr/>
      </dsp:nvSpPr>
      <dsp:spPr>
        <a:xfrm>
          <a:off x="527496" y="553"/>
          <a:ext cx="3265485" cy="1814158"/>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es-VE" sz="1800" kern="1200" dirty="0" smtClean="0"/>
            <a:t>Países que pregonan el Catolicismo y  desarrollan  y  más tarde el capitalismo </a:t>
          </a:r>
          <a:endParaRPr lang="es-VE" sz="1800" kern="1200" dirty="0"/>
        </a:p>
      </dsp:txBody>
      <dsp:txXfrm>
        <a:off x="580631" y="53688"/>
        <a:ext cx="3159215" cy="1707888"/>
      </dsp:txXfrm>
    </dsp:sp>
    <dsp:sp modelId="{D0028486-4D7C-473E-BD3B-A8085B0F2CDD}">
      <dsp:nvSpPr>
        <dsp:cNvPr id="0" name=""/>
        <dsp:cNvSpPr/>
      </dsp:nvSpPr>
      <dsp:spPr>
        <a:xfrm rot="5400000">
          <a:off x="1820084" y="1860066"/>
          <a:ext cx="680309" cy="816371"/>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endParaRPr lang="es-VE" sz="3400" kern="1200"/>
        </a:p>
      </dsp:txBody>
      <dsp:txXfrm rot="-5400000">
        <a:off x="1915328" y="1928097"/>
        <a:ext cx="489823" cy="476216"/>
      </dsp:txXfrm>
    </dsp:sp>
    <dsp:sp modelId="{4F6EA011-2CBC-4B45-8250-6A963D15E989}">
      <dsp:nvSpPr>
        <dsp:cNvPr id="0" name=""/>
        <dsp:cNvSpPr/>
      </dsp:nvSpPr>
      <dsp:spPr>
        <a:xfrm>
          <a:off x="527496" y="2721791"/>
          <a:ext cx="3265485" cy="1814158"/>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VE" sz="2000" kern="1200" dirty="0" smtClean="0"/>
            <a:t>Italia </a:t>
          </a:r>
        </a:p>
        <a:p>
          <a:pPr lvl="0" algn="ctr" defTabSz="889000">
            <a:lnSpc>
              <a:spcPct val="90000"/>
            </a:lnSpc>
            <a:spcBef>
              <a:spcPct val="0"/>
            </a:spcBef>
            <a:spcAft>
              <a:spcPct val="35000"/>
            </a:spcAft>
          </a:pPr>
          <a:r>
            <a:rPr lang="es-VE" sz="2000" kern="1200" dirty="0" smtClean="0"/>
            <a:t>España</a:t>
          </a:r>
          <a:endParaRPr lang="es-VE" sz="2000" kern="1200" dirty="0"/>
        </a:p>
      </dsp:txBody>
      <dsp:txXfrm>
        <a:off x="580631" y="2774926"/>
        <a:ext cx="3159215" cy="1707888"/>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5" name="4 Marcador de pie de página"/>
          <p:cNvSpPr>
            <a:spLocks noGrp="1"/>
          </p:cNvSpPr>
          <p:nvPr>
            <p:ph type="ftr" sz="quarter" idx="11"/>
          </p:nvPr>
        </p:nvSpPr>
        <p:spPr/>
        <p:txBody>
          <a:bodyPr/>
          <a:lstStyle/>
          <a:p>
            <a:endParaRPr lang="es-VE" dirty="0"/>
          </a:p>
        </p:txBody>
      </p:sp>
      <p:sp>
        <p:nvSpPr>
          <p:cNvPr id="6" name="5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2512089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5" name="4 Marcador de pie de página"/>
          <p:cNvSpPr>
            <a:spLocks noGrp="1"/>
          </p:cNvSpPr>
          <p:nvPr>
            <p:ph type="ftr" sz="quarter" idx="11"/>
          </p:nvPr>
        </p:nvSpPr>
        <p:spPr/>
        <p:txBody>
          <a:bodyPr/>
          <a:lstStyle/>
          <a:p>
            <a:endParaRPr lang="es-VE" dirty="0"/>
          </a:p>
        </p:txBody>
      </p:sp>
      <p:sp>
        <p:nvSpPr>
          <p:cNvPr id="6" name="5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3512370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5" name="4 Marcador de pie de página"/>
          <p:cNvSpPr>
            <a:spLocks noGrp="1"/>
          </p:cNvSpPr>
          <p:nvPr>
            <p:ph type="ftr" sz="quarter" idx="11"/>
          </p:nvPr>
        </p:nvSpPr>
        <p:spPr/>
        <p:txBody>
          <a:bodyPr/>
          <a:lstStyle/>
          <a:p>
            <a:endParaRPr lang="es-VE" dirty="0"/>
          </a:p>
        </p:txBody>
      </p:sp>
      <p:sp>
        <p:nvSpPr>
          <p:cNvPr id="6" name="5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370572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5" name="4 Marcador de pie de página"/>
          <p:cNvSpPr>
            <a:spLocks noGrp="1"/>
          </p:cNvSpPr>
          <p:nvPr>
            <p:ph type="ftr" sz="quarter" idx="11"/>
          </p:nvPr>
        </p:nvSpPr>
        <p:spPr/>
        <p:txBody>
          <a:bodyPr/>
          <a:lstStyle/>
          <a:p>
            <a:endParaRPr lang="es-VE" dirty="0"/>
          </a:p>
        </p:txBody>
      </p:sp>
      <p:sp>
        <p:nvSpPr>
          <p:cNvPr id="6" name="5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332081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5" name="4 Marcador de pie de página"/>
          <p:cNvSpPr>
            <a:spLocks noGrp="1"/>
          </p:cNvSpPr>
          <p:nvPr>
            <p:ph type="ftr" sz="quarter" idx="11"/>
          </p:nvPr>
        </p:nvSpPr>
        <p:spPr/>
        <p:txBody>
          <a:bodyPr/>
          <a:lstStyle/>
          <a:p>
            <a:endParaRPr lang="es-VE" dirty="0"/>
          </a:p>
        </p:txBody>
      </p:sp>
      <p:sp>
        <p:nvSpPr>
          <p:cNvPr id="6" name="5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1961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6" name="5 Marcador de pie de página"/>
          <p:cNvSpPr>
            <a:spLocks noGrp="1"/>
          </p:cNvSpPr>
          <p:nvPr>
            <p:ph type="ftr" sz="quarter" idx="11"/>
          </p:nvPr>
        </p:nvSpPr>
        <p:spPr/>
        <p:txBody>
          <a:bodyPr/>
          <a:lstStyle/>
          <a:p>
            <a:endParaRPr lang="es-VE" dirty="0"/>
          </a:p>
        </p:txBody>
      </p:sp>
      <p:sp>
        <p:nvSpPr>
          <p:cNvPr id="7" name="6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2366852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8" name="7 Marcador de pie de página"/>
          <p:cNvSpPr>
            <a:spLocks noGrp="1"/>
          </p:cNvSpPr>
          <p:nvPr>
            <p:ph type="ftr" sz="quarter" idx="11"/>
          </p:nvPr>
        </p:nvSpPr>
        <p:spPr/>
        <p:txBody>
          <a:bodyPr/>
          <a:lstStyle/>
          <a:p>
            <a:endParaRPr lang="es-VE" dirty="0"/>
          </a:p>
        </p:txBody>
      </p:sp>
      <p:sp>
        <p:nvSpPr>
          <p:cNvPr id="9" name="8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4282946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4" name="3 Marcador de pie de página"/>
          <p:cNvSpPr>
            <a:spLocks noGrp="1"/>
          </p:cNvSpPr>
          <p:nvPr>
            <p:ph type="ftr" sz="quarter" idx="11"/>
          </p:nvPr>
        </p:nvSpPr>
        <p:spPr/>
        <p:txBody>
          <a:bodyPr/>
          <a:lstStyle/>
          <a:p>
            <a:endParaRPr lang="es-VE" dirty="0"/>
          </a:p>
        </p:txBody>
      </p:sp>
      <p:sp>
        <p:nvSpPr>
          <p:cNvPr id="5" name="4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2201450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3" name="2 Marcador de pie de página"/>
          <p:cNvSpPr>
            <a:spLocks noGrp="1"/>
          </p:cNvSpPr>
          <p:nvPr>
            <p:ph type="ftr" sz="quarter" idx="11"/>
          </p:nvPr>
        </p:nvSpPr>
        <p:spPr/>
        <p:txBody>
          <a:bodyPr/>
          <a:lstStyle/>
          <a:p>
            <a:endParaRPr lang="es-VE" dirty="0"/>
          </a:p>
        </p:txBody>
      </p:sp>
      <p:sp>
        <p:nvSpPr>
          <p:cNvPr id="4" name="3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89664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6" name="5 Marcador de pie de página"/>
          <p:cNvSpPr>
            <a:spLocks noGrp="1"/>
          </p:cNvSpPr>
          <p:nvPr>
            <p:ph type="ftr" sz="quarter" idx="11"/>
          </p:nvPr>
        </p:nvSpPr>
        <p:spPr/>
        <p:txBody>
          <a:bodyPr/>
          <a:lstStyle/>
          <a:p>
            <a:endParaRPr lang="es-VE" dirty="0"/>
          </a:p>
        </p:txBody>
      </p:sp>
      <p:sp>
        <p:nvSpPr>
          <p:cNvPr id="7" name="6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2895546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6C1F21-E71E-466D-AD4A-9EB9C2EBC1FC}" type="datetimeFigureOut">
              <a:rPr lang="es-VE" smtClean="0"/>
              <a:t>17/02/2024</a:t>
            </a:fld>
            <a:endParaRPr lang="es-VE" dirty="0"/>
          </a:p>
        </p:txBody>
      </p:sp>
      <p:sp>
        <p:nvSpPr>
          <p:cNvPr id="6" name="5 Marcador de pie de página"/>
          <p:cNvSpPr>
            <a:spLocks noGrp="1"/>
          </p:cNvSpPr>
          <p:nvPr>
            <p:ph type="ftr" sz="quarter" idx="11"/>
          </p:nvPr>
        </p:nvSpPr>
        <p:spPr/>
        <p:txBody>
          <a:bodyPr/>
          <a:lstStyle/>
          <a:p>
            <a:endParaRPr lang="es-VE" dirty="0"/>
          </a:p>
        </p:txBody>
      </p:sp>
      <p:sp>
        <p:nvSpPr>
          <p:cNvPr id="7" name="6 Marcador de número de diapositiva"/>
          <p:cNvSpPr>
            <a:spLocks noGrp="1"/>
          </p:cNvSpPr>
          <p:nvPr>
            <p:ph type="sldNum" sz="quarter" idx="12"/>
          </p:nvPr>
        </p:nvSpPr>
        <p:spPr/>
        <p:txBody>
          <a:bodyPr/>
          <a:lstStyle/>
          <a:p>
            <a:fld id="{FEEDE0AA-54A4-46D6-9BE3-FFC2638A1AEB}" type="slidenum">
              <a:rPr lang="es-VE" smtClean="0"/>
              <a:t>‹Nº›</a:t>
            </a:fld>
            <a:endParaRPr lang="es-VE" dirty="0"/>
          </a:p>
        </p:txBody>
      </p:sp>
    </p:spTree>
    <p:extLst>
      <p:ext uri="{BB962C8B-B14F-4D97-AF65-F5344CB8AC3E}">
        <p14:creationId xmlns:p14="http://schemas.microsoft.com/office/powerpoint/2010/main" val="173614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1000">
              <a:schemeClr val="bg1"/>
            </a:gs>
            <a:gs pos="84000">
              <a:schemeClr val="bg1">
                <a:lumMod val="75000"/>
                <a:alpha val="43000"/>
              </a:schemeClr>
            </a:gs>
            <a:gs pos="74000">
              <a:srgbClr val="D4DEFF"/>
            </a:gs>
            <a:gs pos="100000">
              <a:srgbClr val="96AB94"/>
            </a:gs>
          </a:gsLst>
          <a:path path="circle">
            <a:fillToRect l="100000" t="10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C1F21-E71E-466D-AD4A-9EB9C2EBC1FC}" type="datetimeFigureOut">
              <a:rPr lang="es-VE" smtClean="0"/>
              <a:t>17/02/2024</a:t>
            </a:fld>
            <a:endParaRPr lang="es-VE"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DE0AA-54A4-46D6-9BE3-FFC2638A1AEB}" type="slidenum">
              <a:rPr lang="es-VE" smtClean="0"/>
              <a:t>‹Nº›</a:t>
            </a:fld>
            <a:endParaRPr lang="es-VE" dirty="0"/>
          </a:p>
        </p:txBody>
      </p:sp>
    </p:spTree>
    <p:extLst>
      <p:ext uri="{BB962C8B-B14F-4D97-AF65-F5344CB8AC3E}">
        <p14:creationId xmlns:p14="http://schemas.microsoft.com/office/powerpoint/2010/main" val="3462411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economiadigital.es/galicia/opinion/ideologia-empresarial.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economiadigital.es/galicia/opinion/ideologia-empresarial.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00808"/>
            <a:ext cx="7772400" cy="1470025"/>
          </a:xfrm>
        </p:spPr>
        <p:txBody>
          <a:bodyPr/>
          <a:lstStyle/>
          <a:p>
            <a:r>
              <a:rPr lang="es-VE" dirty="0" smtClean="0"/>
              <a:t>Tema 1</a:t>
            </a:r>
            <a:endParaRPr lang="es-VE" dirty="0"/>
          </a:p>
        </p:txBody>
      </p:sp>
      <p:sp>
        <p:nvSpPr>
          <p:cNvPr id="3" name="2 Subtítulo"/>
          <p:cNvSpPr>
            <a:spLocks noGrp="1"/>
          </p:cNvSpPr>
          <p:nvPr>
            <p:ph type="subTitle" idx="1"/>
          </p:nvPr>
        </p:nvSpPr>
        <p:spPr>
          <a:xfrm>
            <a:off x="1511226" y="2924944"/>
            <a:ext cx="6400800" cy="1752600"/>
          </a:xfrm>
        </p:spPr>
        <p:txBody>
          <a:bodyPr>
            <a:normAutofit fontScale="92500" lnSpcReduction="10000"/>
          </a:bodyPr>
          <a:lstStyle/>
          <a:p>
            <a:r>
              <a:rPr lang="es-ES" dirty="0" smtClean="0">
                <a:solidFill>
                  <a:schemeClr val="tx1"/>
                </a:solidFill>
              </a:rPr>
              <a:t>La Organización, la Práctica  Administrativa y la influencia  de los valores  culturales  y sociales  en el pensamiento administrativo.</a:t>
            </a:r>
            <a:endParaRPr lang="es-VE" dirty="0" smtClean="0">
              <a:solidFill>
                <a:schemeClr val="tx1"/>
              </a:solidFill>
            </a:endParaRPr>
          </a:p>
          <a:p>
            <a:endParaRPr lang="es-V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60648"/>
            <a:ext cx="7556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305503" y="184954"/>
            <a:ext cx="4572000" cy="1292662"/>
          </a:xfrm>
          <a:prstGeom prst="rect">
            <a:avLst/>
          </a:prstGeom>
        </p:spPr>
        <p:txBody>
          <a:bodyPr>
            <a:spAutoFit/>
          </a:bodyPr>
          <a:lstStyle/>
          <a:p>
            <a:pPr lvl="0" algn="ctr"/>
            <a:r>
              <a:rPr lang="es-ES_tradnl" b="1" dirty="0">
                <a:solidFill>
                  <a:srgbClr val="333333"/>
                </a:solidFill>
                <a:ea typeface="Times New Roman"/>
                <a:cs typeface="Times New Roman"/>
              </a:rPr>
              <a:t>MAESTRÍA EN </a:t>
            </a:r>
            <a:r>
              <a:rPr lang="es-ES_tradnl" b="1" dirty="0" smtClean="0">
                <a:solidFill>
                  <a:srgbClr val="333333"/>
                </a:solidFill>
                <a:ea typeface="Times New Roman"/>
                <a:cs typeface="Times New Roman"/>
              </a:rPr>
              <a:t>GERENCIA, </a:t>
            </a:r>
          </a:p>
          <a:p>
            <a:pPr lvl="0" algn="ctr"/>
            <a:r>
              <a:rPr lang="es-ES_tradnl" b="1" dirty="0" smtClean="0">
                <a:solidFill>
                  <a:srgbClr val="333333"/>
                </a:solidFill>
                <a:ea typeface="Times New Roman"/>
                <a:cs typeface="Times New Roman"/>
              </a:rPr>
              <a:t>OPERACIONES</a:t>
            </a:r>
          </a:p>
          <a:p>
            <a:pPr lvl="0" algn="ctr"/>
            <a:r>
              <a:rPr lang="es-ES_tradnl" b="1" dirty="0" smtClean="0">
                <a:solidFill>
                  <a:srgbClr val="333333"/>
                </a:solidFill>
                <a:ea typeface="Times New Roman"/>
                <a:cs typeface="Times New Roman"/>
              </a:rPr>
              <a:t>Y PRODUCCIÓN</a:t>
            </a:r>
            <a:endParaRPr lang="es-VE" dirty="0">
              <a:solidFill>
                <a:prstClr val="black"/>
              </a:solidFill>
              <a:latin typeface="Cambria"/>
              <a:ea typeface="Times New Roman"/>
              <a:cs typeface="Times New Roman"/>
            </a:endParaRPr>
          </a:p>
          <a:p>
            <a:pPr lvl="0" algn="ctr"/>
            <a:r>
              <a:rPr lang="es-ES_tradnl" sz="1200" b="1" dirty="0" smtClean="0">
                <a:solidFill>
                  <a:srgbClr val="FF0000"/>
                </a:solidFill>
                <a:ea typeface="Times New Roman"/>
                <a:cs typeface="Times New Roman"/>
              </a:rPr>
              <a:t>PRIMER </a:t>
            </a:r>
            <a:r>
              <a:rPr lang="es-ES_tradnl" sz="1200" b="1" dirty="0">
                <a:solidFill>
                  <a:srgbClr val="FF0000"/>
                </a:solidFill>
                <a:ea typeface="Times New Roman"/>
                <a:cs typeface="Times New Roman"/>
              </a:rPr>
              <a:t>TRIMESTRE COHORTE </a:t>
            </a:r>
            <a:r>
              <a:rPr lang="es-ES_tradnl" sz="1200" b="1" dirty="0" smtClean="0">
                <a:solidFill>
                  <a:srgbClr val="FF0000"/>
                </a:solidFill>
                <a:ea typeface="Times New Roman"/>
                <a:cs typeface="Times New Roman"/>
              </a:rPr>
              <a:t>XX</a:t>
            </a:r>
            <a:endParaRPr lang="es-ES_tradnl" sz="1200" b="1" dirty="0">
              <a:solidFill>
                <a:srgbClr val="FF0000"/>
              </a:solidFill>
              <a:ea typeface="Times New Roman"/>
              <a:cs typeface="Times New Roman"/>
            </a:endParaRPr>
          </a:p>
          <a:p>
            <a:pPr lvl="0" algn="ctr"/>
            <a:r>
              <a:rPr lang="es-ES_tradnl" sz="1200" b="1" dirty="0">
                <a:latin typeface="Cambria"/>
                <a:ea typeface="Times New Roman"/>
                <a:cs typeface="Times New Roman"/>
              </a:rPr>
              <a:t>Asignatura: </a:t>
            </a:r>
            <a:r>
              <a:rPr lang="es-ES_tradnl" sz="1200" b="1" dirty="0" smtClean="0">
                <a:latin typeface="Cambria"/>
                <a:ea typeface="Times New Roman"/>
                <a:cs typeface="Times New Roman"/>
              </a:rPr>
              <a:t>Teorías Organizacionales y Análisis </a:t>
            </a:r>
            <a:r>
              <a:rPr lang="es-ES_tradnl" sz="1200" b="1" smtClean="0">
                <a:latin typeface="Cambria"/>
                <a:ea typeface="Times New Roman"/>
                <a:cs typeface="Times New Roman"/>
              </a:rPr>
              <a:t>del Entorno.</a:t>
            </a:r>
            <a:endParaRPr lang="es-VE" dirty="0">
              <a:latin typeface="Cambria"/>
              <a:ea typeface="Times New Roman"/>
              <a:cs typeface="Times New Roman"/>
            </a:endParaRPr>
          </a:p>
        </p:txBody>
      </p:sp>
      <p:sp>
        <p:nvSpPr>
          <p:cNvPr id="5" name="4 Rectángulo"/>
          <p:cNvSpPr/>
          <p:nvPr/>
        </p:nvSpPr>
        <p:spPr>
          <a:xfrm>
            <a:off x="5508104" y="5877272"/>
            <a:ext cx="3312368" cy="369332"/>
          </a:xfrm>
          <a:prstGeom prst="rect">
            <a:avLst/>
          </a:prstGeom>
        </p:spPr>
        <p:txBody>
          <a:bodyPr wrap="square">
            <a:spAutoFit/>
          </a:bodyPr>
          <a:lstStyle/>
          <a:p>
            <a:r>
              <a:rPr lang="es-VE" dirty="0" smtClean="0"/>
              <a:t>Profa. Amelia  Lozada R</a:t>
            </a:r>
            <a:endParaRPr lang="es-VE" dirty="0"/>
          </a:p>
        </p:txBody>
      </p:sp>
    </p:spTree>
    <p:extLst>
      <p:ext uri="{BB962C8B-B14F-4D97-AF65-F5344CB8AC3E}">
        <p14:creationId xmlns:p14="http://schemas.microsoft.com/office/powerpoint/2010/main" val="1432688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noGrp="1"/>
          </p:cNvSpPr>
          <p:nvPr>
            <p:ph type="title"/>
          </p:nvPr>
        </p:nvSpPr>
        <p:spPr>
          <a:xfrm>
            <a:off x="457200" y="116632"/>
            <a:ext cx="8229600" cy="85010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dirty="0" smtClean="0"/>
              <a:t>LA ÉTICA CAPITALISTA</a:t>
            </a:r>
            <a:endParaRPr lang="es-VE" sz="3200" dirty="0"/>
          </a:p>
        </p:txBody>
      </p:sp>
      <p:sp>
        <p:nvSpPr>
          <p:cNvPr id="3" name="2 Rectángulo"/>
          <p:cNvSpPr/>
          <p:nvPr/>
        </p:nvSpPr>
        <p:spPr>
          <a:xfrm>
            <a:off x="251520" y="1170618"/>
            <a:ext cx="8280920" cy="1754326"/>
          </a:xfrm>
          <a:prstGeom prst="rect">
            <a:avLst/>
          </a:prstGeom>
        </p:spPr>
        <p:txBody>
          <a:bodyPr wrap="square">
            <a:spAutoFit/>
          </a:bodyPr>
          <a:lstStyle/>
          <a:p>
            <a:pPr algn="just"/>
            <a:r>
              <a:rPr lang="es-VE" dirty="0"/>
              <a:t>En el siglo XVI se llevó a cabo la llamada </a:t>
            </a:r>
            <a:r>
              <a:rPr lang="es-VE" b="1" dirty="0"/>
              <a:t>Reforma </a:t>
            </a:r>
            <a:r>
              <a:rPr lang="es-VE" b="1" dirty="0" smtClean="0"/>
              <a:t>Protestante</a:t>
            </a:r>
            <a:r>
              <a:rPr lang="es-VE" dirty="0" smtClean="0"/>
              <a:t>. </a:t>
            </a:r>
            <a:r>
              <a:rPr lang="es-VE" dirty="0"/>
              <a:t>Fue un movimiento en que una gran parte de religiosos</a:t>
            </a:r>
            <a:r>
              <a:rPr lang="es-VE" b="1" dirty="0"/>
              <a:t> se separaron de la Iglesia Católica</a:t>
            </a:r>
            <a:r>
              <a:rPr lang="es-VE" dirty="0"/>
              <a:t>, defendiendo que en los últimos años habían caído en una serie de gran errores teológicos y que habían dado la espalda a la verdadera religión. </a:t>
            </a:r>
            <a:r>
              <a:rPr lang="es-VE" b="1" dirty="0"/>
              <a:t>Desde ese momento, los seguidores de esta nueva corriente, llamados </a:t>
            </a:r>
            <a:r>
              <a:rPr lang="es-VE" b="1" i="1" dirty="0"/>
              <a:t>protestantes</a:t>
            </a:r>
            <a:r>
              <a:rPr lang="es-VE" i="1" dirty="0"/>
              <a:t>,</a:t>
            </a:r>
            <a:r>
              <a:rPr lang="es-VE" dirty="0"/>
              <a:t> defendieron una nueva religión </a:t>
            </a:r>
            <a:r>
              <a:rPr lang="es-VE" b="1" dirty="0"/>
              <a:t>separada del concepto del Vaticano</a:t>
            </a:r>
            <a:r>
              <a:rPr lang="es-VE" dirty="0"/>
              <a:t> en muchos aspectos.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3645024"/>
            <a:ext cx="2448272"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388640" y="3789040"/>
            <a:ext cx="5119464" cy="2031325"/>
          </a:xfrm>
          <a:prstGeom prst="rect">
            <a:avLst/>
          </a:prstGeom>
        </p:spPr>
        <p:txBody>
          <a:bodyPr wrap="square">
            <a:spAutoFit/>
          </a:bodyPr>
          <a:lstStyle/>
          <a:p>
            <a:pPr algn="just"/>
            <a:r>
              <a:rPr lang="es-VE" b="1" dirty="0"/>
              <a:t>Martín Lutero</a:t>
            </a:r>
            <a:r>
              <a:rPr lang="es-VE" dirty="0"/>
              <a:t> (en alemán, Martin Luther; </a:t>
            </a:r>
            <a:r>
              <a:rPr lang="es-VE" dirty="0" err="1"/>
              <a:t>Eisleben</a:t>
            </a:r>
            <a:r>
              <a:rPr lang="es-VE" dirty="0"/>
              <a:t>, Alemania, 10 de noviembre de 1483-ibid., 18 de febrero de 1546), nacido como Martin </a:t>
            </a:r>
            <a:r>
              <a:rPr lang="es-VE" dirty="0" err="1"/>
              <a:t>Luder</a:t>
            </a:r>
            <a:r>
              <a:rPr lang="es-VE" dirty="0"/>
              <a:t>,</a:t>
            </a:r>
            <a:r>
              <a:rPr lang="es-VE" b="1" dirty="0"/>
              <a:t>​ fue </a:t>
            </a:r>
            <a:r>
              <a:rPr lang="es-VE" dirty="0"/>
              <a:t>un</a:t>
            </a:r>
            <a:r>
              <a:rPr lang="es-VE" b="1" dirty="0"/>
              <a:t> teólogo, filósofo y fraile católico agustino </a:t>
            </a:r>
            <a:r>
              <a:rPr lang="es-VE" dirty="0"/>
              <a:t>que</a:t>
            </a:r>
            <a:r>
              <a:rPr lang="es-VE" b="1" dirty="0"/>
              <a:t> comenzó e impulsó la Reforma protestante en Alemania</a:t>
            </a:r>
            <a:r>
              <a:rPr lang="es-VE" dirty="0"/>
              <a:t> y cuyas </a:t>
            </a:r>
            <a:r>
              <a:rPr lang="es-VE" b="1" dirty="0"/>
              <a:t>enseñanzas</a:t>
            </a:r>
            <a:r>
              <a:rPr lang="es-VE" dirty="0"/>
              <a:t> </a:t>
            </a:r>
            <a:r>
              <a:rPr lang="es-VE" b="1" dirty="0"/>
              <a:t>inspiraron la doctrina teológica y cultural denominada luteranismo</a:t>
            </a:r>
            <a:r>
              <a:rPr lang="es-VE" dirty="0"/>
              <a:t>.​ </a:t>
            </a:r>
          </a:p>
        </p:txBody>
      </p:sp>
      <p:sp>
        <p:nvSpPr>
          <p:cNvPr id="10" name="9 Rectángulo"/>
          <p:cNvSpPr/>
          <p:nvPr/>
        </p:nvSpPr>
        <p:spPr>
          <a:xfrm>
            <a:off x="5830028" y="6237312"/>
            <a:ext cx="3042756" cy="276999"/>
          </a:xfrm>
          <a:prstGeom prst="rect">
            <a:avLst/>
          </a:prstGeom>
        </p:spPr>
        <p:txBody>
          <a:bodyPr wrap="none">
            <a:spAutoFit/>
          </a:bodyPr>
          <a:lstStyle/>
          <a:p>
            <a:r>
              <a:rPr lang="es-VE" sz="1200" dirty="0"/>
              <a:t>https://datos.bne.es/persona/XX986784.html</a:t>
            </a:r>
          </a:p>
        </p:txBody>
      </p:sp>
    </p:spTree>
    <p:extLst>
      <p:ext uri="{BB962C8B-B14F-4D97-AF65-F5344CB8AC3E}">
        <p14:creationId xmlns:p14="http://schemas.microsoft.com/office/powerpoint/2010/main" val="3669421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66018"/>
            <a:ext cx="8352928" cy="4639245"/>
          </a:xfrm>
        </p:spPr>
        <p:txBody>
          <a:bodyPr>
            <a:normAutofit/>
          </a:bodyPr>
          <a:lstStyle/>
          <a:p>
            <a:r>
              <a:rPr lang="es-VE" sz="2400" dirty="0" smtClean="0"/>
              <a:t>El capitalismo lo atribuyen al Luteranismo.</a:t>
            </a:r>
          </a:p>
          <a:p>
            <a:r>
              <a:rPr lang="es-VE" sz="2400" dirty="0" smtClean="0"/>
              <a:t>Lutero es quien hace la traducción de la palabra vocación o profesión.</a:t>
            </a:r>
          </a:p>
          <a:p>
            <a:r>
              <a:rPr lang="es-VE" sz="2400" dirty="0" smtClean="0"/>
              <a:t>El protestantismo se divide en varias ramas:</a:t>
            </a:r>
          </a:p>
          <a:p>
            <a:pPr lvl="1"/>
            <a:r>
              <a:rPr lang="es-VE" sz="2400" dirty="0" smtClean="0"/>
              <a:t>El Metodismo</a:t>
            </a:r>
          </a:p>
          <a:p>
            <a:pPr lvl="1"/>
            <a:r>
              <a:rPr lang="es-VE" sz="2400" dirty="0" smtClean="0"/>
              <a:t>El </a:t>
            </a:r>
            <a:r>
              <a:rPr lang="es-VE" sz="2400" dirty="0" err="1" smtClean="0"/>
              <a:t>Putismo</a:t>
            </a:r>
            <a:endParaRPr lang="es-VE" sz="2400" dirty="0" smtClean="0"/>
          </a:p>
          <a:p>
            <a:pPr lvl="1"/>
            <a:r>
              <a:rPr lang="es-VE" sz="2400" dirty="0" smtClean="0"/>
              <a:t>El </a:t>
            </a:r>
            <a:r>
              <a:rPr lang="es-VE" sz="2400" dirty="0" err="1"/>
              <a:t>A</a:t>
            </a:r>
            <a:r>
              <a:rPr lang="es-VE" sz="2400" dirty="0" err="1" smtClean="0"/>
              <a:t>nabactismo</a:t>
            </a:r>
            <a:endParaRPr lang="es-VE" sz="2400" dirty="0" smtClean="0"/>
          </a:p>
          <a:p>
            <a:pPr lvl="1"/>
            <a:r>
              <a:rPr lang="es-VE" sz="2400" b="1" dirty="0" smtClean="0"/>
              <a:t>El Calvinismo </a:t>
            </a:r>
            <a:endParaRPr lang="es-VE" sz="2400" b="1" dirty="0"/>
          </a:p>
        </p:txBody>
      </p:sp>
      <p:sp>
        <p:nvSpPr>
          <p:cNvPr id="4" name="1 Título"/>
          <p:cNvSpPr txBox="1">
            <a:spLocks noGrp="1"/>
          </p:cNvSpPr>
          <p:nvPr>
            <p:ph type="title"/>
          </p:nvPr>
        </p:nvSpPr>
        <p:spPr>
          <a:xfrm>
            <a:off x="457200" y="116632"/>
            <a:ext cx="8229600" cy="85010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dirty="0" smtClean="0"/>
              <a:t>LA ÉTICA CAPITALISTA</a:t>
            </a:r>
            <a:endParaRPr lang="es-VE"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4653136"/>
            <a:ext cx="9620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412952" y="4837802"/>
            <a:ext cx="5815231" cy="923330"/>
          </a:xfrm>
          <a:prstGeom prst="rect">
            <a:avLst/>
          </a:prstGeom>
        </p:spPr>
        <p:txBody>
          <a:bodyPr wrap="square">
            <a:spAutoFit/>
          </a:bodyPr>
          <a:lstStyle/>
          <a:p>
            <a:pPr algn="just"/>
            <a:r>
              <a:rPr lang="es-VE" dirty="0" smtClean="0"/>
              <a:t>​ </a:t>
            </a:r>
            <a:r>
              <a:rPr lang="es-VE" b="1" dirty="0" smtClean="0"/>
              <a:t>Juan Calvino </a:t>
            </a:r>
            <a:r>
              <a:rPr lang="es-VE" dirty="0" smtClean="0"/>
              <a:t>es un  teólogo y filósofo francés que es catalogado como uno de los autores de la reforma protestante.</a:t>
            </a:r>
            <a:endParaRPr lang="es-VE" dirty="0"/>
          </a:p>
        </p:txBody>
      </p:sp>
    </p:spTree>
    <p:extLst>
      <p:ext uri="{BB962C8B-B14F-4D97-AF65-F5344CB8AC3E}">
        <p14:creationId xmlns:p14="http://schemas.microsoft.com/office/powerpoint/2010/main" val="228406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39"/>
            <a:ext cx="5482952" cy="1656184"/>
          </a:xfrm>
        </p:spPr>
        <p:txBody>
          <a:bodyPr>
            <a:normAutofit fontScale="62500" lnSpcReduction="20000"/>
          </a:bodyPr>
          <a:lstStyle/>
          <a:p>
            <a:pPr marL="457200" lvl="1" indent="0" algn="just">
              <a:buNone/>
            </a:pPr>
            <a:r>
              <a:rPr lang="es-VE" sz="3200" b="1" dirty="0" smtClean="0"/>
              <a:t>El Calvinismo </a:t>
            </a:r>
            <a:r>
              <a:rPr lang="es-VE" sz="3200" dirty="0" smtClean="0"/>
              <a:t>desarrollado por Richard Baxter, fue  un pastor teólogo inglés, es considerado uno de autores mas influyentes de la historia no solamente por sus escritos, sino por el desarrollo dos teorías:</a:t>
            </a:r>
          </a:p>
          <a:p>
            <a:pPr marL="457200" lvl="1" indent="0" algn="just">
              <a:buNone/>
            </a:pPr>
            <a:endParaRPr lang="es-VE" sz="3100" dirty="0"/>
          </a:p>
          <a:p>
            <a:pPr marL="457200" lvl="1" indent="0" algn="just">
              <a:buNone/>
            </a:pPr>
            <a:endParaRPr lang="es-VE" sz="3100" dirty="0" smtClean="0"/>
          </a:p>
          <a:p>
            <a:pPr marL="457200" lvl="1" indent="0" algn="just">
              <a:buNone/>
            </a:pPr>
            <a:endParaRPr lang="es-VE" sz="3100" dirty="0" smtClean="0"/>
          </a:p>
          <a:p>
            <a:pPr marL="457200" lvl="1" indent="0" algn="just">
              <a:buNone/>
            </a:pPr>
            <a:endParaRPr lang="es-VE" dirty="0" smtClean="0"/>
          </a:p>
          <a:p>
            <a:pPr marL="457200" lvl="1" indent="0" algn="just">
              <a:buNone/>
            </a:pPr>
            <a:endParaRPr lang="es-VE" dirty="0"/>
          </a:p>
        </p:txBody>
      </p:sp>
      <p:graphicFrame>
        <p:nvGraphicFramePr>
          <p:cNvPr id="5" name="4 Diagrama"/>
          <p:cNvGraphicFramePr/>
          <p:nvPr>
            <p:extLst>
              <p:ext uri="{D42A27DB-BD31-4B8C-83A1-F6EECF244321}">
                <p14:modId xmlns:p14="http://schemas.microsoft.com/office/powerpoint/2010/main" val="337443505"/>
              </p:ext>
            </p:extLst>
          </p:nvPr>
        </p:nvGraphicFramePr>
        <p:xfrm>
          <a:off x="251520" y="1976477"/>
          <a:ext cx="8496944" cy="4568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rot="19559852">
            <a:off x="2103177" y="2243733"/>
            <a:ext cx="1548977" cy="400110"/>
          </a:xfrm>
          <a:prstGeom prst="rect">
            <a:avLst/>
          </a:prstGeom>
          <a:noFill/>
        </p:spPr>
        <p:txBody>
          <a:bodyPr wrap="square" rtlCol="0">
            <a:spAutoFit/>
          </a:bodyPr>
          <a:lstStyle/>
          <a:p>
            <a:pPr algn="ctr"/>
            <a:r>
              <a:rPr lang="es-VE" sz="2000" dirty="0" smtClean="0"/>
              <a:t>Teorías</a:t>
            </a:r>
            <a:r>
              <a:rPr lang="es-VE" dirty="0" smtClean="0"/>
              <a:t> </a:t>
            </a:r>
            <a:endParaRPr lang="es-VE" dirty="0"/>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72200" y="188640"/>
            <a:ext cx="1103276" cy="1183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8836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noGrp="1"/>
          </p:cNvSpPr>
          <p:nvPr>
            <p:ph type="title"/>
          </p:nvPr>
        </p:nvSpPr>
        <p:spPr>
          <a:xfrm>
            <a:off x="457200" y="116632"/>
            <a:ext cx="8229600" cy="85010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dirty="0" smtClean="0"/>
              <a:t>LA ÉTICA CAPITALISTA</a:t>
            </a:r>
            <a:endParaRPr lang="es-VE" sz="3200" dirty="0"/>
          </a:p>
        </p:txBody>
      </p:sp>
      <p:graphicFrame>
        <p:nvGraphicFramePr>
          <p:cNvPr id="5" name="4 Diagrama"/>
          <p:cNvGraphicFramePr/>
          <p:nvPr>
            <p:extLst>
              <p:ext uri="{D42A27DB-BD31-4B8C-83A1-F6EECF244321}">
                <p14:modId xmlns:p14="http://schemas.microsoft.com/office/powerpoint/2010/main" val="2893225028"/>
              </p:ext>
            </p:extLst>
          </p:nvPr>
        </p:nvGraphicFramePr>
        <p:xfrm>
          <a:off x="251521" y="2132856"/>
          <a:ext cx="4320479"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6 Diagrama"/>
          <p:cNvGraphicFramePr/>
          <p:nvPr>
            <p:extLst>
              <p:ext uri="{D42A27DB-BD31-4B8C-83A1-F6EECF244321}">
                <p14:modId xmlns:p14="http://schemas.microsoft.com/office/powerpoint/2010/main" val="894509058"/>
              </p:ext>
            </p:extLst>
          </p:nvPr>
        </p:nvGraphicFramePr>
        <p:xfrm>
          <a:off x="4845225" y="2060848"/>
          <a:ext cx="4320479"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1 CuadroTexto"/>
          <p:cNvSpPr txBox="1"/>
          <p:nvPr/>
        </p:nvSpPr>
        <p:spPr>
          <a:xfrm>
            <a:off x="683568" y="1268760"/>
            <a:ext cx="5040560" cy="369332"/>
          </a:xfrm>
          <a:prstGeom prst="rect">
            <a:avLst/>
          </a:prstGeom>
          <a:noFill/>
        </p:spPr>
        <p:txBody>
          <a:bodyPr wrap="square" rtlCol="0">
            <a:spAutoFit/>
          </a:bodyPr>
          <a:lstStyle/>
          <a:p>
            <a:r>
              <a:rPr lang="es-VE" dirty="0" smtClean="0"/>
              <a:t>Max Weber parte de un estudio…</a:t>
            </a:r>
            <a:endParaRPr lang="es-VE" dirty="0"/>
          </a:p>
        </p:txBody>
      </p:sp>
    </p:spTree>
    <p:extLst>
      <p:ext uri="{BB962C8B-B14F-4D97-AF65-F5344CB8AC3E}">
        <p14:creationId xmlns:p14="http://schemas.microsoft.com/office/powerpoint/2010/main" val="3805743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96752"/>
            <a:ext cx="5616624" cy="2047248"/>
          </a:xfrm>
        </p:spPr>
        <p:txBody>
          <a:bodyPr>
            <a:normAutofit fontScale="25000" lnSpcReduction="20000"/>
          </a:bodyPr>
          <a:lstStyle/>
          <a:p>
            <a:pPr marL="457200" lvl="1" indent="0" algn="just">
              <a:buNone/>
            </a:pPr>
            <a:r>
              <a:rPr lang="es-VE" sz="7600" dirty="0"/>
              <a:t>Tréveris, Prusia occidental, 1818 - Londres, 1883) Pensador socialista y </a:t>
            </a:r>
            <a:r>
              <a:rPr lang="es-VE" sz="7600" b="1" dirty="0"/>
              <a:t>activista revolucionario de origen alemán</a:t>
            </a:r>
            <a:r>
              <a:rPr lang="es-VE" sz="7600" dirty="0"/>
              <a:t>. Raramente la obra de un </a:t>
            </a:r>
            <a:r>
              <a:rPr lang="es-VE" sz="7600" b="1" dirty="0"/>
              <a:t>filósofo</a:t>
            </a:r>
            <a:r>
              <a:rPr lang="es-VE" sz="7600" dirty="0"/>
              <a:t> ha tenido </a:t>
            </a:r>
            <a:r>
              <a:rPr lang="es-VE" sz="7600" b="1" dirty="0"/>
              <a:t>tan vastas y tangibles consecuencias históricas como la de Karl Marx</a:t>
            </a:r>
            <a:r>
              <a:rPr lang="es-VE" sz="7600" dirty="0"/>
              <a:t>: desde la Revolución rusa de 1917, y hasta la caída del muro de Berlín en 1989, </a:t>
            </a:r>
            <a:r>
              <a:rPr lang="es-VE" sz="7600" b="1" dirty="0"/>
              <a:t>la mitad de la humanidad vivió bajo regímenes políticos que se declararon herederos de su pensamiento</a:t>
            </a:r>
            <a:r>
              <a:rPr lang="es-VE" sz="7600" dirty="0"/>
              <a:t>. </a:t>
            </a:r>
          </a:p>
          <a:p>
            <a:pPr marL="457200" lvl="1" indent="0">
              <a:buNone/>
            </a:pPr>
            <a:endParaRPr lang="es-VE" dirty="0"/>
          </a:p>
        </p:txBody>
      </p:sp>
      <p:sp>
        <p:nvSpPr>
          <p:cNvPr id="4" name="1 Título"/>
          <p:cNvSpPr txBox="1">
            <a:spLocks noGrp="1"/>
          </p:cNvSpPr>
          <p:nvPr>
            <p:ph type="title"/>
          </p:nvPr>
        </p:nvSpPr>
        <p:spPr>
          <a:xfrm>
            <a:off x="457200" y="44624"/>
            <a:ext cx="8229600" cy="1008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2800" dirty="0" smtClean="0"/>
              <a:t/>
            </a:r>
            <a:br>
              <a:rPr lang="es-VE" sz="2800" dirty="0" smtClean="0"/>
            </a:br>
            <a:r>
              <a:rPr lang="es-VE" sz="2800" dirty="0" smtClean="0"/>
              <a:t>La Ética Capitalista desde </a:t>
            </a:r>
            <a:r>
              <a:rPr lang="es-VE" sz="2800" dirty="0"/>
              <a:t>e</a:t>
            </a:r>
            <a:r>
              <a:rPr lang="es-VE" sz="2800" dirty="0" smtClean="0"/>
              <a:t>l </a:t>
            </a:r>
            <a:br>
              <a:rPr lang="es-VE" sz="2800" dirty="0" smtClean="0"/>
            </a:br>
            <a:r>
              <a:rPr lang="es-VE" sz="2800" dirty="0" smtClean="0"/>
              <a:t>punto </a:t>
            </a:r>
            <a:r>
              <a:rPr lang="es-VE" sz="2800" dirty="0"/>
              <a:t>d</a:t>
            </a:r>
            <a:r>
              <a:rPr lang="es-VE" sz="2800" dirty="0" smtClean="0"/>
              <a:t>e </a:t>
            </a:r>
            <a:r>
              <a:rPr lang="es-VE" sz="2800" dirty="0"/>
              <a:t>v</a:t>
            </a:r>
            <a:r>
              <a:rPr lang="es-VE" sz="2800" dirty="0" smtClean="0"/>
              <a:t>ista </a:t>
            </a:r>
            <a:r>
              <a:rPr lang="es-VE" sz="2800" dirty="0"/>
              <a:t>d</a:t>
            </a:r>
            <a:r>
              <a:rPr lang="es-VE" sz="2800" dirty="0" smtClean="0"/>
              <a:t>e Karl Marx </a:t>
            </a:r>
            <a:br>
              <a:rPr lang="es-VE" sz="2800" dirty="0" smtClean="0"/>
            </a:br>
            <a:r>
              <a:rPr lang="es-VE" sz="2800" dirty="0" smtClean="0"/>
              <a:t> </a:t>
            </a:r>
            <a:endParaRPr lang="es-VE"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268760"/>
            <a:ext cx="1862708" cy="1975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5713" y="3573016"/>
            <a:ext cx="1858963" cy="2573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291417" y="4628851"/>
            <a:ext cx="2664296" cy="461665"/>
          </a:xfrm>
          <a:prstGeom prst="rect">
            <a:avLst/>
          </a:prstGeom>
          <a:noFill/>
        </p:spPr>
        <p:txBody>
          <a:bodyPr wrap="square" rtlCol="0">
            <a:spAutoFit/>
          </a:bodyPr>
          <a:lstStyle/>
          <a:p>
            <a:pPr algn="ctr"/>
            <a:r>
              <a:rPr lang="es-VE" sz="2400" b="1" dirty="0" smtClean="0"/>
              <a:t>Premisas de Marx</a:t>
            </a:r>
            <a:endParaRPr lang="es-VE" sz="2400" dirty="0"/>
          </a:p>
        </p:txBody>
      </p:sp>
      <p:sp>
        <p:nvSpPr>
          <p:cNvPr id="12" name="11 CuadroTexto"/>
          <p:cNvSpPr txBox="1"/>
          <p:nvPr/>
        </p:nvSpPr>
        <p:spPr>
          <a:xfrm>
            <a:off x="4139952" y="3861048"/>
            <a:ext cx="4752528" cy="461665"/>
          </a:xfrm>
          <a:prstGeom prst="rect">
            <a:avLst/>
          </a:prstGeom>
          <a:noFill/>
        </p:spPr>
        <p:txBody>
          <a:bodyPr wrap="square" rtlCol="0">
            <a:spAutoFit/>
          </a:bodyPr>
          <a:lstStyle/>
          <a:p>
            <a:pPr marL="342900" indent="-342900" algn="just">
              <a:buFont typeface="Arial" pitchFamily="34" charset="0"/>
              <a:buChar char="•"/>
            </a:pPr>
            <a:r>
              <a:rPr lang="es-VE" sz="2400" dirty="0" smtClean="0"/>
              <a:t>La Explotación de los trabajadores</a:t>
            </a:r>
            <a:endParaRPr lang="es-VE" sz="2400" dirty="0"/>
          </a:p>
        </p:txBody>
      </p:sp>
      <p:sp>
        <p:nvSpPr>
          <p:cNvPr id="13" name="12 CuadroTexto"/>
          <p:cNvSpPr txBox="1"/>
          <p:nvPr/>
        </p:nvSpPr>
        <p:spPr>
          <a:xfrm>
            <a:off x="4139952" y="4628851"/>
            <a:ext cx="4752528" cy="830997"/>
          </a:xfrm>
          <a:prstGeom prst="rect">
            <a:avLst/>
          </a:prstGeom>
          <a:noFill/>
        </p:spPr>
        <p:txBody>
          <a:bodyPr wrap="square" rtlCol="0">
            <a:spAutoFit/>
          </a:bodyPr>
          <a:lstStyle/>
          <a:p>
            <a:pPr marL="342900" indent="-342900" algn="just">
              <a:buFont typeface="Arial" pitchFamily="34" charset="0"/>
              <a:buChar char="•"/>
            </a:pPr>
            <a:r>
              <a:rPr lang="es-VE" sz="2400" dirty="0" smtClean="0"/>
              <a:t>Crisis y Revolución, hacía el socialismo.</a:t>
            </a:r>
            <a:endParaRPr lang="es-VE" sz="2400" dirty="0"/>
          </a:p>
        </p:txBody>
      </p:sp>
    </p:spTree>
    <p:extLst>
      <p:ext uri="{BB962C8B-B14F-4D97-AF65-F5344CB8AC3E}">
        <p14:creationId xmlns:p14="http://schemas.microsoft.com/office/powerpoint/2010/main" val="3144990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3575759910"/>
              </p:ext>
            </p:extLst>
          </p:nvPr>
        </p:nvGraphicFramePr>
        <p:xfrm>
          <a:off x="971600" y="2204864"/>
          <a:ext cx="7416825" cy="3693160"/>
        </p:xfrm>
        <a:graphic>
          <a:graphicData uri="http://schemas.openxmlformats.org/drawingml/2006/table">
            <a:tbl>
              <a:tblPr firstRow="1" bandRow="1">
                <a:tableStyleId>{EB9631B5-78F2-41C9-869B-9F39066F8104}</a:tableStyleId>
              </a:tblPr>
              <a:tblGrid>
                <a:gridCol w="2472275"/>
                <a:gridCol w="2472275"/>
                <a:gridCol w="2472275"/>
              </a:tblGrid>
              <a:tr h="370840">
                <a:tc>
                  <a:txBody>
                    <a:bodyPr/>
                    <a:lstStyle/>
                    <a:p>
                      <a:r>
                        <a:rPr lang="es-VE" dirty="0" smtClean="0"/>
                        <a:t>Max</a:t>
                      </a:r>
                      <a:r>
                        <a:rPr lang="es-VE" baseline="0" dirty="0" smtClean="0"/>
                        <a:t> Weber</a:t>
                      </a:r>
                      <a:endParaRPr lang="es-VE" dirty="0"/>
                    </a:p>
                  </a:txBody>
                  <a:tcPr/>
                </a:tc>
                <a:tc>
                  <a:txBody>
                    <a:bodyPr/>
                    <a:lstStyle/>
                    <a:p>
                      <a:r>
                        <a:rPr lang="es-VE" dirty="0" smtClean="0"/>
                        <a:t>Karl Marx</a:t>
                      </a:r>
                      <a:endParaRPr lang="es-VE" dirty="0"/>
                    </a:p>
                  </a:txBody>
                  <a:tcPr/>
                </a:tc>
                <a:tc>
                  <a:txBody>
                    <a:bodyPr/>
                    <a:lstStyle/>
                    <a:p>
                      <a:r>
                        <a:rPr lang="es-VE" dirty="0" smtClean="0"/>
                        <a:t>Adam Smith</a:t>
                      </a:r>
                      <a:endParaRPr lang="es-VE" dirty="0"/>
                    </a:p>
                  </a:txBody>
                  <a:tcPr/>
                </a:tc>
              </a:tr>
              <a:tr h="370840">
                <a:tc>
                  <a:txBody>
                    <a:bodyPr/>
                    <a:lstStyle/>
                    <a:p>
                      <a:pPr algn="just"/>
                      <a:endParaRPr lang="es-VE" sz="1400" dirty="0" smtClean="0"/>
                    </a:p>
                    <a:p>
                      <a:pPr algn="just"/>
                      <a:r>
                        <a:rPr lang="es-VE" sz="1800" dirty="0" smtClean="0"/>
                        <a:t>La existencia del capitalismo representa el conducto de decisiones de la actividad de los seres humanos. La lucha por ser mejor, no por la existencia misma, sino por obtener más, es lo que origina la competencia.</a:t>
                      </a:r>
                    </a:p>
                  </a:txBody>
                  <a:tcPr/>
                </a:tc>
                <a:tc>
                  <a:txBody>
                    <a:bodyPr/>
                    <a:lstStyle/>
                    <a:p>
                      <a:r>
                        <a:rPr lang="es-VE" dirty="0" smtClean="0"/>
                        <a:t>Relaciones entre capitalistas y proletariado</a:t>
                      </a:r>
                      <a:r>
                        <a:rPr lang="es-VE" baseline="0" dirty="0" smtClean="0"/>
                        <a:t> , cada uno con sus características (acumulación del capital, alineación y plusvalía).</a:t>
                      </a:r>
                      <a:endParaRPr lang="es-VE" dirty="0"/>
                    </a:p>
                  </a:txBody>
                  <a:tcPr/>
                </a:tc>
                <a:tc>
                  <a:txBody>
                    <a:bodyPr/>
                    <a:lstStyle/>
                    <a:p>
                      <a:r>
                        <a:rPr lang="es-VE" dirty="0" smtClean="0"/>
                        <a:t>A</a:t>
                      </a:r>
                      <a:r>
                        <a:rPr lang="es-VE" baseline="0" dirty="0" smtClean="0"/>
                        <a:t> </a:t>
                      </a:r>
                      <a:r>
                        <a:rPr lang="es-VE" dirty="0" smtClean="0"/>
                        <a:t>través de la economía de mercado se puede alcanzar un bienestar integral, donde cada individuo lucha por lograr sus propios objetivos.</a:t>
                      </a:r>
                      <a:endParaRPr lang="es-VE" dirty="0"/>
                    </a:p>
                  </a:txBody>
                  <a:tcPr/>
                </a:tc>
              </a:tr>
            </a:tbl>
          </a:graphicData>
        </a:graphic>
      </p:graphicFrame>
      <p:sp>
        <p:nvSpPr>
          <p:cNvPr id="10" name="9 CuadroTexto"/>
          <p:cNvSpPr txBox="1"/>
          <p:nvPr/>
        </p:nvSpPr>
        <p:spPr>
          <a:xfrm>
            <a:off x="1187624" y="260648"/>
            <a:ext cx="6984776" cy="70788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endParaRPr lang="es-VE" sz="2000" b="1" dirty="0"/>
          </a:p>
          <a:p>
            <a:pPr algn="ctr"/>
            <a:r>
              <a:rPr lang="es-VE" sz="2000" b="1" dirty="0" smtClean="0"/>
              <a:t>Definición del Capitalismo, según algunos autores</a:t>
            </a:r>
            <a:endParaRPr lang="es-VE" sz="2000" dirty="0"/>
          </a:p>
        </p:txBody>
      </p:sp>
      <p:sp>
        <p:nvSpPr>
          <p:cNvPr id="5" name="4 Flecha abajo"/>
          <p:cNvSpPr/>
          <p:nvPr/>
        </p:nvSpPr>
        <p:spPr>
          <a:xfrm>
            <a:off x="4103948" y="1093592"/>
            <a:ext cx="936104" cy="895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extLst>
      <p:ext uri="{BB962C8B-B14F-4D97-AF65-F5344CB8AC3E}">
        <p14:creationId xmlns:p14="http://schemas.microsoft.com/office/powerpoint/2010/main" val="3642605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style>
          <a:lnRef idx="1">
            <a:schemeClr val="accent1"/>
          </a:lnRef>
          <a:fillRef idx="2">
            <a:schemeClr val="accent1"/>
          </a:fillRef>
          <a:effectRef idx="1">
            <a:schemeClr val="accent1"/>
          </a:effectRef>
          <a:fontRef idx="minor">
            <a:schemeClr val="dk1"/>
          </a:fontRef>
        </p:style>
        <p:txBody>
          <a:bodyPr/>
          <a:lstStyle/>
          <a:p>
            <a:r>
              <a:rPr lang="es-VE" dirty="0" smtClean="0"/>
              <a:t>Ideología Empresarial</a:t>
            </a:r>
            <a:endParaRPr lang="es-VE" dirty="0"/>
          </a:p>
        </p:txBody>
      </p:sp>
      <p:sp>
        <p:nvSpPr>
          <p:cNvPr id="3" name="2 Marcador de contenido"/>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s-VE" dirty="0" smtClean="0"/>
              <a:t>La </a:t>
            </a:r>
            <a:r>
              <a:rPr lang="es-VE" dirty="0"/>
              <a:t>ideología empresarial se refiere a las creencias, valores y principios que guían las acciones y decisiones de una empresa. Esta ideología </a:t>
            </a:r>
            <a:r>
              <a:rPr lang="es-VE" b="1" dirty="0"/>
              <a:t>define la cultura organizacional de la empresa, influenciando en cómo se relaciona con sus trabajadores y trabajadoras, clientes, proveedores y con la sociedad en general</a:t>
            </a:r>
            <a:endParaRPr lang="es-VE" dirty="0"/>
          </a:p>
        </p:txBody>
      </p:sp>
      <p:sp>
        <p:nvSpPr>
          <p:cNvPr id="4" name="3 Rectángulo"/>
          <p:cNvSpPr/>
          <p:nvPr/>
        </p:nvSpPr>
        <p:spPr>
          <a:xfrm>
            <a:off x="4355976" y="6309320"/>
            <a:ext cx="4572000" cy="261610"/>
          </a:xfrm>
          <a:prstGeom prst="rect">
            <a:avLst/>
          </a:prstGeom>
        </p:spPr>
        <p:txBody>
          <a:bodyPr>
            <a:spAutoFit/>
          </a:bodyPr>
          <a:lstStyle/>
          <a:p>
            <a:r>
              <a:rPr lang="es-VE" sz="1100" u="sng" dirty="0">
                <a:hlinkClick r:id="rId2"/>
              </a:rPr>
              <a:t>https://www.economiadigital.es/galicia/opinion/ideologia-empresarial.html</a:t>
            </a:r>
            <a:endParaRPr lang="es-VE" sz="1100" dirty="0"/>
          </a:p>
        </p:txBody>
      </p:sp>
    </p:spTree>
    <p:extLst>
      <p:ext uri="{BB962C8B-B14F-4D97-AF65-F5344CB8AC3E}">
        <p14:creationId xmlns:p14="http://schemas.microsoft.com/office/powerpoint/2010/main" val="3493875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style>
          <a:lnRef idx="1">
            <a:schemeClr val="accent1"/>
          </a:lnRef>
          <a:fillRef idx="2">
            <a:schemeClr val="accent1"/>
          </a:fillRef>
          <a:effectRef idx="1">
            <a:schemeClr val="accent1"/>
          </a:effectRef>
          <a:fontRef idx="minor">
            <a:schemeClr val="dk1"/>
          </a:fontRef>
        </p:style>
        <p:txBody>
          <a:bodyPr/>
          <a:lstStyle/>
          <a:p>
            <a:r>
              <a:rPr lang="es-VE" dirty="0" smtClean="0"/>
              <a:t>Ideología Empresarial</a:t>
            </a:r>
            <a:endParaRPr lang="es-VE" dirty="0"/>
          </a:p>
        </p:txBody>
      </p:sp>
      <p:sp>
        <p:nvSpPr>
          <p:cNvPr id="3" name="2 Marcador de contenido"/>
          <p:cNvSpPr>
            <a:spLocks noGrp="1"/>
          </p:cNvSpPr>
          <p:nvPr>
            <p:ph idx="1"/>
          </p:nvPr>
        </p:nvSpPr>
        <p:spPr>
          <a:xfrm>
            <a:off x="5076056" y="1276577"/>
            <a:ext cx="3610744" cy="2095515"/>
          </a:xfrm>
        </p:spPr>
        <p:style>
          <a:lnRef idx="1">
            <a:schemeClr val="accent5"/>
          </a:lnRef>
          <a:fillRef idx="2">
            <a:schemeClr val="accent5"/>
          </a:fillRef>
          <a:effectRef idx="1">
            <a:schemeClr val="accent5"/>
          </a:effectRef>
          <a:fontRef idx="minor">
            <a:schemeClr val="dk1"/>
          </a:fontRef>
        </p:style>
        <p:txBody>
          <a:bodyPr>
            <a:normAutofit/>
          </a:bodyPr>
          <a:lstStyle/>
          <a:p>
            <a:r>
              <a:rPr lang="es-VE" sz="1800" dirty="0" smtClean="0"/>
              <a:t> </a:t>
            </a:r>
            <a:r>
              <a:rPr lang="es-VE" sz="1800" dirty="0"/>
              <a:t>Esta ideología define la cultura organizacional de la empresa, influenciando en cómo se relaciona con sus trabajadores y trabajadoras, clientes, proveedores y con la sociedad en </a:t>
            </a:r>
            <a:r>
              <a:rPr lang="es-VE" sz="1800" dirty="0" smtClean="0"/>
              <a:t>general.</a:t>
            </a:r>
            <a:endParaRPr lang="es-VE" sz="1800" dirty="0"/>
          </a:p>
        </p:txBody>
      </p:sp>
      <p:sp>
        <p:nvSpPr>
          <p:cNvPr id="4" name="3 Rectángulo"/>
          <p:cNvSpPr/>
          <p:nvPr/>
        </p:nvSpPr>
        <p:spPr>
          <a:xfrm>
            <a:off x="107504" y="1340768"/>
            <a:ext cx="3960440"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285750" indent="-285750">
              <a:buFont typeface="Arial" pitchFamily="34" charset="0"/>
              <a:buChar char="•"/>
            </a:pPr>
            <a:endParaRPr lang="es-VE" dirty="0" smtClean="0"/>
          </a:p>
          <a:p>
            <a:pPr marL="285750" indent="-285750">
              <a:buFont typeface="Arial" pitchFamily="34" charset="0"/>
              <a:buChar char="•"/>
            </a:pPr>
            <a:r>
              <a:rPr lang="es-VE" dirty="0" smtClean="0"/>
              <a:t>La </a:t>
            </a:r>
            <a:r>
              <a:rPr lang="es-VE" dirty="0"/>
              <a:t>ideología empresarial se refiere a las creencias, valores y principios que guían las acciones y decisiones de una </a:t>
            </a:r>
            <a:r>
              <a:rPr lang="es-VE" dirty="0" smtClean="0"/>
              <a:t>empresa.</a:t>
            </a:r>
          </a:p>
          <a:p>
            <a:endParaRPr lang="es-VE" dirty="0"/>
          </a:p>
          <a:p>
            <a:endParaRPr lang="es-VE" dirty="0"/>
          </a:p>
        </p:txBody>
      </p:sp>
      <p:sp>
        <p:nvSpPr>
          <p:cNvPr id="5" name="4 Rectángulo"/>
          <p:cNvSpPr/>
          <p:nvPr/>
        </p:nvSpPr>
        <p:spPr>
          <a:xfrm>
            <a:off x="198837" y="4005064"/>
            <a:ext cx="8280920" cy="1754326"/>
          </a:xfrm>
          <a:prstGeom prst="rect">
            <a:avLst/>
          </a:prstGeom>
        </p:spPr>
        <p:txBody>
          <a:bodyPr wrap="square">
            <a:spAutoFit/>
          </a:bodyPr>
          <a:lstStyle/>
          <a:p>
            <a:pPr algn="just"/>
            <a:r>
              <a:rPr lang="es-VE" b="1" dirty="0" smtClean="0"/>
              <a:t>Ejemplo de la Ideología Empresarial:</a:t>
            </a:r>
          </a:p>
          <a:p>
            <a:pPr algn="just"/>
            <a:r>
              <a:rPr lang="es-VE" dirty="0" smtClean="0"/>
              <a:t>Podemos </a:t>
            </a:r>
            <a:r>
              <a:rPr lang="es-VE" dirty="0"/>
              <a:t>ejemplificarlo de la siguiente manera: si una empresa gallega </a:t>
            </a:r>
            <a:r>
              <a:rPr lang="es-VE" u="sng" dirty="0"/>
              <a:t>tiene una ideología empresarial que valora la sostenibilidad y la responsabilidad ambiental</a:t>
            </a:r>
            <a:r>
              <a:rPr lang="es-VE" dirty="0"/>
              <a:t>, es probable que </a:t>
            </a:r>
            <a:r>
              <a:rPr lang="es-VE" u="sng" dirty="0"/>
              <a:t>invierta en la investigación y desarrollo de prácticas y productos respetuosos con el medio ambiente</a:t>
            </a:r>
            <a:r>
              <a:rPr lang="es-VE" dirty="0"/>
              <a:t>. Esto puede resultar en la creación de soluciones innovadoras que aborden desafíos ambientales y promuevan la eficiencia energética.</a:t>
            </a:r>
          </a:p>
        </p:txBody>
      </p:sp>
      <p:sp>
        <p:nvSpPr>
          <p:cNvPr id="6" name="5 Rectángulo"/>
          <p:cNvSpPr/>
          <p:nvPr/>
        </p:nvSpPr>
        <p:spPr>
          <a:xfrm>
            <a:off x="5004048" y="6021288"/>
            <a:ext cx="3907249" cy="461665"/>
          </a:xfrm>
          <a:prstGeom prst="rect">
            <a:avLst/>
          </a:prstGeom>
        </p:spPr>
        <p:txBody>
          <a:bodyPr wrap="square">
            <a:spAutoFit/>
          </a:bodyPr>
          <a:lstStyle/>
          <a:p>
            <a:r>
              <a:rPr lang="es-VE" sz="1200" u="sng" dirty="0">
                <a:hlinkClick r:id="rId2"/>
              </a:rPr>
              <a:t>https://www.economiadigital.es/galicia/opinion/ideologia-empresarial.html</a:t>
            </a:r>
            <a:endParaRPr lang="es-VE" sz="1200" dirty="0"/>
          </a:p>
        </p:txBody>
      </p:sp>
    </p:spTree>
    <p:extLst>
      <p:ext uri="{BB962C8B-B14F-4D97-AF65-F5344CB8AC3E}">
        <p14:creationId xmlns:p14="http://schemas.microsoft.com/office/powerpoint/2010/main" val="747497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style>
          <a:lnRef idx="1">
            <a:schemeClr val="accent1"/>
          </a:lnRef>
          <a:fillRef idx="2">
            <a:schemeClr val="accent1"/>
          </a:fillRef>
          <a:effectRef idx="1">
            <a:schemeClr val="accent1"/>
          </a:effectRef>
          <a:fontRef idx="minor">
            <a:schemeClr val="dk1"/>
          </a:fontRef>
        </p:style>
        <p:txBody>
          <a:bodyPr>
            <a:normAutofit/>
          </a:bodyPr>
          <a:lstStyle/>
          <a:p>
            <a:r>
              <a:rPr lang="es-VE" sz="3200" dirty="0" smtClean="0"/>
              <a:t>La Organización y la práctica administrativa</a:t>
            </a:r>
            <a:endParaRPr lang="es-VE" sz="32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751659120"/>
              </p:ext>
            </p:extLst>
          </p:nvPr>
        </p:nvGraphicFramePr>
        <p:xfrm>
          <a:off x="498376" y="2348880"/>
          <a:ext cx="8147248" cy="4065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611560" y="1486525"/>
            <a:ext cx="7632848" cy="646331"/>
          </a:xfrm>
          <a:prstGeom prst="rect">
            <a:avLst/>
          </a:prstGeom>
        </p:spPr>
        <p:txBody>
          <a:bodyPr wrap="square">
            <a:spAutoFit/>
          </a:bodyPr>
          <a:lstStyle/>
          <a:p>
            <a:r>
              <a:rPr lang="es-VE" dirty="0" smtClean="0"/>
              <a:t>La organización,  del griego  “</a:t>
            </a:r>
            <a:r>
              <a:rPr lang="es-VE" dirty="0" err="1" smtClean="0"/>
              <a:t>organon</a:t>
            </a:r>
            <a:r>
              <a:rPr lang="es-VE" dirty="0" smtClean="0"/>
              <a:t> ″, que significa </a:t>
            </a:r>
            <a:r>
              <a:rPr lang="es-VE" i="1" dirty="0" smtClean="0"/>
              <a:t>instrumento</a:t>
            </a:r>
            <a:r>
              <a:rPr lang="es-VE" dirty="0" smtClean="0"/>
              <a:t>, puede definirse :</a:t>
            </a:r>
          </a:p>
        </p:txBody>
      </p:sp>
    </p:spTree>
    <p:extLst>
      <p:ext uri="{BB962C8B-B14F-4D97-AF65-F5344CB8AC3E}">
        <p14:creationId xmlns:p14="http://schemas.microsoft.com/office/powerpoint/2010/main" val="1075084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779171822"/>
              </p:ext>
            </p:extLst>
          </p:nvPr>
        </p:nvGraphicFramePr>
        <p:xfrm>
          <a:off x="457200" y="1340768"/>
          <a:ext cx="8229600" cy="4382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Rectángulo"/>
          <p:cNvSpPr/>
          <p:nvPr/>
        </p:nvSpPr>
        <p:spPr>
          <a:xfrm>
            <a:off x="734050" y="1484784"/>
            <a:ext cx="3549918" cy="369332"/>
          </a:xfrm>
          <a:prstGeom prst="rect">
            <a:avLst/>
          </a:prstGeom>
        </p:spPr>
        <p:txBody>
          <a:bodyPr wrap="square">
            <a:spAutoFit/>
          </a:bodyPr>
          <a:lstStyle/>
          <a:p>
            <a:r>
              <a:rPr lang="es-VE" dirty="0" smtClean="0"/>
              <a:t>Principios de la organización</a:t>
            </a:r>
          </a:p>
        </p:txBody>
      </p:sp>
      <p:sp>
        <p:nvSpPr>
          <p:cNvPr id="7" name="1 Título"/>
          <p:cNvSpPr>
            <a:spLocks noGrp="1"/>
          </p:cNvSpPr>
          <p:nvPr>
            <p:ph type="title"/>
          </p:nvPr>
        </p:nvSpPr>
        <p:spPr>
          <a:xfrm>
            <a:off x="457200" y="274638"/>
            <a:ext cx="8229600" cy="850106"/>
          </a:xfrm>
        </p:spPr>
        <p:style>
          <a:lnRef idx="1">
            <a:schemeClr val="accent1"/>
          </a:lnRef>
          <a:fillRef idx="2">
            <a:schemeClr val="accent1"/>
          </a:fillRef>
          <a:effectRef idx="1">
            <a:schemeClr val="accent1"/>
          </a:effectRef>
          <a:fontRef idx="minor">
            <a:schemeClr val="dk1"/>
          </a:fontRef>
        </p:style>
        <p:txBody>
          <a:bodyPr>
            <a:normAutofit/>
          </a:bodyPr>
          <a:lstStyle/>
          <a:p>
            <a:r>
              <a:rPr lang="es-VE" sz="3200" dirty="0" smtClean="0"/>
              <a:t>La Organización y la práctica administrativa</a:t>
            </a:r>
            <a:endParaRPr lang="es-VE" sz="3200" dirty="0"/>
          </a:p>
        </p:txBody>
      </p:sp>
      <p:sp>
        <p:nvSpPr>
          <p:cNvPr id="8" name="7 Rectángulo"/>
          <p:cNvSpPr/>
          <p:nvPr/>
        </p:nvSpPr>
        <p:spPr>
          <a:xfrm>
            <a:off x="251520" y="6309320"/>
            <a:ext cx="3549918" cy="307777"/>
          </a:xfrm>
          <a:prstGeom prst="rect">
            <a:avLst/>
          </a:prstGeom>
        </p:spPr>
        <p:txBody>
          <a:bodyPr wrap="square">
            <a:spAutoFit/>
          </a:bodyPr>
          <a:lstStyle/>
          <a:p>
            <a:r>
              <a:rPr lang="es-VE" sz="1400" dirty="0" smtClean="0"/>
              <a:t>Reyes A. (2007) </a:t>
            </a:r>
          </a:p>
        </p:txBody>
      </p:sp>
    </p:spTree>
    <p:extLst>
      <p:ext uri="{BB962C8B-B14F-4D97-AF65-F5344CB8AC3E}">
        <p14:creationId xmlns:p14="http://schemas.microsoft.com/office/powerpoint/2010/main" val="423210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7211144" cy="778098"/>
          </a:xfrm>
        </p:spPr>
        <p:style>
          <a:lnRef idx="1">
            <a:schemeClr val="accent1"/>
          </a:lnRef>
          <a:fillRef idx="2">
            <a:schemeClr val="accent1"/>
          </a:fillRef>
          <a:effectRef idx="1">
            <a:schemeClr val="accent1"/>
          </a:effectRef>
          <a:fontRef idx="minor">
            <a:schemeClr val="dk1"/>
          </a:fontRef>
        </p:style>
        <p:txBody>
          <a:bodyPr>
            <a:normAutofit/>
          </a:bodyPr>
          <a:lstStyle/>
          <a:p>
            <a:r>
              <a:rPr lang="es-VE" sz="3200" dirty="0" smtClean="0"/>
              <a:t>La Complejidad </a:t>
            </a:r>
            <a:r>
              <a:rPr lang="es-VE" sz="3200" dirty="0"/>
              <a:t>de las organizaciones </a:t>
            </a:r>
          </a:p>
        </p:txBody>
      </p:sp>
      <p:sp>
        <p:nvSpPr>
          <p:cNvPr id="5" name="4 Marcador de contenido"/>
          <p:cNvSpPr>
            <a:spLocks noGrp="1"/>
          </p:cNvSpPr>
          <p:nvPr>
            <p:ph idx="1"/>
          </p:nvPr>
        </p:nvSpPr>
        <p:spPr>
          <a:xfrm>
            <a:off x="457200" y="1340768"/>
            <a:ext cx="8229600" cy="4525963"/>
          </a:xfrm>
        </p:spPr>
        <p:txBody>
          <a:bodyPr>
            <a:normAutofit lnSpcReduction="10000"/>
          </a:bodyPr>
          <a:lstStyle/>
          <a:p>
            <a:pPr marL="0" indent="0" algn="just">
              <a:buNone/>
            </a:pPr>
            <a:r>
              <a:rPr lang="es-VE" dirty="0" smtClean="0"/>
              <a:t>Las organizaciones dentro de su complejidad, incluye dentro de sus realidades procesos racionales, pero también procesos que están relacionados con la  subjetividad de los comportamientos, en este marco de complejidad la directiva debe enfrentar dualidades y tensiones en un espacio de fuerza donde conviven el orden y el desorden, la invariancia y los cambios, los acuerdos y la divergencia…</a:t>
            </a:r>
            <a:endParaRPr lang="es-VE" dirty="0"/>
          </a:p>
        </p:txBody>
      </p:sp>
    </p:spTree>
    <p:extLst>
      <p:ext uri="{BB962C8B-B14F-4D97-AF65-F5344CB8AC3E}">
        <p14:creationId xmlns:p14="http://schemas.microsoft.com/office/powerpoint/2010/main" val="1722990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97841" y="1484784"/>
            <a:ext cx="3394720" cy="2088232"/>
          </a:xfrm>
        </p:spPr>
        <p:style>
          <a:lnRef idx="2">
            <a:schemeClr val="accent5"/>
          </a:lnRef>
          <a:fillRef idx="1">
            <a:schemeClr val="lt1"/>
          </a:fillRef>
          <a:effectRef idx="0">
            <a:schemeClr val="accent5"/>
          </a:effectRef>
          <a:fontRef idx="minor">
            <a:schemeClr val="dk1"/>
          </a:fontRef>
        </p:style>
        <p:txBody>
          <a:bodyPr>
            <a:normAutofit/>
          </a:bodyPr>
          <a:lstStyle/>
          <a:p>
            <a:pPr marL="0" indent="0">
              <a:buNone/>
            </a:pPr>
            <a:r>
              <a:rPr lang="es-VE" sz="2400" dirty="0" smtClean="0"/>
              <a:t>La complejidad es uno </a:t>
            </a:r>
            <a:r>
              <a:rPr lang="es-VE" sz="2400" dirty="0"/>
              <a:t>d</a:t>
            </a:r>
            <a:r>
              <a:rPr lang="es-VE" sz="2400" dirty="0" smtClean="0"/>
              <a:t>e los factores más influyentes en la conformación de la estructura organizacional</a:t>
            </a:r>
            <a:endParaRPr lang="es-VE" sz="2400" dirty="0"/>
          </a:p>
        </p:txBody>
      </p:sp>
      <p:sp>
        <p:nvSpPr>
          <p:cNvPr id="2" name="1 Flecha derecha"/>
          <p:cNvSpPr/>
          <p:nvPr/>
        </p:nvSpPr>
        <p:spPr>
          <a:xfrm>
            <a:off x="3766057" y="2160694"/>
            <a:ext cx="1165983" cy="587384"/>
          </a:xfrm>
          <a:prstGeom prst="rightArrow">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s-VE"/>
          </a:p>
        </p:txBody>
      </p:sp>
      <p:sp>
        <p:nvSpPr>
          <p:cNvPr id="6" name="5 Rectángulo"/>
          <p:cNvSpPr/>
          <p:nvPr/>
        </p:nvSpPr>
        <p:spPr>
          <a:xfrm>
            <a:off x="4963553" y="1340768"/>
            <a:ext cx="3744416" cy="273921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spcBef>
                <a:spcPct val="20000"/>
              </a:spcBef>
            </a:pPr>
            <a:r>
              <a:rPr lang="es-VE" sz="2000" dirty="0" smtClean="0">
                <a:solidFill>
                  <a:prstClr val="black"/>
                </a:solidFill>
              </a:rPr>
              <a:t>Algunos </a:t>
            </a:r>
            <a:r>
              <a:rPr lang="es-VE" sz="2000" dirty="0">
                <a:solidFill>
                  <a:prstClr val="black"/>
                </a:solidFill>
              </a:rPr>
              <a:t>de los factores que acompaña a las organizaciones complejas son:</a:t>
            </a:r>
          </a:p>
          <a:p>
            <a:pPr marL="342900" lvl="0" indent="-342900">
              <a:spcBef>
                <a:spcPct val="20000"/>
              </a:spcBef>
              <a:buFont typeface="Arial" pitchFamily="34" charset="0"/>
              <a:buChar char="•"/>
            </a:pPr>
            <a:r>
              <a:rPr lang="es-VE" sz="2000" dirty="0" smtClean="0">
                <a:solidFill>
                  <a:prstClr val="black"/>
                </a:solidFill>
              </a:rPr>
              <a:t>Sus operaciones/actividades</a:t>
            </a:r>
            <a:endParaRPr lang="es-VE" sz="2000" dirty="0">
              <a:solidFill>
                <a:prstClr val="black"/>
              </a:solidFill>
            </a:endParaRPr>
          </a:p>
          <a:p>
            <a:pPr marL="342900" lvl="0" indent="-342900">
              <a:spcBef>
                <a:spcPct val="20000"/>
              </a:spcBef>
              <a:buFont typeface="Arial" pitchFamily="34" charset="0"/>
              <a:buChar char="•"/>
            </a:pPr>
            <a:r>
              <a:rPr lang="es-VE" sz="2000" dirty="0">
                <a:solidFill>
                  <a:prstClr val="black"/>
                </a:solidFill>
              </a:rPr>
              <a:t>La conformación de la estructura Organizacional. </a:t>
            </a:r>
          </a:p>
          <a:p>
            <a:pPr marL="342900" lvl="0" indent="-342900">
              <a:spcBef>
                <a:spcPct val="20000"/>
              </a:spcBef>
              <a:buFont typeface="Arial" pitchFamily="34" charset="0"/>
              <a:buChar char="•"/>
            </a:pPr>
            <a:r>
              <a:rPr lang="es-VE" sz="2000" dirty="0">
                <a:solidFill>
                  <a:prstClr val="black"/>
                </a:solidFill>
              </a:rPr>
              <a:t>El entorno/fuerzas ambientales.</a:t>
            </a:r>
          </a:p>
        </p:txBody>
      </p:sp>
      <p:sp>
        <p:nvSpPr>
          <p:cNvPr id="8" name="1 Título"/>
          <p:cNvSpPr txBox="1">
            <a:spLocks/>
          </p:cNvSpPr>
          <p:nvPr/>
        </p:nvSpPr>
        <p:spPr>
          <a:xfrm>
            <a:off x="457200" y="274638"/>
            <a:ext cx="8229600" cy="778098"/>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smtClean="0"/>
              <a:t>La Complejidad de las organizaciones </a:t>
            </a:r>
            <a:endParaRPr lang="es-VE" sz="3200" dirty="0"/>
          </a:p>
        </p:txBody>
      </p:sp>
      <p:sp>
        <p:nvSpPr>
          <p:cNvPr id="9" name="2 Marcador de contenido"/>
          <p:cNvSpPr txBox="1">
            <a:spLocks/>
          </p:cNvSpPr>
          <p:nvPr/>
        </p:nvSpPr>
        <p:spPr>
          <a:xfrm>
            <a:off x="458091" y="4365104"/>
            <a:ext cx="3177805" cy="2088232"/>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None/>
            </a:pPr>
            <a:r>
              <a:rPr lang="es-VE" sz="2400" dirty="0" smtClean="0"/>
              <a:t>Elementos que se identifican  con el fenómeno de la </a:t>
            </a:r>
            <a:r>
              <a:rPr lang="es-VE" sz="2400" dirty="0"/>
              <a:t>complejidad </a:t>
            </a:r>
            <a:r>
              <a:rPr lang="es-VE" sz="2400" dirty="0" smtClean="0"/>
              <a:t> </a:t>
            </a:r>
            <a:endParaRPr lang="es-VE" sz="2400" dirty="0"/>
          </a:p>
        </p:txBody>
      </p:sp>
      <p:sp>
        <p:nvSpPr>
          <p:cNvPr id="10" name="9 Flecha derecha"/>
          <p:cNvSpPr/>
          <p:nvPr/>
        </p:nvSpPr>
        <p:spPr>
          <a:xfrm>
            <a:off x="3766058" y="5115528"/>
            <a:ext cx="1132416" cy="587384"/>
          </a:xfrm>
          <a:prstGeom prst="rightArrow">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s-VE"/>
          </a:p>
        </p:txBody>
      </p:sp>
      <p:sp>
        <p:nvSpPr>
          <p:cNvPr id="11" name="10 Rectángulo"/>
          <p:cNvSpPr/>
          <p:nvPr/>
        </p:nvSpPr>
        <p:spPr>
          <a:xfrm>
            <a:off x="5004048" y="4738499"/>
            <a:ext cx="3744416" cy="113877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342900" lvl="0" indent="-342900">
              <a:spcBef>
                <a:spcPct val="20000"/>
              </a:spcBef>
              <a:buFont typeface="Arial" pitchFamily="34" charset="0"/>
              <a:buChar char="•"/>
            </a:pPr>
            <a:r>
              <a:rPr lang="es-VE" sz="2000" dirty="0" smtClean="0">
                <a:solidFill>
                  <a:prstClr val="black"/>
                </a:solidFill>
              </a:rPr>
              <a:t>Diferenciación Horizontal</a:t>
            </a:r>
          </a:p>
          <a:p>
            <a:pPr marL="342900" lvl="0" indent="-342900">
              <a:spcBef>
                <a:spcPct val="20000"/>
              </a:spcBef>
              <a:buFont typeface="Arial" pitchFamily="34" charset="0"/>
              <a:buChar char="•"/>
            </a:pPr>
            <a:r>
              <a:rPr lang="es-VE" sz="2000" dirty="0" smtClean="0">
                <a:solidFill>
                  <a:prstClr val="black"/>
                </a:solidFill>
              </a:rPr>
              <a:t>Diferenciación Vertical </a:t>
            </a:r>
          </a:p>
          <a:p>
            <a:pPr marL="342900" lvl="0" indent="-342900">
              <a:spcBef>
                <a:spcPct val="20000"/>
              </a:spcBef>
              <a:buFont typeface="Arial" pitchFamily="34" charset="0"/>
              <a:buChar char="•"/>
            </a:pPr>
            <a:r>
              <a:rPr lang="es-VE" sz="2000" dirty="0" smtClean="0">
                <a:solidFill>
                  <a:prstClr val="black"/>
                </a:solidFill>
              </a:rPr>
              <a:t>Dispersión Espacial.</a:t>
            </a:r>
            <a:endParaRPr lang="es-VE" sz="2000" dirty="0">
              <a:solidFill>
                <a:prstClr val="black"/>
              </a:solidFill>
            </a:endParaRPr>
          </a:p>
        </p:txBody>
      </p:sp>
    </p:spTree>
    <p:extLst>
      <p:ext uri="{BB962C8B-B14F-4D97-AF65-F5344CB8AC3E}">
        <p14:creationId xmlns:p14="http://schemas.microsoft.com/office/powerpoint/2010/main" val="250768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txBox="1">
            <a:spLocks/>
          </p:cNvSpPr>
          <p:nvPr/>
        </p:nvSpPr>
        <p:spPr>
          <a:xfrm>
            <a:off x="457200" y="116632"/>
            <a:ext cx="8229600" cy="778098"/>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dirty="0" smtClean="0"/>
              <a:t>La Complejidad de las organizaciones </a:t>
            </a:r>
            <a:endParaRPr lang="es-VE"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87698117"/>
              </p:ext>
            </p:extLst>
          </p:nvPr>
        </p:nvGraphicFramePr>
        <p:xfrm>
          <a:off x="489310" y="1052736"/>
          <a:ext cx="819749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9685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buNone/>
            </a:pPr>
            <a:endParaRPr lang="es-VE" sz="1600" dirty="0"/>
          </a:p>
        </p:txBody>
      </p:sp>
      <p:sp>
        <p:nvSpPr>
          <p:cNvPr id="4" name="1 Título"/>
          <p:cNvSpPr txBox="1">
            <a:spLocks noGrp="1"/>
          </p:cNvSpPr>
          <p:nvPr>
            <p:ph type="title"/>
          </p:nvPr>
        </p:nvSpPr>
        <p:spPr>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dirty="0" smtClean="0"/>
              <a:t>LOS VALORES SOCIALES Y CULTURALES</a:t>
            </a:r>
            <a:endParaRPr lang="es-VE"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060848"/>
            <a:ext cx="5832647" cy="4026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226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noGrp="1"/>
          </p:cNvSpPr>
          <p:nvPr>
            <p:ph type="title"/>
          </p:nvPr>
        </p:nvSpPr>
        <p:spPr>
          <a:xfrm>
            <a:off x="457200" y="274638"/>
            <a:ext cx="8229600" cy="85010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dirty="0" smtClean="0"/>
              <a:t>LOS VALORES SOCIALES Y CULTURALES</a:t>
            </a:r>
            <a:endParaRPr lang="es-VE" sz="3200" dirty="0"/>
          </a:p>
        </p:txBody>
      </p:sp>
      <p:sp>
        <p:nvSpPr>
          <p:cNvPr id="2" name="1 Abrir llave"/>
          <p:cNvSpPr/>
          <p:nvPr/>
        </p:nvSpPr>
        <p:spPr>
          <a:xfrm>
            <a:off x="2816455" y="1988840"/>
            <a:ext cx="1755545" cy="2448272"/>
          </a:xfrm>
          <a:prstGeom prst="lef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s-VE">
              <a:effectLst>
                <a:glow rad="101600">
                  <a:schemeClr val="accent2">
                    <a:satMod val="175000"/>
                    <a:alpha val="40000"/>
                  </a:schemeClr>
                </a:glow>
              </a:effectLst>
            </a:endParaRPr>
          </a:p>
        </p:txBody>
      </p:sp>
      <p:sp>
        <p:nvSpPr>
          <p:cNvPr id="5" name="4 CuadroTexto"/>
          <p:cNvSpPr txBox="1"/>
          <p:nvPr/>
        </p:nvSpPr>
        <p:spPr>
          <a:xfrm>
            <a:off x="4591147" y="2132856"/>
            <a:ext cx="2664296" cy="369332"/>
          </a:xfrm>
          <a:prstGeom prst="rect">
            <a:avLst/>
          </a:prstGeom>
          <a:noFill/>
        </p:spPr>
        <p:txBody>
          <a:bodyPr wrap="square" rtlCol="0">
            <a:spAutoFit/>
          </a:bodyPr>
          <a:lstStyle/>
          <a:p>
            <a:r>
              <a:rPr lang="es-VE" b="1" dirty="0"/>
              <a:t>Valores </a:t>
            </a:r>
            <a:r>
              <a:rPr lang="es-VE" b="1" dirty="0" smtClean="0"/>
              <a:t>Humanos</a:t>
            </a:r>
            <a:endParaRPr lang="es-VE" dirty="0"/>
          </a:p>
        </p:txBody>
      </p:sp>
      <p:sp>
        <p:nvSpPr>
          <p:cNvPr id="7" name="6 CuadroTexto"/>
          <p:cNvSpPr txBox="1"/>
          <p:nvPr/>
        </p:nvSpPr>
        <p:spPr>
          <a:xfrm>
            <a:off x="4576936" y="2953234"/>
            <a:ext cx="2832751" cy="369332"/>
          </a:xfrm>
          <a:prstGeom prst="rect">
            <a:avLst/>
          </a:prstGeom>
          <a:noFill/>
        </p:spPr>
        <p:txBody>
          <a:bodyPr wrap="square" rtlCol="0">
            <a:spAutoFit/>
          </a:bodyPr>
          <a:lstStyle/>
          <a:p>
            <a:r>
              <a:rPr lang="es-VE" b="1" dirty="0"/>
              <a:t>Valores </a:t>
            </a:r>
            <a:r>
              <a:rPr lang="es-VE" b="1" dirty="0" smtClean="0"/>
              <a:t>Morales</a:t>
            </a:r>
            <a:endParaRPr lang="es-VE" dirty="0"/>
          </a:p>
        </p:txBody>
      </p:sp>
      <p:sp>
        <p:nvSpPr>
          <p:cNvPr id="8" name="7 CuadroTexto"/>
          <p:cNvSpPr txBox="1"/>
          <p:nvPr/>
        </p:nvSpPr>
        <p:spPr>
          <a:xfrm>
            <a:off x="4579671" y="3809644"/>
            <a:ext cx="2664296" cy="369332"/>
          </a:xfrm>
          <a:prstGeom prst="rect">
            <a:avLst/>
          </a:prstGeom>
          <a:noFill/>
        </p:spPr>
        <p:txBody>
          <a:bodyPr wrap="square" rtlCol="0">
            <a:spAutoFit/>
          </a:bodyPr>
          <a:lstStyle/>
          <a:p>
            <a:r>
              <a:rPr lang="es-VE" b="1" dirty="0"/>
              <a:t>Valores socio-culturales</a:t>
            </a:r>
            <a:endParaRPr lang="es-VE" dirty="0"/>
          </a:p>
        </p:txBody>
      </p:sp>
      <p:sp>
        <p:nvSpPr>
          <p:cNvPr id="9" name="8 CuadroTexto"/>
          <p:cNvSpPr txBox="1"/>
          <p:nvPr/>
        </p:nvSpPr>
        <p:spPr>
          <a:xfrm>
            <a:off x="323528" y="2953234"/>
            <a:ext cx="2664296" cy="461665"/>
          </a:xfrm>
          <a:prstGeom prst="rect">
            <a:avLst/>
          </a:prstGeom>
          <a:noFill/>
        </p:spPr>
        <p:txBody>
          <a:bodyPr wrap="square" rtlCol="0">
            <a:spAutoFit/>
          </a:bodyPr>
          <a:lstStyle/>
          <a:p>
            <a:pPr algn="ctr"/>
            <a:r>
              <a:rPr lang="es-VE" sz="2400" b="1" dirty="0" smtClean="0"/>
              <a:t>VALORES</a:t>
            </a:r>
            <a:endParaRPr lang="es-VE" sz="2400" dirty="0"/>
          </a:p>
        </p:txBody>
      </p:sp>
      <p:sp>
        <p:nvSpPr>
          <p:cNvPr id="6" name="5 Rectángulo"/>
          <p:cNvSpPr/>
          <p:nvPr/>
        </p:nvSpPr>
        <p:spPr>
          <a:xfrm>
            <a:off x="755576" y="4892967"/>
            <a:ext cx="7848872" cy="923330"/>
          </a:xfrm>
          <a:prstGeom prst="rect">
            <a:avLst/>
          </a:prstGeom>
        </p:spPr>
        <p:txBody>
          <a:bodyPr wrap="square">
            <a:spAutoFit/>
          </a:bodyPr>
          <a:lstStyle/>
          <a:p>
            <a:pPr algn="just"/>
            <a:r>
              <a:rPr lang="es-VE" dirty="0">
                <a:latin typeface="Andalus" pitchFamily="18" charset="-78"/>
                <a:cs typeface="Andalus" pitchFamily="18" charset="-78"/>
              </a:rPr>
              <a:t>Los valores sociales se consideran criterios compartidos por los miembros de una comunidad que garantizan la buena convivencia entre sus individuos, con ellos se pretende alcanzar y mantener el equilibrio en las conductas de los individuos</a:t>
            </a:r>
          </a:p>
        </p:txBody>
      </p:sp>
      <p:sp>
        <p:nvSpPr>
          <p:cNvPr id="11" name="10 Rectángulo"/>
          <p:cNvSpPr/>
          <p:nvPr/>
        </p:nvSpPr>
        <p:spPr>
          <a:xfrm>
            <a:off x="4355976" y="6320557"/>
            <a:ext cx="4572000" cy="276999"/>
          </a:xfrm>
          <a:prstGeom prst="rect">
            <a:avLst/>
          </a:prstGeom>
        </p:spPr>
        <p:txBody>
          <a:bodyPr>
            <a:spAutoFit/>
          </a:bodyPr>
          <a:lstStyle/>
          <a:p>
            <a:r>
              <a:rPr lang="es-VE" sz="1200" dirty="0"/>
              <a:t>https://www.redalyc.org/journal/5862/586269368007/html/</a:t>
            </a:r>
          </a:p>
        </p:txBody>
      </p:sp>
    </p:spTree>
    <p:extLst>
      <p:ext uri="{BB962C8B-B14F-4D97-AF65-F5344CB8AC3E}">
        <p14:creationId xmlns:p14="http://schemas.microsoft.com/office/powerpoint/2010/main" val="2041127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noGrp="1"/>
          </p:cNvSpPr>
          <p:nvPr>
            <p:ph type="title"/>
          </p:nvPr>
        </p:nvSpPr>
        <p:spPr>
          <a:xfrm>
            <a:off x="457200" y="274638"/>
            <a:ext cx="8229600" cy="85010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VE" sz="3200" dirty="0" smtClean="0"/>
              <a:t>LA ÉTICA CAPITALISTA</a:t>
            </a:r>
            <a:endParaRPr lang="es-VE" sz="3200" dirty="0"/>
          </a:p>
        </p:txBody>
      </p:sp>
      <p:graphicFrame>
        <p:nvGraphicFramePr>
          <p:cNvPr id="7" name="6 Diagrama"/>
          <p:cNvGraphicFramePr/>
          <p:nvPr>
            <p:extLst>
              <p:ext uri="{D42A27DB-BD31-4B8C-83A1-F6EECF244321}">
                <p14:modId xmlns:p14="http://schemas.microsoft.com/office/powerpoint/2010/main" val="1876187468"/>
              </p:ext>
            </p:extLst>
          </p:nvPr>
        </p:nvGraphicFramePr>
        <p:xfrm>
          <a:off x="395536" y="1236090"/>
          <a:ext cx="7704856"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5508104" y="6433434"/>
            <a:ext cx="3744416" cy="461665"/>
          </a:xfrm>
          <a:prstGeom prst="rect">
            <a:avLst/>
          </a:prstGeom>
        </p:spPr>
        <p:txBody>
          <a:bodyPr wrap="square">
            <a:spAutoFit/>
          </a:bodyPr>
          <a:lstStyle/>
          <a:p>
            <a:r>
              <a:rPr lang="es-VE" sz="1200" dirty="0"/>
              <a:t>https://www.redalyc.org/journal/5862/586269368007/html/</a:t>
            </a:r>
          </a:p>
        </p:txBody>
      </p:sp>
    </p:spTree>
    <p:extLst>
      <p:ext uri="{BB962C8B-B14F-4D97-AF65-F5344CB8AC3E}">
        <p14:creationId xmlns:p14="http://schemas.microsoft.com/office/powerpoint/2010/main" val="2468542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4017</TotalTime>
  <Words>1201</Words>
  <Application>Microsoft Office PowerPoint</Application>
  <PresentationFormat>Presentación en pantalla (4:3)</PresentationFormat>
  <Paragraphs>106</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Tema 1</vt:lpstr>
      <vt:lpstr>La Organización y la práctica administrativa</vt:lpstr>
      <vt:lpstr>La Organización y la práctica administrativa</vt:lpstr>
      <vt:lpstr>La Complejidad de las organizaciones </vt:lpstr>
      <vt:lpstr>Presentación de PowerPoint</vt:lpstr>
      <vt:lpstr>Presentación de PowerPoint</vt:lpstr>
      <vt:lpstr>LOS VALORES SOCIALES Y CULTURALES</vt:lpstr>
      <vt:lpstr>LOS VALORES SOCIALES Y CULTURALES</vt:lpstr>
      <vt:lpstr>LA ÉTICA CAPITALISTA</vt:lpstr>
      <vt:lpstr>LA ÉTICA CAPITALISTA</vt:lpstr>
      <vt:lpstr>LA ÉTICA CAPITALISTA</vt:lpstr>
      <vt:lpstr>Presentación de PowerPoint</vt:lpstr>
      <vt:lpstr>LA ÉTICA CAPITALISTA</vt:lpstr>
      <vt:lpstr> La Ética Capitalista desde el  punto de vista de Karl Marx   </vt:lpstr>
      <vt:lpstr>Presentación de PowerPoint</vt:lpstr>
      <vt:lpstr>Ideología Empresarial</vt:lpstr>
      <vt:lpstr>Ideología Empresarial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dc:title>
  <dc:creator>Windows 7</dc:creator>
  <cp:lastModifiedBy>Windows 7</cp:lastModifiedBy>
  <cp:revision>73</cp:revision>
  <dcterms:created xsi:type="dcterms:W3CDTF">2024-01-18T14:19:41Z</dcterms:created>
  <dcterms:modified xsi:type="dcterms:W3CDTF">2024-02-18T03:19:02Z</dcterms:modified>
</cp:coreProperties>
</file>