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256" r:id="rId2"/>
    <p:sldId id="290" r:id="rId3"/>
    <p:sldId id="259" r:id="rId4"/>
    <p:sldId id="260" r:id="rId5"/>
    <p:sldId id="339" r:id="rId6"/>
    <p:sldId id="261" r:id="rId7"/>
    <p:sldId id="262" r:id="rId8"/>
    <p:sldId id="263" r:id="rId9"/>
    <p:sldId id="267" r:id="rId10"/>
    <p:sldId id="268" r:id="rId11"/>
    <p:sldId id="340" r:id="rId12"/>
    <p:sldId id="269" r:id="rId13"/>
    <p:sldId id="273" r:id="rId14"/>
    <p:sldId id="341" r:id="rId15"/>
    <p:sldId id="264" r:id="rId16"/>
    <p:sldId id="265" r:id="rId17"/>
    <p:sldId id="342" r:id="rId18"/>
    <p:sldId id="270" r:id="rId19"/>
    <p:sldId id="343" r:id="rId20"/>
    <p:sldId id="272" r:id="rId21"/>
    <p:sldId id="277" r:id="rId22"/>
    <p:sldId id="275" r:id="rId23"/>
    <p:sldId id="276" r:id="rId24"/>
    <p:sldId id="301" r:id="rId25"/>
    <p:sldId id="278" r:id="rId26"/>
    <p:sldId id="302" r:id="rId27"/>
    <p:sldId id="279" r:id="rId28"/>
    <p:sldId id="303" r:id="rId29"/>
    <p:sldId id="274" r:id="rId30"/>
    <p:sldId id="281" r:id="rId31"/>
    <p:sldId id="280" r:id="rId32"/>
    <p:sldId id="294" r:id="rId33"/>
    <p:sldId id="338" r:id="rId34"/>
    <p:sldId id="295" r:id="rId35"/>
    <p:sldId id="296" r:id="rId36"/>
    <p:sldId id="306" r:id="rId37"/>
    <p:sldId id="298" r:id="rId38"/>
    <p:sldId id="308" r:id="rId39"/>
    <p:sldId id="309" r:id="rId40"/>
    <p:sldId id="310" r:id="rId41"/>
    <p:sldId id="311" r:id="rId42"/>
    <p:sldId id="312" r:id="rId43"/>
    <p:sldId id="313" r:id="rId44"/>
    <p:sldId id="314" r:id="rId45"/>
    <p:sldId id="316" r:id="rId46"/>
    <p:sldId id="317" r:id="rId47"/>
    <p:sldId id="318" r:id="rId48"/>
    <p:sldId id="319" r:id="rId49"/>
    <p:sldId id="271" r:id="rId50"/>
    <p:sldId id="320" r:id="rId51"/>
    <p:sldId id="321" r:id="rId52"/>
    <p:sldId id="324" r:id="rId53"/>
    <p:sldId id="322" r:id="rId54"/>
    <p:sldId id="325" r:id="rId55"/>
    <p:sldId id="326" r:id="rId56"/>
    <p:sldId id="327" r:id="rId57"/>
    <p:sldId id="328" r:id="rId58"/>
    <p:sldId id="329" r:id="rId59"/>
    <p:sldId id="331" r:id="rId60"/>
    <p:sldId id="332" r:id="rId61"/>
    <p:sldId id="335" r:id="rId62"/>
    <p:sldId id="337" r:id="rId63"/>
    <p:sldId id="336" r:id="rId64"/>
    <p:sldId id="304" r:id="rId65"/>
    <p:sldId id="305" r:id="rId66"/>
  </p:sldIdLst>
  <p:sldSz cx="9144000" cy="6858000" type="screen4x3"/>
  <p:notesSz cx="9223375" cy="70104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49" autoAdjust="0"/>
    <p:restoredTop sz="94660"/>
  </p:normalViewPr>
  <p:slideViewPr>
    <p:cSldViewPr>
      <p:cViewPr>
        <p:scale>
          <a:sx n="71" d="100"/>
          <a:sy n="71" d="100"/>
        </p:scale>
        <p:origin x="-1290"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997631" cy="351124"/>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5223657" y="0"/>
            <a:ext cx="3997631" cy="351124"/>
          </a:xfrm>
          <a:prstGeom prst="rect">
            <a:avLst/>
          </a:prstGeom>
        </p:spPr>
        <p:txBody>
          <a:bodyPr vert="horz" lIns="91440" tIns="45720" rIns="91440" bIns="45720" rtlCol="0"/>
          <a:lstStyle>
            <a:lvl1pPr algn="r">
              <a:defRPr sz="1200"/>
            </a:lvl1pPr>
          </a:lstStyle>
          <a:p>
            <a:fld id="{C84DB09F-2D2D-4E6A-9FDA-E0B85B6092F0}" type="datetimeFigureOut">
              <a:rPr lang="es-VE" smtClean="0"/>
              <a:pPr/>
              <a:t>23/1/2023</a:t>
            </a:fld>
            <a:endParaRPr lang="es-VE"/>
          </a:p>
        </p:txBody>
      </p:sp>
      <p:sp>
        <p:nvSpPr>
          <p:cNvPr id="4" name="3 Marcador de pie de página"/>
          <p:cNvSpPr>
            <a:spLocks noGrp="1"/>
          </p:cNvSpPr>
          <p:nvPr>
            <p:ph type="ftr" sz="quarter" idx="2"/>
          </p:nvPr>
        </p:nvSpPr>
        <p:spPr>
          <a:xfrm>
            <a:off x="1" y="6658070"/>
            <a:ext cx="3997631" cy="351124"/>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5223657" y="6658070"/>
            <a:ext cx="3997631" cy="351124"/>
          </a:xfrm>
          <a:prstGeom prst="rect">
            <a:avLst/>
          </a:prstGeom>
        </p:spPr>
        <p:txBody>
          <a:bodyPr vert="horz" lIns="91440" tIns="45720" rIns="91440" bIns="45720" rtlCol="0" anchor="b"/>
          <a:lstStyle>
            <a:lvl1pPr algn="r">
              <a:defRPr sz="1200"/>
            </a:lvl1pPr>
          </a:lstStyle>
          <a:p>
            <a:fld id="{F4556435-E106-4694-9150-505043D04A43}" type="slidenum">
              <a:rPr lang="es-VE" smtClean="0"/>
              <a:pPr/>
              <a:t>‹Nº›</a:t>
            </a:fld>
            <a:endParaRPr lang="es-VE"/>
          </a:p>
        </p:txBody>
      </p:sp>
    </p:spTree>
    <p:extLst>
      <p:ext uri="{BB962C8B-B14F-4D97-AF65-F5344CB8AC3E}">
        <p14:creationId xmlns:p14="http://schemas.microsoft.com/office/powerpoint/2010/main" xmlns="" val="19436276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51855C-8842-47A7-BE68-0D73CAB9AD20}" type="datetimeFigureOut">
              <a:rPr lang="es-VE" smtClean="0"/>
              <a:pPr/>
              <a:t>23/1/2023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C640E7A3-D0E0-4A8D-BA38-1BFB6EF8D814}" type="slidenum">
              <a:rPr lang="es-VE" smtClean="0"/>
              <a:pPr/>
              <a:t>‹Nº›</a:t>
            </a:fld>
            <a:endParaRPr lang="es-V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1855C-8842-47A7-BE68-0D73CAB9AD20}" type="datetimeFigureOut">
              <a:rPr lang="es-VE" smtClean="0"/>
              <a:pPr/>
              <a:t>23/1/2023</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0E7A3-D0E0-4A8D-BA38-1BFB6EF8D814}" type="slidenum">
              <a:rPr lang="es-VE" smtClean="0"/>
              <a:pPr/>
              <a:t>‹Nº›</a:t>
            </a:fld>
            <a:endParaRPr 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10.mp3"/><Relationship Id="rId5" Type="http://schemas.openxmlformats.org/officeDocument/2006/relationships/hyperlink" Target="https://profile.es/blog/los-lenguajes-de-programacion-mas-queridos-y-mas-odiados/" TargetMode="External"/><Relationship Id="rId4" Type="http://schemas.openxmlformats.org/officeDocument/2006/relationships/hyperlink" Target="https://www.instagram.com/p/CGkHG_lg8x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1.mp3"/></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2.mp3"/></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3.mp3"/></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4.mp3"/></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15.mp3"/><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6.mp3"/><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7.mp3"/></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8.mp3"/><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9.mp3"/></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mp3"/></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0.mp3"/></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1.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NULL" TargetMode="External"/><Relationship Id="rId1" Type="http://schemas.openxmlformats.org/officeDocument/2006/relationships/themeOverride" Target="../theme/themeOverride1.xml"/><Relationship Id="rId6" Type="http://schemas.openxmlformats.org/officeDocument/2006/relationships/image" Target="../media/image2.png"/><Relationship Id="rId5" Type="http://schemas.microsoft.com/office/2007/relationships/media" Target="../media/media22.mp3"/><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3.mp3"/></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4.mp3"/></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5.mp3"/></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6.mp3"/></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27.mp3"/><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8.mp3"/></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29.mp3"/></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mp3"/></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30.mp3"/><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1.mp3"/></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2.mp3"/></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3.mp3"/></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4.mp3"/></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5.mp3"/></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36.mp3"/><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7.mp3"/></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8.mp3"/></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9.mp3"/></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mp3"/></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0.mp3"/><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1.mp3"/></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2.mp3"/><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3.mp3"/></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4.mp3"/></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45.mp3"/><Relationship Id="rId5" Type="http://schemas.openxmlformats.org/officeDocument/2006/relationships/image" Target="../media/image13.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6.mp3"/></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7.mp3"/><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8.mp3"/><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49.mp3"/></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mp3"/></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0.mp3"/></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1.mp3"/></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2.mp3"/></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3.mp3"/></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4.mp3"/></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5.mp3"/></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56.mp3"/><Relationship Id="rId5" Type="http://schemas.openxmlformats.org/officeDocument/2006/relationships/image" Target="../media/image17.pn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7.mp3"/></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58.mp3"/><Relationship Id="rId5" Type="http://schemas.openxmlformats.org/officeDocument/2006/relationships/image" Target="../media/image19.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9.mp3"/></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mp3"/></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0.mp3"/></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61.mp3"/><Relationship Id="rId5" Type="http://schemas.openxmlformats.org/officeDocument/2006/relationships/image" Target="../media/image21.pn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2.mp3"/></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63.mp3"/><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4.mp3"/></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65.mp3"/></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7.mp3"/><Relationship Id="rId4" Type="http://schemas.openxmlformats.org/officeDocument/2006/relationships/hyperlink" Target="https://definicion.de/problem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8.mp3"/></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9.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5105400" y="5925259"/>
            <a:ext cx="3733800"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Zulma Díaz   </a:t>
            </a:r>
            <a:endParaRPr sz="2400" b="1" dirty="0">
              <a:latin typeface="Georgia" pitchFamily="18" charset="0"/>
              <a:cs typeface="Carlito"/>
            </a:endParaRPr>
          </a:p>
        </p:txBody>
      </p:sp>
      <p:pic>
        <p:nvPicPr>
          <p:cNvPr id="2" name="f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628800"/>
            <a:ext cx="828680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t>En </a:t>
            </a:r>
            <a:r>
              <a:rPr lang="es-VE" sz="2800" b="1" dirty="0" smtClean="0"/>
              <a:t>Programación</a:t>
            </a:r>
            <a:r>
              <a:rPr lang="es-VE" sz="2800" dirty="0" smtClean="0"/>
              <a:t>, un </a:t>
            </a:r>
            <a:r>
              <a:rPr lang="es-VE" sz="2800" u="sng" dirty="0" smtClean="0"/>
              <a:t>algoritmo</a:t>
            </a:r>
            <a:r>
              <a:rPr lang="es-VE" sz="2800" dirty="0" smtClean="0"/>
              <a:t> supone el </a:t>
            </a:r>
            <a:r>
              <a:rPr lang="es-VE" sz="2800" b="1" dirty="0" smtClean="0"/>
              <a:t>pasos previo a ponerse a </a:t>
            </a:r>
            <a:r>
              <a:rPr lang="es-VE" sz="2800" b="1" dirty="0" smtClean="0">
                <a:hlinkClick r:id="rId4"/>
              </a:rPr>
              <a:t>escribir un  código</a:t>
            </a:r>
            <a:r>
              <a:rPr lang="es-VE" sz="2800" dirty="0" smtClean="0"/>
              <a:t>:</a:t>
            </a:r>
          </a:p>
          <a:p>
            <a:pPr marL="514350" indent="-514350" algn="just">
              <a:buFont typeface="+mj-lt"/>
              <a:buAutoNum type="arabicPeriod"/>
            </a:pPr>
            <a:r>
              <a:rPr lang="es-VE" sz="2800" dirty="0" smtClean="0"/>
              <a:t>Primero se debe encontrar la forma de obtener la solución al problema (definir el algoritmo informático).</a:t>
            </a:r>
          </a:p>
          <a:p>
            <a:pPr marL="514350" indent="-514350" algn="just">
              <a:buFont typeface="+mj-lt"/>
              <a:buAutoNum type="arabicPeriod"/>
            </a:pPr>
            <a:r>
              <a:rPr lang="es-VE" sz="2800" dirty="0" smtClean="0"/>
              <a:t> Realizar el código o programar, indicarle a la máquina qué acciones se llevarán a cabo. De este modo, un programa informático no sería más que un </a:t>
            </a:r>
            <a:r>
              <a:rPr lang="es-VE" sz="2800" b="1" dirty="0" smtClean="0"/>
              <a:t>conjunto de algoritmos ordenados y codificados</a:t>
            </a:r>
            <a:r>
              <a:rPr lang="es-VE" sz="2800" dirty="0" smtClean="0"/>
              <a:t> en un</a:t>
            </a:r>
            <a:r>
              <a:rPr lang="es-VE" sz="2800" b="1" dirty="0" smtClean="0"/>
              <a:t> </a:t>
            </a:r>
            <a:r>
              <a:rPr lang="es-VE" sz="2800" b="1" dirty="0" smtClean="0">
                <a:hlinkClick r:id="rId5"/>
              </a:rPr>
              <a:t>lenguaje de programación</a:t>
            </a:r>
            <a:r>
              <a:rPr lang="es-VE" sz="2800" dirty="0" smtClean="0"/>
              <a:t> para poder ser ejecutados en un computador.</a:t>
            </a:r>
            <a:endParaRPr lang="es-VE" sz="2800" dirty="0">
              <a:latin typeface="Georgia" pitchFamily="18" charset="0"/>
            </a:endParaRPr>
          </a:p>
        </p:txBody>
      </p:sp>
      <p:sp>
        <p:nvSpPr>
          <p:cNvPr id="9" name="8 CuadroTexto"/>
          <p:cNvSpPr txBox="1"/>
          <p:nvPr/>
        </p:nvSpPr>
        <p:spPr>
          <a:xfrm>
            <a:off x="5772207" y="836712"/>
            <a:ext cx="3408305" cy="830997"/>
          </a:xfrm>
          <a:prstGeom prst="rect">
            <a:avLst/>
          </a:prstGeom>
          <a:noFill/>
        </p:spPr>
        <p:txBody>
          <a:bodyPr wrap="none" rtlCol="0">
            <a:spAutoFit/>
          </a:bodyPr>
          <a:lstStyle/>
          <a:p>
            <a:r>
              <a:rPr lang="es-VE" sz="4800" b="1" dirty="0" smtClean="0">
                <a:latin typeface="Georgia" panose="02040502050405020303" pitchFamily="18" charset="0"/>
              </a:rPr>
              <a:t>Algoritmo</a:t>
            </a:r>
            <a:endParaRPr lang="es-VE" sz="4800" b="1" dirty="0">
              <a:latin typeface="Georgia" panose="02040502050405020303" pitchFamily="18" charset="0"/>
            </a:endParaRPr>
          </a:p>
        </p:txBody>
      </p:sp>
      <p:pic>
        <p:nvPicPr>
          <p:cNvPr id="2" name="f10.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PARTES ELEMENTALES DE UN ALGORITMO</a:t>
            </a:r>
            <a:endParaRPr lang="es-VE" sz="4400" b="1" dirty="0">
              <a:latin typeface="Georgia" pitchFamily="18" charset="0"/>
            </a:endParaRPr>
          </a:p>
        </p:txBody>
      </p:sp>
      <p:pic>
        <p:nvPicPr>
          <p:cNvPr id="2" name="f1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sp>
        <p:nvSpPr>
          <p:cNvPr id="1025" name="Rectangle 1"/>
          <p:cNvSpPr>
            <a:spLocks noChangeArrowheads="1"/>
          </p:cNvSpPr>
          <p:nvPr/>
        </p:nvSpPr>
        <p:spPr bwMode="auto">
          <a:xfrm>
            <a:off x="500034" y="2285992"/>
            <a:ext cx="828680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algn="just">
              <a:buFont typeface="+mj-lt"/>
              <a:buAutoNum type="arabicPeriod"/>
            </a:pPr>
            <a:r>
              <a:rPr lang="es-VE" sz="2800" b="1" dirty="0" smtClean="0"/>
              <a:t>Input (entrada).</a:t>
            </a:r>
            <a:r>
              <a:rPr lang="es-VE" sz="2800" dirty="0" smtClean="0"/>
              <a:t> Información que damos al algoritmo con la que va a trabajar para ofrecer la solución esperada.</a:t>
            </a:r>
          </a:p>
          <a:p>
            <a:pPr marL="514350" indent="-514350" algn="just">
              <a:buFont typeface="+mj-lt"/>
              <a:buAutoNum type="arabicPeriod"/>
            </a:pPr>
            <a:r>
              <a:rPr lang="es-VE" sz="2800" b="1" dirty="0" smtClean="0"/>
              <a:t>Proceso.</a:t>
            </a:r>
            <a:r>
              <a:rPr lang="es-VE" sz="2800" dirty="0" smtClean="0"/>
              <a:t> Conjunto de pasos para que, a partir de los datos de entrada, llegue a la solución de la situación. </a:t>
            </a:r>
          </a:p>
          <a:p>
            <a:pPr marL="514350" indent="-514350" algn="just">
              <a:buFont typeface="+mj-lt"/>
              <a:buAutoNum type="arabicPeriod"/>
            </a:pPr>
            <a:r>
              <a:rPr lang="es-VE" sz="2800" b="1" dirty="0" smtClean="0"/>
              <a:t>Output (salida).</a:t>
            </a:r>
            <a:r>
              <a:rPr lang="es-VE" sz="2800" dirty="0" smtClean="0"/>
              <a:t> Resultados, a partir de la transformación de los valores de entrada durante el proceso.</a:t>
            </a:r>
            <a:endParaRPr lang="es-VE" sz="2800" dirty="0"/>
          </a:p>
        </p:txBody>
      </p:sp>
      <p:pic>
        <p:nvPicPr>
          <p:cNvPr id="2" name="f12.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428596" y="2995205"/>
            <a:ext cx="828680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indent="-514350" fontAlgn="base">
              <a:buFont typeface="+mj-lt"/>
              <a:buAutoNum type="arabicPeriod"/>
            </a:pPr>
            <a:r>
              <a:rPr lang="es-VE" sz="4000" dirty="0" smtClean="0"/>
              <a:t>Entrada: Ingredientes y utensilios empleados</a:t>
            </a:r>
          </a:p>
          <a:p>
            <a:pPr marL="514350" indent="-514350" fontAlgn="base">
              <a:buFont typeface="+mj-lt"/>
              <a:buAutoNum type="arabicPeriod"/>
            </a:pPr>
            <a:r>
              <a:rPr lang="es-VE" sz="4000" dirty="0" smtClean="0"/>
              <a:t>Desarrollo: Elaboración de la receta de cocina</a:t>
            </a:r>
          </a:p>
          <a:p>
            <a:pPr marL="514350" indent="-514350" fontAlgn="base">
              <a:buFont typeface="+mj-lt"/>
              <a:buAutoNum type="arabicPeriod"/>
            </a:pPr>
            <a:r>
              <a:rPr lang="es-VE" sz="4000" dirty="0" smtClean="0"/>
              <a:t>Salida: Terminación del platillo</a:t>
            </a:r>
            <a:endParaRPr lang="es-VE" sz="4000" dirty="0"/>
          </a:p>
        </p:txBody>
      </p:sp>
      <p:sp>
        <p:nvSpPr>
          <p:cNvPr id="9" name="8 Rectángulo"/>
          <p:cNvSpPr/>
          <p:nvPr/>
        </p:nvSpPr>
        <p:spPr>
          <a:xfrm>
            <a:off x="539552" y="1857364"/>
            <a:ext cx="5983497" cy="707886"/>
          </a:xfrm>
          <a:prstGeom prst="rect">
            <a:avLst/>
          </a:prstGeom>
        </p:spPr>
        <p:txBody>
          <a:bodyPr wrap="none">
            <a:spAutoFit/>
          </a:bodyPr>
          <a:lstStyle/>
          <a:p>
            <a:r>
              <a:rPr lang="es-VE" sz="4000" b="1" dirty="0" smtClean="0">
                <a:solidFill>
                  <a:schemeClr val="tx2"/>
                </a:solidFill>
              </a:rPr>
              <a:t>Ejemplo:</a:t>
            </a:r>
            <a:r>
              <a:rPr lang="es-VE" sz="4000" b="1" dirty="0" smtClean="0"/>
              <a:t> </a:t>
            </a:r>
            <a:r>
              <a:rPr lang="es-VE" sz="4000" b="1" u="sng" dirty="0" smtClean="0"/>
              <a:t>Realizar una Torta</a:t>
            </a:r>
            <a:endParaRPr lang="es-VE" sz="4000" b="1" u="sng" dirty="0"/>
          </a:p>
        </p:txBody>
      </p:sp>
      <p:sp>
        <p:nvSpPr>
          <p:cNvPr id="10" name="9 CuadroTexto"/>
          <p:cNvSpPr txBox="1"/>
          <p:nvPr/>
        </p:nvSpPr>
        <p:spPr>
          <a:xfrm>
            <a:off x="179512" y="1052736"/>
            <a:ext cx="8903399" cy="769441"/>
          </a:xfrm>
          <a:prstGeom prst="rect">
            <a:avLst/>
          </a:prstGeom>
          <a:noFill/>
        </p:spPr>
        <p:txBody>
          <a:bodyPr wrap="none" rtlCol="0">
            <a:spAutoFit/>
          </a:bodyPr>
          <a:lstStyle/>
          <a:p>
            <a:r>
              <a:rPr lang="es-VE" sz="4400" dirty="0" smtClean="0">
                <a:latin typeface="Georgia" panose="02040502050405020303" pitchFamily="18" charset="0"/>
              </a:rPr>
              <a:t>Partes de un algoritmo informático</a:t>
            </a:r>
            <a:endParaRPr lang="es-VE" sz="4400" dirty="0">
              <a:latin typeface="Georgia" panose="02040502050405020303" pitchFamily="18" charset="0"/>
            </a:endParaRPr>
          </a:p>
        </p:txBody>
      </p:sp>
      <p:pic>
        <p:nvPicPr>
          <p:cNvPr id="2" name="f1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4400" b="1" dirty="0" smtClean="0">
                <a:latin typeface="Georgia" panose="02040502050405020303" pitchFamily="18" charset="0"/>
              </a:rPr>
              <a:t>PROPIEDADES DE LOS ALGORITMOS</a:t>
            </a:r>
            <a:endParaRPr lang="es-VE" sz="4400" b="1" dirty="0">
              <a:latin typeface="Georgia" pitchFamily="18" charset="0"/>
            </a:endParaRPr>
          </a:p>
        </p:txBody>
      </p:sp>
      <p:pic>
        <p:nvPicPr>
          <p:cNvPr id="2" name="f1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1026" name="Picture 2"/>
          <p:cNvPicPr>
            <a:picLocks noChangeAspect="1" noChangeArrowheads="1"/>
          </p:cNvPicPr>
          <p:nvPr/>
        </p:nvPicPr>
        <p:blipFill>
          <a:blip r:embed="rId4"/>
          <a:srcRect/>
          <a:stretch>
            <a:fillRect/>
          </a:stretch>
        </p:blipFill>
        <p:spPr bwMode="auto">
          <a:xfrm>
            <a:off x="785786" y="1928802"/>
            <a:ext cx="7753350" cy="1462458"/>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428596" y="3571876"/>
            <a:ext cx="8001056" cy="2786065"/>
          </a:xfrm>
          <a:prstGeom prst="rect">
            <a:avLst/>
          </a:prstGeom>
          <a:noFill/>
          <a:ln w="9525">
            <a:noFill/>
            <a:miter lim="800000"/>
            <a:headEnd/>
            <a:tailEnd/>
          </a:ln>
          <a:effectLst/>
        </p:spPr>
      </p:pic>
      <p:pic>
        <p:nvPicPr>
          <p:cNvPr id="2" name="f15.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928662" y="3929066"/>
            <a:ext cx="7929617" cy="2428892"/>
          </a:xfrm>
          <a:prstGeom prst="rect">
            <a:avLst/>
          </a:prstGeom>
          <a:noFill/>
          <a:ln w="9525">
            <a:noFill/>
            <a:miter lim="800000"/>
            <a:headEnd/>
            <a:tailEnd/>
          </a:ln>
          <a:effectLst/>
        </p:spPr>
      </p:pic>
      <p:graphicFrame>
        <p:nvGraphicFramePr>
          <p:cNvPr id="9" name="8 Tabla"/>
          <p:cNvGraphicFramePr>
            <a:graphicFrameLocks noGrp="1"/>
          </p:cNvGraphicFramePr>
          <p:nvPr/>
        </p:nvGraphicFramePr>
        <p:xfrm>
          <a:off x="1285852" y="2143116"/>
          <a:ext cx="7072362" cy="1285884"/>
        </p:xfrm>
        <a:graphic>
          <a:graphicData uri="http://schemas.openxmlformats.org/drawingml/2006/table">
            <a:tbl>
              <a:tblPr firstRow="1" bandRow="1">
                <a:tableStyleId>{5C22544A-7EE6-4342-B048-85BDC9FD1C3A}</a:tableStyleId>
              </a:tblPr>
              <a:tblGrid>
                <a:gridCol w="7072362"/>
              </a:tblGrid>
              <a:tr h="642942">
                <a:tc>
                  <a:txBody>
                    <a:bodyPr/>
                    <a:lstStyle/>
                    <a:p>
                      <a:pPr algn="just"/>
                      <a:r>
                        <a:rPr lang="es-VE" sz="2400" dirty="0" smtClean="0">
                          <a:latin typeface="Arial" pitchFamily="34" charset="0"/>
                          <a:cs typeface="Arial" pitchFamily="34" charset="0"/>
                        </a:rPr>
                        <a:t>ORDENADOS</a:t>
                      </a:r>
                      <a:endParaRPr lang="es-VE"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2942">
                <a:tc>
                  <a:txBody>
                    <a:bodyPr/>
                    <a:lstStyle/>
                    <a:p>
                      <a:pPr algn="just"/>
                      <a:r>
                        <a:rPr lang="es-VE" sz="1800" b="0" i="0" kern="1200" dirty="0" smtClean="0">
                          <a:solidFill>
                            <a:schemeClr val="dk1"/>
                          </a:solidFill>
                          <a:latin typeface="Arial" pitchFamily="34" charset="0"/>
                          <a:ea typeface="+mn-ea"/>
                          <a:cs typeface="Arial" pitchFamily="34" charset="0"/>
                        </a:rPr>
                        <a:t>Presentan una secuencia clara y precisa para poder llegar a la solución</a:t>
                      </a:r>
                      <a:endParaRPr lang="es-VE"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CuadroTexto"/>
          <p:cNvSpPr txBox="1"/>
          <p:nvPr/>
        </p:nvSpPr>
        <p:spPr>
          <a:xfrm>
            <a:off x="259660" y="1214422"/>
            <a:ext cx="8741496" cy="769441"/>
          </a:xfrm>
          <a:prstGeom prst="rect">
            <a:avLst/>
          </a:prstGeom>
          <a:noFill/>
        </p:spPr>
        <p:txBody>
          <a:bodyPr wrap="none" rtlCol="0">
            <a:spAutoFit/>
          </a:bodyPr>
          <a:lstStyle/>
          <a:p>
            <a:pPr algn="r"/>
            <a:r>
              <a:rPr lang="es-VE" sz="4400" b="1" dirty="0" smtClean="0">
                <a:latin typeface="Georgia" panose="02040502050405020303" pitchFamily="18" charset="0"/>
              </a:rPr>
              <a:t>Propiedades de los Algoritmo</a:t>
            </a:r>
            <a:endParaRPr lang="es-VE" sz="4400" b="1" dirty="0">
              <a:latin typeface="Georgia" panose="02040502050405020303" pitchFamily="18" charset="0"/>
            </a:endParaRPr>
          </a:p>
        </p:txBody>
      </p:sp>
      <p:pic>
        <p:nvPicPr>
          <p:cNvPr id="2" name="f16.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anose="02040502050405020303" pitchFamily="18" charset="0"/>
              </a:rPr>
              <a:t>TIPOS ALGORITMOS</a:t>
            </a:r>
            <a:endParaRPr lang="es-VE" sz="6000" b="1" dirty="0">
              <a:latin typeface="Georgia" pitchFamily="18" charset="0"/>
            </a:endParaRPr>
          </a:p>
        </p:txBody>
      </p:sp>
      <p:pic>
        <p:nvPicPr>
          <p:cNvPr id="2" name="f17.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932087" y="1052736"/>
            <a:ext cx="5176417" cy="769441"/>
          </a:xfrm>
          <a:prstGeom prst="rect">
            <a:avLst/>
          </a:prstGeom>
          <a:noFill/>
        </p:spPr>
        <p:txBody>
          <a:bodyPr wrap="none" rtlCol="0">
            <a:spAutoFit/>
          </a:bodyPr>
          <a:lstStyle/>
          <a:p>
            <a:pPr algn="r"/>
            <a:r>
              <a:rPr lang="es-VE" sz="4400" b="1" dirty="0" smtClean="0">
                <a:latin typeface="Georgia" panose="02040502050405020303" pitchFamily="18" charset="0"/>
              </a:rPr>
              <a:t>Tipos Algoritmos</a:t>
            </a:r>
            <a:endParaRPr lang="es-VE" sz="4400" b="1" dirty="0">
              <a:latin typeface="Georgia" panose="02040502050405020303" pitchFamily="18" charset="0"/>
            </a:endParaRPr>
          </a:p>
        </p:txBody>
      </p:sp>
      <p:pic>
        <p:nvPicPr>
          <p:cNvPr id="3074" name="Picture 2"/>
          <p:cNvPicPr>
            <a:picLocks noChangeAspect="1" noChangeArrowheads="1"/>
          </p:cNvPicPr>
          <p:nvPr/>
        </p:nvPicPr>
        <p:blipFill>
          <a:blip r:embed="rId4"/>
          <a:srcRect/>
          <a:stretch>
            <a:fillRect/>
          </a:stretch>
        </p:blipFill>
        <p:spPr bwMode="auto">
          <a:xfrm>
            <a:off x="71406" y="2071678"/>
            <a:ext cx="9043530" cy="4643470"/>
          </a:xfrm>
          <a:prstGeom prst="rect">
            <a:avLst/>
          </a:prstGeom>
          <a:noFill/>
          <a:ln w="9525">
            <a:noFill/>
            <a:miter lim="800000"/>
            <a:headEnd/>
            <a:tailEnd/>
          </a:ln>
          <a:effectLst/>
        </p:spPr>
      </p:pic>
      <p:pic>
        <p:nvPicPr>
          <p:cNvPr id="2" name="f18.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714620"/>
            <a:ext cx="828680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VE" sz="6000" b="1" dirty="0" smtClean="0">
                <a:latin typeface="Georgia" pitchFamily="18" charset="0"/>
              </a:rPr>
              <a:t>REPRESENTACIÓN DE ALGORITMO</a:t>
            </a:r>
            <a:endParaRPr lang="es-VE" sz="6000" b="1" dirty="0">
              <a:latin typeface="Georgia" pitchFamily="18" charset="0"/>
            </a:endParaRPr>
          </a:p>
        </p:txBody>
      </p:sp>
      <p:pic>
        <p:nvPicPr>
          <p:cNvPr id="2" name="f1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131840" y="1137518"/>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sp>
        <p:nvSpPr>
          <p:cNvPr id="1025" name="Rectangle 1"/>
          <p:cNvSpPr>
            <a:spLocks noChangeArrowheads="1"/>
          </p:cNvSpPr>
          <p:nvPr/>
        </p:nvSpPr>
        <p:spPr bwMode="auto">
          <a:xfrm>
            <a:off x="539552" y="2282953"/>
            <a:ext cx="824729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200000"/>
              </a:lnSpc>
              <a:buFont typeface="Wingdings" pitchFamily="2" charset="2"/>
              <a:buChar char="§"/>
            </a:pPr>
            <a:r>
              <a:rPr lang="es-ES" sz="2800" dirty="0" smtClean="0">
                <a:latin typeface="Georgia" panose="02040502050405020303" pitchFamily="18" charset="0"/>
              </a:rPr>
              <a:t>  DEFINICIÓN DE ALGORITMO. </a:t>
            </a:r>
          </a:p>
          <a:p>
            <a:pPr>
              <a:lnSpc>
                <a:spcPct val="200000"/>
              </a:lnSpc>
              <a:buFont typeface="Wingdings" pitchFamily="2" charset="2"/>
              <a:buChar char="§"/>
            </a:pPr>
            <a:r>
              <a:rPr lang="es-ES" sz="2800" dirty="0" smtClean="0">
                <a:latin typeface="Georgia" panose="02040502050405020303" pitchFamily="18" charset="0"/>
              </a:rPr>
              <a:t>  PARTES ELEMENTALES DE UN ALGORITMO. </a:t>
            </a:r>
          </a:p>
          <a:p>
            <a:pPr>
              <a:lnSpc>
                <a:spcPct val="200000"/>
              </a:lnSpc>
              <a:buFont typeface="Wingdings" pitchFamily="2" charset="2"/>
              <a:buChar char="§"/>
            </a:pPr>
            <a:r>
              <a:rPr lang="es-VE" sz="2800" dirty="0" smtClean="0">
                <a:latin typeface="Georgia" panose="02040502050405020303" pitchFamily="18" charset="0"/>
              </a:rPr>
              <a:t>  PROPIEDADES DE LOS ALGORITMOS.</a:t>
            </a:r>
          </a:p>
          <a:p>
            <a:pPr>
              <a:lnSpc>
                <a:spcPct val="200000"/>
              </a:lnSpc>
              <a:buFont typeface="Wingdings" pitchFamily="2" charset="2"/>
              <a:buChar char="§"/>
            </a:pPr>
            <a:r>
              <a:rPr lang="es-VE" sz="2800" dirty="0" smtClean="0">
                <a:latin typeface="Georgia" panose="02040502050405020303" pitchFamily="18" charset="0"/>
              </a:rPr>
              <a:t>  TIPOS ALGORITMOS</a:t>
            </a:r>
            <a:r>
              <a:rPr lang="es-ES" sz="2800" dirty="0" smtClean="0">
                <a:latin typeface="Georgia" panose="02040502050405020303" pitchFamily="18" charset="0"/>
              </a:rPr>
              <a:t> .</a:t>
            </a:r>
            <a:endParaRPr lang="es-VE" sz="2800" dirty="0">
              <a:latin typeface="Georgia" panose="02040502050405020303" pitchFamily="18" charset="0"/>
            </a:endParaRPr>
          </a:p>
        </p:txBody>
      </p:sp>
      <p:pic>
        <p:nvPicPr>
          <p:cNvPr id="2" name="f2.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0935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2148655" y="1000108"/>
            <a:ext cx="6995377" cy="769441"/>
          </a:xfrm>
          <a:prstGeom prst="rect">
            <a:avLst/>
          </a:prstGeom>
          <a:noFill/>
        </p:spPr>
        <p:txBody>
          <a:bodyPr wrap="none" rtlCol="0">
            <a:spAutoFit/>
          </a:bodyPr>
          <a:lstStyle/>
          <a:p>
            <a:pPr algn="r"/>
            <a:r>
              <a:rPr lang="es-VE" sz="4400" b="1" dirty="0" smtClean="0"/>
              <a:t>Representación de Algoritmo</a:t>
            </a:r>
            <a:endParaRPr lang="es-VE" sz="4400" b="1" dirty="0"/>
          </a:p>
        </p:txBody>
      </p:sp>
      <p:sp>
        <p:nvSpPr>
          <p:cNvPr id="9" name="8 Rectángulo"/>
          <p:cNvSpPr/>
          <p:nvPr/>
        </p:nvSpPr>
        <p:spPr>
          <a:xfrm>
            <a:off x="428596" y="2172920"/>
            <a:ext cx="8429684" cy="3416320"/>
          </a:xfrm>
          <a:prstGeom prst="rect">
            <a:avLst/>
          </a:prstGeom>
        </p:spPr>
        <p:txBody>
          <a:bodyPr wrap="square">
            <a:spAutoFit/>
          </a:bodyPr>
          <a:lstStyle/>
          <a:p>
            <a:pPr algn="just"/>
            <a:r>
              <a:rPr lang="es-VE" sz="3600" dirty="0" smtClean="0"/>
              <a:t>Las dos herramientas más utilizadas comúnmente para diseñar algoritmos son: </a:t>
            </a:r>
          </a:p>
          <a:p>
            <a:pPr algn="just"/>
            <a:endParaRPr lang="es-VE" sz="3600" b="1" u="sng" dirty="0" smtClean="0"/>
          </a:p>
          <a:p>
            <a:pPr marL="742950" indent="-742950" algn="just">
              <a:buFont typeface="+mj-lt"/>
              <a:buAutoNum type="arabicPeriod"/>
            </a:pPr>
            <a:r>
              <a:rPr lang="es-VE" sz="3600" b="1" u="sng" dirty="0" smtClean="0"/>
              <a:t>Diagrama de Flujo y </a:t>
            </a:r>
          </a:p>
          <a:p>
            <a:pPr marL="742950" indent="-742950" algn="just">
              <a:buFont typeface="+mj-lt"/>
              <a:buAutoNum type="arabicPeriod"/>
            </a:pPr>
            <a:endParaRPr lang="es-VE" sz="3600" b="1" u="sng" dirty="0" smtClean="0"/>
          </a:p>
          <a:p>
            <a:pPr marL="742950" indent="-742950" algn="just">
              <a:buFont typeface="+mj-lt"/>
              <a:buAutoNum type="arabicPeriod"/>
            </a:pPr>
            <a:r>
              <a:rPr lang="es-VE" sz="3600" b="1" u="sng" dirty="0" smtClean="0"/>
              <a:t>Pseudocódigo</a:t>
            </a:r>
            <a:endParaRPr lang="es-VE" sz="3600" b="1" u="sng" dirty="0"/>
          </a:p>
        </p:txBody>
      </p:sp>
      <p:pic>
        <p:nvPicPr>
          <p:cNvPr id="2" name="f20.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500034" y="2071678"/>
            <a:ext cx="8429684"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s-VE" sz="3200" b="1" i="0" u="sng"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Diagramas de flujo</a:t>
            </a: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lang="es-VE" sz="3200" dirty="0" smtClean="0">
                <a:latin typeface="Georgia" pitchFamily="18" charset="0"/>
              </a:rPr>
              <a:t>Es un diagrama que describe un proceso, sistema o algoritmo informático. Se usan ampliamente en numerosos campos para documentar, estudiar, planificar, mejorar y comunicar procesos que suelen ser complejos en diagramas claros y fáciles de comprender.</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4"/>
          <a:stretch>
            <a:fillRect/>
          </a:stretch>
        </p:blipFill>
        <p:spPr>
          <a:xfrm>
            <a:off x="7996266" y="36400"/>
            <a:ext cx="933452" cy="892270"/>
          </a:xfrm>
          <a:prstGeom prst="rect">
            <a:avLst/>
          </a:prstGeom>
        </p:spPr>
      </p:pic>
      <p:sp>
        <p:nvSpPr>
          <p:cNvPr id="28673" name="Rectangle 1"/>
          <p:cNvSpPr>
            <a:spLocks noChangeArrowheads="1"/>
          </p:cNvSpPr>
          <p:nvPr/>
        </p:nvSpPr>
        <p:spPr bwMode="auto">
          <a:xfrm>
            <a:off x="285720" y="1857364"/>
            <a:ext cx="857256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s-VE" sz="3200" b="1" u="sng" dirty="0" smtClean="0">
                <a:solidFill>
                  <a:srgbClr val="000000"/>
                </a:solidFill>
                <a:latin typeface="Georgia" pitchFamily="18" charset="0"/>
                <a:ea typeface="Times New Roman" pitchFamily="18" charset="0"/>
                <a:cs typeface="Times New Roman" pitchFamily="18" charset="0"/>
              </a:rPr>
              <a:t>Diagramas de flujo</a:t>
            </a:r>
            <a:r>
              <a:rPr lang="es-VE" sz="3200" b="1" dirty="0" smtClean="0">
                <a:solidFill>
                  <a:srgbClr val="000000"/>
                </a:solidFill>
                <a:latin typeface="Georgia" pitchFamily="18" charset="0"/>
                <a:ea typeface="Times New Roman" pitchFamily="18" charset="0"/>
                <a:cs typeface="Times New Roman" pitchFamily="18" charset="0"/>
              </a:rPr>
              <a:t>: </a:t>
            </a:r>
            <a:r>
              <a:rPr lang="es-VE" sz="3200" dirty="0" smtClean="0">
                <a:solidFill>
                  <a:srgbClr val="000000"/>
                </a:solidFill>
                <a:latin typeface="Georgia" pitchFamily="18" charset="0"/>
                <a:ea typeface="Times New Roman" pitchFamily="18" charset="0"/>
                <a:cs typeface="Times New Roman" pitchFamily="18" charset="0"/>
              </a:rPr>
              <a:t>Los diagramas de flujo emplean rectángulos, óvalos, diamantes y otras numerosas figuras para definir el tipo de paso, junto con flechas conectoras que establecen el flujo y la secuencia. Pueden variar desde diagramas simples y dibujados a mano hasta diagramas exhaustivos creados por computadora que describen múltiples pasos y rutas.</a:t>
            </a:r>
          </a:p>
        </p:txBody>
      </p:sp>
      <p:sp>
        <p:nvSpPr>
          <p:cNvPr id="10" name="9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pic>
        <p:nvPicPr>
          <p:cNvPr id="2" name="f22.mp3">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857365"/>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2800" dirty="0" smtClean="0">
                <a:latin typeface="Georgia" pitchFamily="18" charset="0"/>
              </a:rPr>
              <a:t>Son la representación gráfica del flujo o secuencia de rutinas simples del proceso de cualquier empresa.</a:t>
            </a:r>
          </a:p>
          <a:p>
            <a:pPr algn="just"/>
            <a:endParaRPr lang="es-VE" sz="2800" dirty="0" smtClean="0">
              <a:latin typeface="Georgia" pitchFamily="18" charset="0"/>
            </a:endParaRPr>
          </a:p>
          <a:p>
            <a:pPr marL="457200" indent="-457200" algn="just">
              <a:buFont typeface="+mj-lt"/>
              <a:buAutoNum type="arabicPeriod"/>
            </a:pPr>
            <a:r>
              <a:rPr lang="es-VE" sz="2800" dirty="0" smtClean="0">
                <a:latin typeface="Georgia" pitchFamily="18" charset="0"/>
              </a:rPr>
              <a:t>Permite entender correctamente las fases de cualquier proceso y su funcionamiento para mejorarlo</a:t>
            </a:r>
          </a:p>
          <a:p>
            <a:pPr marL="457200" indent="-457200" algn="just">
              <a:buFont typeface="+mj-lt"/>
              <a:buAutoNum type="arabicPeriod"/>
            </a:pPr>
            <a:r>
              <a:rPr lang="es-VE" sz="2800" dirty="0" smtClean="0">
                <a:latin typeface="Georgia" pitchFamily="18" charset="0"/>
              </a:rPr>
              <a:t>Permiten la visualización de las actividades innecesarias y verifica si la distribución del trabajo está equilibrada, es decir, bien distribuida en las personas</a:t>
            </a:r>
          </a:p>
        </p:txBody>
      </p:sp>
      <p:pic>
        <p:nvPicPr>
          <p:cNvPr id="2" name="f2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28673" name="Rectangle 1"/>
          <p:cNvSpPr>
            <a:spLocks noChangeArrowheads="1"/>
          </p:cNvSpPr>
          <p:nvPr/>
        </p:nvSpPr>
        <p:spPr bwMode="auto">
          <a:xfrm>
            <a:off x="357158" y="1934307"/>
            <a:ext cx="857256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
              <a:buFont typeface="+mj-lt"/>
              <a:buAutoNum type="arabicPeriod" startAt="3"/>
            </a:pPr>
            <a:r>
              <a:rPr lang="es-VE" sz="3000" dirty="0" smtClean="0">
                <a:latin typeface="Georgia" pitchFamily="18" charset="0"/>
              </a:rPr>
              <a:t>Ayudan a entender los procesos y mejorarlos</a:t>
            </a:r>
          </a:p>
          <a:p>
            <a:pPr marL="457200" indent="-457200" algn="just">
              <a:buFont typeface="+mj-lt"/>
              <a:buAutoNum type="arabicPeriod" startAt="3"/>
            </a:pPr>
            <a:r>
              <a:rPr lang="es-VE" sz="3000" dirty="0" smtClean="0">
                <a:latin typeface="Georgia" pitchFamily="18" charset="0"/>
              </a:rPr>
              <a:t>Generan motivación para conseguir los resultados</a:t>
            </a:r>
          </a:p>
          <a:p>
            <a:pPr marL="457200" indent="-457200" algn="just">
              <a:buFont typeface="+mj-lt"/>
              <a:buAutoNum type="arabicPeriod" startAt="3"/>
            </a:pPr>
            <a:r>
              <a:rPr lang="es-VE" sz="3000" dirty="0" smtClean="0">
                <a:latin typeface="Georgia" pitchFamily="18" charset="0"/>
              </a:rPr>
              <a:t>Permite que cada persona de la empresa se </a:t>
            </a:r>
            <a:r>
              <a:rPr lang="es-VE" sz="3000" dirty="0" err="1" smtClean="0">
                <a:latin typeface="Georgia" pitchFamily="18" charset="0"/>
              </a:rPr>
              <a:t>situe</a:t>
            </a:r>
            <a:r>
              <a:rPr lang="es-VE" sz="3000" dirty="0" smtClean="0">
                <a:latin typeface="Georgia" pitchFamily="18" charset="0"/>
              </a:rPr>
              <a:t> dentro del proceso, identificando la cadena de relaciones.</a:t>
            </a:r>
          </a:p>
          <a:p>
            <a:pPr marL="457200" indent="-457200" algn="just">
              <a:buFont typeface="+mj-lt"/>
              <a:buAutoNum type="arabicPeriod" startAt="3"/>
            </a:pPr>
            <a:r>
              <a:rPr lang="es-VE" sz="3000" dirty="0" smtClean="0">
                <a:latin typeface="Georgia" pitchFamily="18" charset="0"/>
              </a:rPr>
              <a:t>Son herramientas muy valiosas para la formación y entrenamiento de nuevo personal que se incorpore a la empresa.</a:t>
            </a:r>
            <a:endParaRPr lang="es-VE" sz="3000" dirty="0">
              <a:latin typeface="Georgia" pitchFamily="18" charset="0"/>
            </a:endParaRPr>
          </a:p>
        </p:txBody>
      </p:sp>
      <p:pic>
        <p:nvPicPr>
          <p:cNvPr id="2" name="f2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2444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555093"/>
          </a:xfrm>
          <a:prstGeom prst="rect">
            <a:avLst/>
          </a:prstGeom>
        </p:spPr>
        <p:txBody>
          <a:bodyPr wrap="square">
            <a:spAutoFit/>
          </a:bodyPr>
          <a:lstStyle/>
          <a:p>
            <a:r>
              <a:rPr lang="es-VE" sz="3200" b="1" dirty="0" smtClean="0">
                <a:latin typeface="Georgia" pitchFamily="18" charset="0"/>
              </a:rPr>
              <a:t>FASES</a:t>
            </a:r>
          </a:p>
          <a:p>
            <a:endParaRPr lang="es-VE" sz="2400" dirty="0" smtClean="0">
              <a:latin typeface="Georgia" pitchFamily="18" charset="0"/>
            </a:endParaRPr>
          </a:p>
          <a:p>
            <a:pPr marL="342900" indent="-342900">
              <a:lnSpc>
                <a:spcPct val="150000"/>
              </a:lnSpc>
              <a:buFont typeface="+mj-lt"/>
              <a:buAutoNum type="arabicPeriod"/>
            </a:pPr>
            <a:r>
              <a:rPr lang="es-VE" sz="2800" dirty="0" smtClean="0">
                <a:latin typeface="Georgia" pitchFamily="18" charset="0"/>
              </a:rPr>
              <a:t>Definir el proceso y completar su alcance (inicio y final)</a:t>
            </a:r>
          </a:p>
          <a:p>
            <a:pPr marL="342900" indent="-342900">
              <a:lnSpc>
                <a:spcPct val="150000"/>
              </a:lnSpc>
              <a:buFont typeface="+mj-lt"/>
              <a:buAutoNum type="arabicPeriod"/>
            </a:pPr>
            <a:r>
              <a:rPr lang="es-VE" sz="2800" dirty="0" smtClean="0">
                <a:latin typeface="Georgia" pitchFamily="18" charset="0"/>
              </a:rPr>
              <a:t>Presentar las etapas intermedias y su relación (proceso actual)</a:t>
            </a:r>
          </a:p>
          <a:p>
            <a:pPr marL="342900" indent="-342900">
              <a:lnSpc>
                <a:spcPct val="150000"/>
              </a:lnSpc>
              <a:buFont typeface="+mj-lt"/>
              <a:buAutoNum type="arabicPeriod"/>
            </a:pPr>
            <a:r>
              <a:rPr lang="es-VE" sz="2800" dirty="0" smtClean="0">
                <a:latin typeface="Georgia" pitchFamily="18" charset="0"/>
              </a:rPr>
              <a:t>Documentar cada una de las etapas.</a:t>
            </a:r>
          </a:p>
          <a:p>
            <a:endParaRPr lang="es-VE" sz="2400" dirty="0" smtClean="0">
              <a:latin typeface="Georgia" pitchFamily="18" charset="0"/>
            </a:endParaRPr>
          </a:p>
        </p:txBody>
      </p:sp>
      <p:pic>
        <p:nvPicPr>
          <p:cNvPr id="2" name="f25.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3963456" y="1000108"/>
            <a:ext cx="5180585" cy="769441"/>
          </a:xfrm>
          <a:prstGeom prst="rect">
            <a:avLst/>
          </a:prstGeom>
          <a:noFill/>
        </p:spPr>
        <p:txBody>
          <a:bodyPr wrap="none" rtlCol="0">
            <a:spAutoFit/>
          </a:bodyPr>
          <a:lstStyle/>
          <a:p>
            <a:pPr algn="r"/>
            <a:r>
              <a:rPr lang="es-VE" sz="4400" b="1" dirty="0" smtClean="0"/>
              <a:t>DIAGRAMA DE FLUJO</a:t>
            </a:r>
            <a:endParaRPr lang="es-VE" sz="4400" b="1" dirty="0"/>
          </a:p>
        </p:txBody>
      </p:sp>
      <p:sp>
        <p:nvSpPr>
          <p:cNvPr id="9" name="8 Rectángulo"/>
          <p:cNvSpPr/>
          <p:nvPr/>
        </p:nvSpPr>
        <p:spPr>
          <a:xfrm>
            <a:off x="785786" y="1857364"/>
            <a:ext cx="8001056" cy="4462760"/>
          </a:xfrm>
          <a:prstGeom prst="rect">
            <a:avLst/>
          </a:prstGeom>
        </p:spPr>
        <p:txBody>
          <a:bodyPr wrap="square">
            <a:spAutoFit/>
          </a:bodyPr>
          <a:lstStyle/>
          <a:p>
            <a:endParaRPr lang="es-VE" sz="2000" dirty="0" smtClean="0">
              <a:latin typeface="Georgia" pitchFamily="18" charset="0"/>
            </a:endParaRPr>
          </a:p>
          <a:p>
            <a:r>
              <a:rPr lang="es-VE" sz="2800" b="1" dirty="0" smtClean="0">
                <a:latin typeface="Georgia" pitchFamily="18" charset="0"/>
              </a:rPr>
              <a:t>REGLAS</a:t>
            </a:r>
          </a:p>
          <a:p>
            <a:endParaRPr lang="es-VE" sz="2000" dirty="0" smtClean="0">
              <a:latin typeface="Georgia" pitchFamily="18" charset="0"/>
            </a:endParaRPr>
          </a:p>
          <a:p>
            <a:pPr marL="342900" indent="-342900">
              <a:lnSpc>
                <a:spcPct val="150000"/>
              </a:lnSpc>
              <a:buFont typeface="+mj-lt"/>
              <a:buAutoNum type="arabicPeriod"/>
            </a:pPr>
            <a:r>
              <a:rPr lang="es-VE" sz="2400" dirty="0" smtClean="0">
                <a:latin typeface="Georgia" pitchFamily="18" charset="0"/>
              </a:rPr>
              <a:t>Utilizar una simbología simple y conocida por los implicados en el proceso.</a:t>
            </a:r>
          </a:p>
          <a:p>
            <a:pPr marL="342900" indent="-342900">
              <a:lnSpc>
                <a:spcPct val="150000"/>
              </a:lnSpc>
              <a:buFont typeface="+mj-lt"/>
              <a:buAutoNum type="arabicPeriod"/>
            </a:pPr>
            <a:r>
              <a:rPr lang="es-VE" sz="2400" dirty="0" smtClean="0">
                <a:latin typeface="Georgia" pitchFamily="18" charset="0"/>
              </a:rPr>
              <a:t>Consensuar tanto el diagrama del proceso actual como del nuevo.</a:t>
            </a:r>
          </a:p>
          <a:p>
            <a:pPr marL="342900" indent="-342900">
              <a:lnSpc>
                <a:spcPct val="150000"/>
              </a:lnSpc>
              <a:buFont typeface="+mj-lt"/>
              <a:buAutoNum type="arabicPeriod"/>
            </a:pPr>
            <a:r>
              <a:rPr lang="es-VE" sz="2400" dirty="0" smtClean="0">
                <a:latin typeface="Georgia" pitchFamily="18" charset="0"/>
              </a:rPr>
              <a:t>Analizar las implicaciones colaterales de los cambios a introducir.</a:t>
            </a:r>
          </a:p>
        </p:txBody>
      </p:sp>
      <p:pic>
        <p:nvPicPr>
          <p:cNvPr id="2" name="f26.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3024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4420825" y="928670"/>
            <a:ext cx="4723216" cy="707886"/>
          </a:xfrm>
          <a:prstGeom prst="rect">
            <a:avLst/>
          </a:prstGeom>
          <a:noFill/>
        </p:spPr>
        <p:txBody>
          <a:bodyPr wrap="none" rtlCol="0">
            <a:spAutoFit/>
          </a:bodyPr>
          <a:lstStyle/>
          <a:p>
            <a:pPr algn="r"/>
            <a:r>
              <a:rPr lang="es-VE" sz="4000" b="1" dirty="0" smtClean="0"/>
              <a:t>DIAGRAMA DE FLUJO</a:t>
            </a:r>
            <a:endParaRPr lang="es-VE" sz="4000" b="1" dirty="0"/>
          </a:p>
        </p:txBody>
      </p:sp>
      <p:pic>
        <p:nvPicPr>
          <p:cNvPr id="29698" name="Picture 2" descr="http://1.bp.blogspot.com/-acEHHH1lw50/Uh97-JNi-MI/AAAAAAAACQg/scd7zPqgQok/s1600/SIMBOLOS+PARA+DIAGRAMAS+DE+FLUJO.png"/>
          <p:cNvPicPr>
            <a:picLocks noChangeAspect="1" noChangeArrowheads="1"/>
          </p:cNvPicPr>
          <p:nvPr/>
        </p:nvPicPr>
        <p:blipFill>
          <a:blip r:embed="rId4"/>
          <a:srcRect/>
          <a:stretch>
            <a:fillRect/>
          </a:stretch>
        </p:blipFill>
        <p:spPr bwMode="auto">
          <a:xfrm>
            <a:off x="611560" y="2492896"/>
            <a:ext cx="8090745" cy="4016544"/>
          </a:xfrm>
          <a:prstGeom prst="rect">
            <a:avLst/>
          </a:prstGeom>
          <a:noFill/>
        </p:spPr>
      </p:pic>
      <p:sp>
        <p:nvSpPr>
          <p:cNvPr id="10" name="9 Rectángulo"/>
          <p:cNvSpPr/>
          <p:nvPr/>
        </p:nvSpPr>
        <p:spPr>
          <a:xfrm>
            <a:off x="285720" y="1571612"/>
            <a:ext cx="8572560" cy="830997"/>
          </a:xfrm>
          <a:prstGeom prst="rect">
            <a:avLst/>
          </a:prstGeom>
        </p:spPr>
        <p:txBody>
          <a:bodyPr wrap="square">
            <a:spAutoFit/>
          </a:bodyPr>
          <a:lstStyle/>
          <a:p>
            <a:pPr algn="just"/>
            <a:r>
              <a:rPr lang="es-VE" sz="2400" dirty="0" smtClean="0">
                <a:latin typeface="Georgia" pitchFamily="18" charset="0"/>
              </a:rPr>
              <a:t>Se utilizan distintas formas, que transmitan una indicación de lo que se quiere representar.</a:t>
            </a:r>
            <a:endParaRPr lang="es-VE" sz="2400" dirty="0">
              <a:latin typeface="Georgia" pitchFamily="18" charset="0"/>
            </a:endParaRPr>
          </a:p>
        </p:txBody>
      </p:sp>
      <p:pic>
        <p:nvPicPr>
          <p:cNvPr id="2" name="f27.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652932"/>
            <a:ext cx="8501122" cy="5016758"/>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200" b="1"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Pseudocódigo: </a:t>
            </a:r>
            <a:r>
              <a:rPr kumimoji="0" lang="es-VE" sz="3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Es una herramienta de programación en la que las instrucciones se escriben en palabras similares al inglés o español. </a:t>
            </a:r>
          </a:p>
          <a:p>
            <a:pPr lvl="0" algn="just" fontAlgn="base">
              <a:spcBef>
                <a:spcPct val="0"/>
              </a:spcBef>
              <a:spcAft>
                <a:spcPct val="0"/>
              </a:spcAft>
              <a:buFont typeface="Wingdings" pitchFamily="2" charset="2"/>
              <a:buChar char="§"/>
            </a:pPr>
            <a:endParaRPr lang="es-VE" sz="3200" dirty="0" smtClean="0">
              <a:latin typeface="Georgia" pitchFamily="18" charset="0"/>
            </a:endParaRPr>
          </a:p>
          <a:p>
            <a:pPr lvl="0" algn="just" fontAlgn="base">
              <a:spcBef>
                <a:spcPct val="0"/>
              </a:spcBef>
              <a:spcAft>
                <a:spcPct val="0"/>
              </a:spcAft>
              <a:buFont typeface="Wingdings" pitchFamily="2" charset="2"/>
              <a:buChar char="§"/>
            </a:pPr>
            <a:r>
              <a:rPr lang="es-VE" sz="3200" dirty="0" smtClean="0">
                <a:latin typeface="Georgia" pitchFamily="18" charset="0"/>
              </a:rPr>
              <a:t>Es una forma de escribir los pasos que va a realizar un programa de la forma más cercana al lenguaje de programación que vamos a utilizar posteriormente.</a:t>
            </a:r>
          </a:p>
          <a:p>
            <a:pPr lvl="0" algn="just" fontAlgn="base">
              <a:spcBef>
                <a:spcPct val="0"/>
              </a:spcBef>
              <a:spcAft>
                <a:spcPct val="0"/>
              </a:spcAft>
              <a:buFont typeface="Wingdings" pitchFamily="2" charset="2"/>
              <a:buChar char="§"/>
            </a:pPr>
            <a:endParaRPr lang="es-VE" sz="3200" dirty="0" smtClean="0">
              <a:solidFill>
                <a:srgbClr val="000000"/>
              </a:solidFill>
              <a:latin typeface="Georgia" pitchFamily="18" charset="0"/>
              <a:ea typeface="Times New Roman" pitchFamily="18" charset="0"/>
              <a:cs typeface="Times New Roman" pitchFamily="18"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8.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1357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2071678"/>
            <a:ext cx="8501122" cy="3416320"/>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r>
              <a:rPr kumimoji="0" lang="es-VE" sz="36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Se define como un lenguaje de especificaciones de algoritmos.  </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
              <a:tabLst/>
            </a:pPr>
            <a:endParaRPr lang="es-VE" sz="3600" dirty="0" smtClean="0">
              <a:solidFill>
                <a:srgbClr val="000000"/>
              </a:solidFill>
              <a:latin typeface="Georgia" pitchFamily="18" charset="0"/>
              <a:cs typeface="Times New Roman" pitchFamily="18" charset="0"/>
            </a:endParaRPr>
          </a:p>
          <a:p>
            <a:pPr lvl="0" algn="just" fontAlgn="base">
              <a:spcBef>
                <a:spcPct val="0"/>
              </a:spcBef>
              <a:spcAft>
                <a:spcPct val="0"/>
              </a:spcAft>
              <a:buFont typeface="Wingdings" pitchFamily="2" charset="2"/>
              <a:buChar char="§"/>
            </a:pPr>
            <a:r>
              <a:rPr lang="es-VE" sz="3600" dirty="0" smtClean="0">
                <a:latin typeface="Georgia" pitchFamily="18" charset="0"/>
              </a:rPr>
              <a:t>Cuando se trabaja </a:t>
            </a:r>
            <a:r>
              <a:rPr lang="es-VE" sz="3600" dirty="0" smtClean="0">
                <a:latin typeface="Georgia" pitchFamily="18" charset="0"/>
              </a:rPr>
              <a:t>en </a:t>
            </a:r>
            <a:r>
              <a:rPr lang="es-VE" sz="3600" dirty="0" smtClean="0">
                <a:latin typeface="Georgia" pitchFamily="18" charset="0"/>
              </a:rPr>
              <a:t>programación, antes de escribir nuestro </a:t>
            </a:r>
            <a:r>
              <a:rPr lang="es-VE" sz="3200" b="1" i="1" u="sng" dirty="0" smtClean="0">
                <a:latin typeface="Georgia" pitchFamily="18" charset="0"/>
              </a:rPr>
              <a:t>PROGRAMA</a:t>
            </a:r>
            <a:r>
              <a:rPr lang="es-VE" sz="3600" dirty="0" smtClean="0">
                <a:latin typeface="Georgia" pitchFamily="18" charset="0"/>
              </a:rPr>
              <a:t>, primero escribimos el pseudocódigo.</a:t>
            </a:r>
            <a:endParaRPr kumimoji="0" lang="es-VE" sz="3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2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39552" y="2132856"/>
            <a:ext cx="824729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buFont typeface="Wingdings" pitchFamily="2" charset="2"/>
              <a:buChar char="§"/>
            </a:pPr>
            <a:r>
              <a:rPr lang="es-ES" sz="2400" dirty="0" smtClean="0">
                <a:latin typeface="Georgia" panose="02040502050405020303" pitchFamily="18" charset="0"/>
              </a:rPr>
              <a:t> REPRESENTACIÓN DE ALGORITMO:</a:t>
            </a:r>
          </a:p>
          <a:p>
            <a:pPr lvl="1">
              <a:lnSpc>
                <a:spcPct val="150000"/>
              </a:lnSpc>
              <a:buFont typeface="Arial" pitchFamily="34" charset="0"/>
              <a:buChar char="•"/>
            </a:pPr>
            <a:r>
              <a:rPr lang="es-ES" sz="2400" dirty="0" smtClean="0">
                <a:latin typeface="Georgia" panose="02040502050405020303" pitchFamily="18" charset="0"/>
              </a:rPr>
              <a:t>  DIAGRAMA DE FLUJOS Y </a:t>
            </a:r>
          </a:p>
          <a:p>
            <a:pPr lvl="1">
              <a:lnSpc>
                <a:spcPct val="150000"/>
              </a:lnSpc>
              <a:buFont typeface="Arial" pitchFamily="34" charset="0"/>
              <a:buChar char="•"/>
            </a:pPr>
            <a:r>
              <a:rPr lang="es-ES" sz="2400" dirty="0" smtClean="0">
                <a:latin typeface="Georgia" panose="02040502050405020303" pitchFamily="18" charset="0"/>
              </a:rPr>
              <a:t>  PSEUDOCÓDIGO</a:t>
            </a:r>
          </a:p>
          <a:p>
            <a:pPr>
              <a:lnSpc>
                <a:spcPct val="150000"/>
              </a:lnSpc>
              <a:buFont typeface="Wingdings" pitchFamily="2" charset="2"/>
              <a:buChar char="§"/>
            </a:pPr>
            <a:r>
              <a:rPr lang="es-ES" sz="2400" dirty="0" smtClean="0">
                <a:latin typeface="Georgia" panose="02040502050405020303" pitchFamily="18" charset="0"/>
              </a:rPr>
              <a:t>  ESTRUCTURAS: SECUENCIALES, SELECCION, REPETICION.</a:t>
            </a:r>
          </a:p>
        </p:txBody>
      </p:sp>
      <p:sp>
        <p:nvSpPr>
          <p:cNvPr id="9" name="8 CuadroTexto"/>
          <p:cNvSpPr txBox="1"/>
          <p:nvPr/>
        </p:nvSpPr>
        <p:spPr>
          <a:xfrm>
            <a:off x="3131840" y="908720"/>
            <a:ext cx="3445174" cy="1015663"/>
          </a:xfrm>
          <a:prstGeom prst="rect">
            <a:avLst/>
          </a:prstGeom>
          <a:noFill/>
        </p:spPr>
        <p:txBody>
          <a:bodyPr wrap="none" rtlCol="0">
            <a:spAutoFit/>
          </a:bodyPr>
          <a:lstStyle/>
          <a:p>
            <a:r>
              <a:rPr lang="es-VE" sz="6000" dirty="0" smtClean="0">
                <a:latin typeface="Georgia" panose="02040502050405020303" pitchFamily="18" charset="0"/>
              </a:rPr>
              <a:t>AGENDA</a:t>
            </a:r>
            <a:endParaRPr lang="es-VE" sz="6000" dirty="0">
              <a:latin typeface="Georgia" panose="02040502050405020303" pitchFamily="18" charset="0"/>
            </a:endParaRPr>
          </a:p>
        </p:txBody>
      </p:sp>
      <p:pic>
        <p:nvPicPr>
          <p:cNvPr id="2" name="f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755973"/>
            <a:ext cx="8501122" cy="1384995"/>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lvl="0" algn="just" fontAlgn="base">
              <a:spcBef>
                <a:spcPct val="0"/>
              </a:spcBef>
              <a:spcAft>
                <a:spcPct val="0"/>
              </a:spcAft>
            </a:pPr>
            <a:r>
              <a:rPr lang="es-VE" sz="2800" dirty="0" smtClean="0">
                <a:latin typeface="Georgia" panose="02040502050405020303" pitchFamily="18" charset="0"/>
              </a:rPr>
              <a:t>El PSEUDOCODIGO, es como un falso lenguaje, pero en nuestro idioma, en el lenguaje humano y en español.</a:t>
            </a:r>
            <a:endParaRPr kumimoji="0" lang="es-VE" sz="28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35842" name="Picture 2"/>
          <p:cNvPicPr>
            <a:picLocks noChangeAspect="1" noChangeArrowheads="1"/>
          </p:cNvPicPr>
          <p:nvPr/>
        </p:nvPicPr>
        <p:blipFill>
          <a:blip r:embed="rId4"/>
          <a:srcRect/>
          <a:stretch>
            <a:fillRect/>
          </a:stretch>
        </p:blipFill>
        <p:spPr bwMode="auto">
          <a:xfrm>
            <a:off x="809625" y="3473337"/>
            <a:ext cx="7524750" cy="2547951"/>
          </a:xfrm>
          <a:prstGeom prst="rect">
            <a:avLst/>
          </a:prstGeom>
          <a:noFill/>
          <a:ln w="9525">
            <a:noFill/>
            <a:miter lim="800000"/>
            <a:headEnd/>
            <a:tailEnd/>
          </a:ln>
          <a:effectLst/>
        </p:spPr>
      </p:pic>
      <p:pic>
        <p:nvPicPr>
          <p:cNvPr id="2" name="f30.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28674" name="Rectangle 2"/>
          <p:cNvSpPr>
            <a:spLocks noChangeArrowheads="1"/>
          </p:cNvSpPr>
          <p:nvPr/>
        </p:nvSpPr>
        <p:spPr bwMode="auto">
          <a:xfrm>
            <a:off x="285720" y="1269341"/>
            <a:ext cx="8501122" cy="2246769"/>
          </a:xfrm>
          <a:prstGeom prst="rect">
            <a:avLst/>
          </a:prstGeom>
          <a:noFill/>
          <a:ln w="9525">
            <a:noFill/>
            <a:miter lim="800000"/>
            <a:headEnd/>
            <a:tailEnd/>
          </a:ln>
          <a:effectLst/>
        </p:spPr>
        <p:txBody>
          <a:bodyPr vert="horz" wrap="square" lIns="347553"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FF0000"/>
                </a:solidFill>
                <a:effectLst/>
                <a:latin typeface="Georgia" pitchFamily="18" charset="0"/>
                <a:ea typeface="Times New Roman" pitchFamily="18" charset="0"/>
                <a:cs typeface="Times New Roman" pitchFamily="18" charset="0"/>
              </a:rPr>
              <a:t>Ejemplo Pseudocódigo</a:t>
            </a: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a:t>
            </a:r>
            <a:endParaRPr kumimoji="0" lang="es-VE" sz="32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VE" sz="28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el pago neto de un trabajador conociendo el número de horas trabajadas, la tarifa horaria y la tasa de impuestos.</a:t>
            </a:r>
            <a:endParaRPr kumimoji="0" lang="es-VE" sz="6600" b="0" i="0" u="none" strike="noStrike" cap="none" normalizeH="0" baseline="0" dirty="0" smtClean="0">
              <a:ln>
                <a:noFill/>
              </a:ln>
              <a:solidFill>
                <a:schemeClr val="tx1"/>
              </a:solidFill>
              <a:effectLst/>
              <a:latin typeface="Georgia" pitchFamily="18" charset="0"/>
              <a:cs typeface="Arial" pitchFamily="34" charset="0"/>
            </a:endParaRPr>
          </a:p>
        </p:txBody>
      </p:sp>
      <p:sp>
        <p:nvSpPr>
          <p:cNvPr id="28675" name="Rectangle 3"/>
          <p:cNvSpPr>
            <a:spLocks noChangeArrowheads="1"/>
          </p:cNvSpPr>
          <p:nvPr/>
        </p:nvSpPr>
        <p:spPr bwMode="auto">
          <a:xfrm>
            <a:off x="1000100" y="3652569"/>
            <a:ext cx="6858048" cy="2800767"/>
          </a:xfrm>
          <a:prstGeom prst="rect">
            <a:avLst/>
          </a:prstGeom>
          <a:noFill/>
          <a:ln w="9525">
            <a:noFill/>
            <a:miter lim="800000"/>
            <a:headEnd/>
            <a:tailEnd/>
          </a:ln>
          <a:effectLst/>
        </p:spPr>
        <p:txBody>
          <a:bodyPr vert="horz" wrap="square" lIns="1363233"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Declarar variables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Solicitar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Leer Horas, Tarifa,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=Horas * Tarifa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Impuestos=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Tasa</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Calcular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PagoBruto</a:t>
            </a: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 – Impuestos</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VE" sz="2200" b="0" i="0" u="none" strike="noStrike" cap="none" normalizeH="0" baseline="0" dirty="0" smtClean="0">
                <a:ln>
                  <a:noFill/>
                </a:ln>
                <a:solidFill>
                  <a:srgbClr val="000000"/>
                </a:solidFill>
                <a:effectLst/>
                <a:latin typeface="Georgia" pitchFamily="18" charset="0"/>
                <a:ea typeface="Times New Roman" pitchFamily="18" charset="0"/>
                <a:cs typeface="Times New Roman" pitchFamily="18" charset="0"/>
              </a:rPr>
              <a:t>Imprimir </a:t>
            </a:r>
            <a:r>
              <a:rPr kumimoji="0" lang="es-VE" sz="2200" b="0" i="0" u="none" strike="noStrike" cap="none" normalizeH="0" baseline="0" dirty="0" err="1" smtClean="0">
                <a:ln>
                  <a:noFill/>
                </a:ln>
                <a:solidFill>
                  <a:srgbClr val="000000"/>
                </a:solidFill>
                <a:effectLst/>
                <a:latin typeface="Georgia" pitchFamily="18" charset="0"/>
                <a:ea typeface="Times New Roman" pitchFamily="18" charset="0"/>
                <a:cs typeface="Times New Roman" pitchFamily="18" charset="0"/>
              </a:rPr>
              <a:t>PagoNeto</a:t>
            </a:r>
            <a:endParaRPr kumimoji="0" lang="es-VE" sz="2200" b="0" i="0" u="none" strike="noStrike" cap="none" normalizeH="0" baseline="0" dirty="0" smtClean="0">
              <a:ln>
                <a:noFill/>
              </a:ln>
              <a:solidFill>
                <a:schemeClr val="tx1"/>
              </a:solidFill>
              <a:effectLst/>
              <a:latin typeface="Georgia" pitchFamily="18" charset="0"/>
              <a:cs typeface="Arial" pitchFamily="34" charset="0"/>
            </a:endParaRPr>
          </a:p>
        </p:txBody>
      </p:sp>
      <p:sp>
        <p:nvSpPr>
          <p:cNvPr id="10" name="9 Rectángulo"/>
          <p:cNvSpPr/>
          <p:nvPr/>
        </p:nvSpPr>
        <p:spPr>
          <a:xfrm>
            <a:off x="5715008" y="1142984"/>
            <a:ext cx="3419526" cy="523220"/>
          </a:xfrm>
          <a:prstGeom prst="rect">
            <a:avLst/>
          </a:prstGeom>
        </p:spPr>
        <p:txBody>
          <a:bodyPr wrap="none">
            <a:spAutoFit/>
          </a:bodyPr>
          <a:lstStyle/>
          <a:p>
            <a:pPr lvl="0" fontAlgn="base">
              <a:spcBef>
                <a:spcPct val="0"/>
              </a:spcBef>
              <a:spcAft>
                <a:spcPct val="0"/>
              </a:spcAft>
            </a:pPr>
            <a:r>
              <a:rPr lang="es-VE" sz="2800" b="1" dirty="0" smtClean="0">
                <a:solidFill>
                  <a:srgbClr val="000000"/>
                </a:solidFill>
                <a:latin typeface="Georgia" pitchFamily="18" charset="0"/>
                <a:ea typeface="Times New Roman" pitchFamily="18" charset="0"/>
                <a:cs typeface="Times New Roman" pitchFamily="18" charset="0"/>
              </a:rPr>
              <a:t>PSEUDOCÓDIGO</a:t>
            </a:r>
            <a:endParaRPr lang="es-VE" sz="2800" dirty="0" smtClean="0">
              <a:latin typeface="Georgia" pitchFamily="18" charset="0"/>
              <a:cs typeface="Arial" pitchFamily="34" charset="0"/>
            </a:endParaRPr>
          </a:p>
        </p:txBody>
      </p:sp>
      <p:pic>
        <p:nvPicPr>
          <p:cNvPr id="2" name="f3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1673583" y="1214422"/>
            <a:ext cx="518443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1571604" y="2730713"/>
            <a:ext cx="5643602"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SECUENCIALES</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SELECCIÓN y </a:t>
            </a:r>
          </a:p>
          <a:p>
            <a:pPr marL="914400" lvl="0" indent="-914400" algn="just" fontAlgn="base">
              <a:spcBef>
                <a:spcPct val="0"/>
              </a:spcBef>
              <a:spcAft>
                <a:spcPct val="0"/>
              </a:spcAft>
              <a:buFont typeface="+mj-lt"/>
              <a:buAutoNum type="arabicPeriod"/>
            </a:pPr>
            <a:r>
              <a:rPr lang="es-ES" sz="4400" b="1" i="1" dirty="0" smtClean="0">
                <a:latin typeface="Arial" pitchFamily="34" charset="0"/>
                <a:ea typeface="Arial" pitchFamily="34" charset="0"/>
                <a:cs typeface="Arial" pitchFamily="34" charset="0"/>
              </a:rPr>
              <a:t>REPETICION</a:t>
            </a:r>
          </a:p>
          <a:p>
            <a:pPr marL="0" marR="0" lvl="0" indent="0" algn="just" defTabSz="914400" rtl="0" eaLnBrk="1" fontAlgn="base" latinLnBrk="0" hangingPunct="1">
              <a:lnSpc>
                <a:spcPct val="100000"/>
              </a:lnSpc>
              <a:spcBef>
                <a:spcPct val="0"/>
              </a:spcBef>
              <a:spcAft>
                <a:spcPct val="0"/>
              </a:spcAft>
              <a:buClrTx/>
              <a:buSzTx/>
              <a:buFontTx/>
              <a:buNone/>
              <a:tabLst/>
            </a:pPr>
            <a:endParaRPr lang="es-ES" sz="4400" b="1" i="1" dirty="0" smtClean="0">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f32.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4097" name="Rectangle 1"/>
          <p:cNvSpPr>
            <a:spLocks noChangeArrowheads="1"/>
          </p:cNvSpPr>
          <p:nvPr/>
        </p:nvSpPr>
        <p:spPr bwMode="auto">
          <a:xfrm>
            <a:off x="320490" y="1916832"/>
            <a:ext cx="8643998"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800" b="1" i="1" dirty="0" smtClean="0">
                <a:latin typeface="Arial" pitchFamily="34" charset="0"/>
                <a:ea typeface="Arial" pitchFamily="34" charset="0"/>
                <a:cs typeface="Arial" pitchFamily="34" charset="0"/>
              </a:rPr>
              <a:t>Secuenciales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6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4400" dirty="0" smtClean="0"/>
              <a:t>Es la más sencilla y es la que permite ejecutar un conjunto de instrucciones sucesivamente, en la que una acción sigue a otra en secuencia.</a:t>
            </a:r>
            <a:endParaRPr lang="es-VE" sz="4400" dirty="0"/>
          </a:p>
        </p:txBody>
      </p:sp>
      <p:pic>
        <p:nvPicPr>
          <p:cNvPr id="2" name="f3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2566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285860"/>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2000240"/>
            <a:ext cx="654057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pseudocódigo: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1" name="10 CuadroTexto"/>
          <p:cNvSpPr txBox="1"/>
          <p:nvPr/>
        </p:nvSpPr>
        <p:spPr>
          <a:xfrm>
            <a:off x="3024567" y="3286124"/>
            <a:ext cx="2476127" cy="523220"/>
          </a:xfrm>
          <a:prstGeom prst="rect">
            <a:avLst/>
          </a:prstGeom>
          <a:noFill/>
          <a:ln>
            <a:noFill/>
          </a:ln>
        </p:spPr>
        <p:txBody>
          <a:bodyPr wrap="none" rtlCol="0">
            <a:spAutoFit/>
          </a:bodyPr>
          <a:lstStyle/>
          <a:p>
            <a:r>
              <a:rPr lang="es-VE" sz="2800" dirty="0" smtClean="0"/>
              <a:t>INSTRUCCIÓN 1</a:t>
            </a:r>
            <a:endParaRPr lang="es-VE" sz="2800" dirty="0"/>
          </a:p>
        </p:txBody>
      </p:sp>
      <p:sp>
        <p:nvSpPr>
          <p:cNvPr id="14" name="13 CuadroTexto"/>
          <p:cNvSpPr txBox="1"/>
          <p:nvPr/>
        </p:nvSpPr>
        <p:spPr>
          <a:xfrm>
            <a:off x="3096005" y="4214818"/>
            <a:ext cx="2476127" cy="523220"/>
          </a:xfrm>
          <a:prstGeom prst="rect">
            <a:avLst/>
          </a:prstGeom>
          <a:noFill/>
          <a:ln>
            <a:noFill/>
          </a:ln>
        </p:spPr>
        <p:txBody>
          <a:bodyPr wrap="none" rtlCol="0">
            <a:spAutoFit/>
          </a:bodyPr>
          <a:lstStyle/>
          <a:p>
            <a:r>
              <a:rPr lang="es-VE" sz="2800" dirty="0" smtClean="0"/>
              <a:t>INSTRUCCIÓN 2</a:t>
            </a:r>
            <a:endParaRPr lang="es-VE" sz="2800" dirty="0"/>
          </a:p>
        </p:txBody>
      </p:sp>
      <p:sp>
        <p:nvSpPr>
          <p:cNvPr id="16" name="15 CuadroTexto"/>
          <p:cNvSpPr txBox="1"/>
          <p:nvPr/>
        </p:nvSpPr>
        <p:spPr>
          <a:xfrm>
            <a:off x="3000364" y="5715016"/>
            <a:ext cx="2525820" cy="523220"/>
          </a:xfrm>
          <a:prstGeom prst="rect">
            <a:avLst/>
          </a:prstGeom>
          <a:noFill/>
          <a:ln>
            <a:noFill/>
          </a:ln>
        </p:spPr>
        <p:txBody>
          <a:bodyPr wrap="none" rtlCol="0">
            <a:spAutoFit/>
          </a:bodyPr>
          <a:lstStyle/>
          <a:p>
            <a:r>
              <a:rPr lang="es-VE" sz="2800" dirty="0" smtClean="0"/>
              <a:t>INSTRUCCIÓN N</a:t>
            </a:r>
            <a:endParaRPr lang="es-VE" sz="2800" dirty="0"/>
          </a:p>
        </p:txBody>
      </p:sp>
      <p:sp>
        <p:nvSpPr>
          <p:cNvPr id="17" name="16 CuadroTexto"/>
          <p:cNvSpPr txBox="1"/>
          <p:nvPr/>
        </p:nvSpPr>
        <p:spPr>
          <a:xfrm>
            <a:off x="4175528" y="4729001"/>
            <a:ext cx="253596" cy="1200329"/>
          </a:xfrm>
          <a:prstGeom prst="rect">
            <a:avLst/>
          </a:prstGeom>
          <a:noFill/>
        </p:spPr>
        <p:txBody>
          <a:bodyPr wrap="none" rtlCol="0">
            <a:spAutoFit/>
          </a:bodyPr>
          <a:lstStyle/>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r>
              <a:rPr lang="es-VE" b="1" dirty="0" smtClean="0">
                <a:latin typeface="Eras Bold ITC" pitchFamily="34" charset="0"/>
                <a:cs typeface="Aharoni" pitchFamily="2" charset="-79"/>
              </a:rPr>
              <a:t>.</a:t>
            </a:r>
          </a:p>
          <a:p>
            <a:endParaRPr lang="es-VE" b="1" dirty="0">
              <a:latin typeface="Eras Bold ITC" pitchFamily="34" charset="0"/>
              <a:cs typeface="Aharoni" pitchFamily="2" charset="-79"/>
            </a:endParaRPr>
          </a:p>
        </p:txBody>
      </p:sp>
      <p:sp>
        <p:nvSpPr>
          <p:cNvPr id="18" name="17 CuadroTexto"/>
          <p:cNvSpPr txBox="1"/>
          <p:nvPr/>
        </p:nvSpPr>
        <p:spPr>
          <a:xfrm>
            <a:off x="3786182" y="2500306"/>
            <a:ext cx="1114408" cy="523220"/>
          </a:xfrm>
          <a:prstGeom prst="rect">
            <a:avLst/>
          </a:prstGeom>
          <a:noFill/>
        </p:spPr>
        <p:txBody>
          <a:bodyPr wrap="none" rtlCol="0">
            <a:spAutoFit/>
          </a:bodyPr>
          <a:lstStyle/>
          <a:p>
            <a:r>
              <a:rPr lang="es-VE" sz="2800" dirty="0" smtClean="0"/>
              <a:t>INICIO</a:t>
            </a:r>
            <a:endParaRPr lang="es-VE" sz="2800" dirty="0"/>
          </a:p>
        </p:txBody>
      </p:sp>
      <p:sp>
        <p:nvSpPr>
          <p:cNvPr id="19" name="18 CuadroTexto"/>
          <p:cNvSpPr txBox="1"/>
          <p:nvPr/>
        </p:nvSpPr>
        <p:spPr>
          <a:xfrm>
            <a:off x="3743344" y="6334804"/>
            <a:ext cx="671979" cy="523220"/>
          </a:xfrm>
          <a:prstGeom prst="rect">
            <a:avLst/>
          </a:prstGeom>
          <a:noFill/>
        </p:spPr>
        <p:txBody>
          <a:bodyPr wrap="none" rtlCol="0">
            <a:spAutoFit/>
          </a:bodyPr>
          <a:lstStyle/>
          <a:p>
            <a:r>
              <a:rPr lang="es-VE" sz="2800" dirty="0" smtClean="0"/>
              <a:t>FIN</a:t>
            </a:r>
            <a:endParaRPr lang="es-VE" sz="2800" dirty="0"/>
          </a:p>
        </p:txBody>
      </p:sp>
      <p:pic>
        <p:nvPicPr>
          <p:cNvPr id="2" name="f3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2337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51520" y="1142984"/>
            <a:ext cx="453954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Secuenciales</a:t>
            </a:r>
            <a:endParaRPr kumimoji="0" lang="es-ES" sz="4000" b="0" i="0" u="none" strike="noStrike" cap="none" normalizeH="0" baseline="0" dirty="0" smtClean="0">
              <a:ln>
                <a:noFill/>
              </a:ln>
              <a:solidFill>
                <a:schemeClr val="tx1"/>
              </a:solidFill>
              <a:effectLst/>
              <a:latin typeface="Georgia" panose="02040502050405020303" pitchFamily="18" charset="0"/>
              <a:cs typeface="Arial" pitchFamily="34" charset="0"/>
            </a:endParaRPr>
          </a:p>
        </p:txBody>
      </p:sp>
      <p:sp>
        <p:nvSpPr>
          <p:cNvPr id="9" name="Rectangle 2"/>
          <p:cNvSpPr>
            <a:spLocks noChangeArrowheads="1"/>
          </p:cNvSpPr>
          <p:nvPr/>
        </p:nvSpPr>
        <p:spPr bwMode="auto">
          <a:xfrm>
            <a:off x="251520" y="1857364"/>
            <a:ext cx="706956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chemeClr val="tx1"/>
                </a:solidFill>
                <a:effectLst/>
                <a:latin typeface="Arial" pitchFamily="34" charset="0"/>
                <a:ea typeface="Arial MT"/>
                <a:cs typeface="Arial MT"/>
              </a:rPr>
              <a:t>La Secuencia</a:t>
            </a:r>
            <a:r>
              <a:rPr kumimoji="0" lang="es-ES" sz="2400" b="0" i="0" u="none" strike="noStrike" cap="none" normalizeH="0" dirty="0" smtClean="0">
                <a:ln>
                  <a:noFill/>
                </a:ln>
                <a:solidFill>
                  <a:schemeClr val="tx1"/>
                </a:solidFill>
                <a:effectLst/>
                <a:latin typeface="Arial" pitchFamily="34" charset="0"/>
                <a:ea typeface="Arial MT"/>
                <a:cs typeface="Arial MT"/>
              </a:rPr>
              <a:t> </a:t>
            </a:r>
            <a:r>
              <a:rPr kumimoji="0" lang="es-ES" sz="2400" b="0" i="0" u="none" strike="noStrike" cap="none" normalizeH="0" baseline="0" dirty="0" smtClean="0">
                <a:ln>
                  <a:noFill/>
                </a:ln>
                <a:solidFill>
                  <a:schemeClr val="tx1"/>
                </a:solidFill>
                <a:effectLst/>
                <a:latin typeface="Arial" pitchFamily="34" charset="0"/>
                <a:ea typeface="Arial MT"/>
                <a:cs typeface="Arial MT"/>
              </a:rPr>
              <a:t>tiene el siguiente Diagrama de Flujo:</a:t>
            </a:r>
            <a:endParaRPr kumimoji="0" lang="es-VE"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grpSp>
        <p:nvGrpSpPr>
          <p:cNvPr id="25" name="24 Grupo"/>
          <p:cNvGrpSpPr/>
          <p:nvPr/>
        </p:nvGrpSpPr>
        <p:grpSpPr>
          <a:xfrm>
            <a:off x="3738947" y="2357430"/>
            <a:ext cx="2235142" cy="4296163"/>
            <a:chOff x="3738947" y="2500306"/>
            <a:chExt cx="2235142" cy="4296163"/>
          </a:xfrm>
        </p:grpSpPr>
        <p:sp>
          <p:nvSpPr>
            <p:cNvPr id="12" name="11 CuadroTexto"/>
            <p:cNvSpPr txBox="1"/>
            <p:nvPr/>
          </p:nvSpPr>
          <p:spPr>
            <a:xfrm>
              <a:off x="3738947" y="3286124"/>
              <a:ext cx="2144626" cy="461665"/>
            </a:xfrm>
            <a:prstGeom prst="rect">
              <a:avLst/>
            </a:prstGeom>
            <a:noFill/>
            <a:ln>
              <a:solidFill>
                <a:schemeClr val="tx1"/>
              </a:solidFill>
            </a:ln>
          </p:spPr>
          <p:txBody>
            <a:bodyPr wrap="none" rtlCol="0">
              <a:spAutoFit/>
            </a:bodyPr>
            <a:lstStyle/>
            <a:p>
              <a:r>
                <a:rPr lang="es-VE" sz="2400" dirty="0" smtClean="0"/>
                <a:t>INSTRUCCIÓN 1</a:t>
              </a:r>
              <a:endParaRPr lang="es-VE" sz="2400" dirty="0"/>
            </a:p>
          </p:txBody>
        </p:sp>
        <p:sp>
          <p:nvSpPr>
            <p:cNvPr id="13" name="12 CuadroTexto"/>
            <p:cNvSpPr txBox="1"/>
            <p:nvPr/>
          </p:nvSpPr>
          <p:spPr>
            <a:xfrm>
              <a:off x="3810385" y="4214818"/>
              <a:ext cx="2144626" cy="461665"/>
            </a:xfrm>
            <a:prstGeom prst="rect">
              <a:avLst/>
            </a:prstGeom>
            <a:noFill/>
            <a:ln>
              <a:solidFill>
                <a:schemeClr val="tx1"/>
              </a:solidFill>
            </a:ln>
          </p:spPr>
          <p:txBody>
            <a:bodyPr wrap="none" rtlCol="0">
              <a:spAutoFit/>
            </a:bodyPr>
            <a:lstStyle/>
            <a:p>
              <a:r>
                <a:rPr lang="es-VE" sz="2400" dirty="0" smtClean="0"/>
                <a:t>INSTRUCCIÓN 2</a:t>
              </a:r>
              <a:endParaRPr lang="es-VE" sz="2400" dirty="0"/>
            </a:p>
          </p:txBody>
        </p:sp>
        <p:sp>
          <p:nvSpPr>
            <p:cNvPr id="14" name="13 CuadroTexto"/>
            <p:cNvSpPr txBox="1"/>
            <p:nvPr/>
          </p:nvSpPr>
          <p:spPr>
            <a:xfrm>
              <a:off x="3786182" y="5500702"/>
              <a:ext cx="2187907" cy="461665"/>
            </a:xfrm>
            <a:prstGeom prst="rect">
              <a:avLst/>
            </a:prstGeom>
            <a:noFill/>
            <a:ln>
              <a:solidFill>
                <a:schemeClr val="tx1"/>
              </a:solidFill>
            </a:ln>
          </p:spPr>
          <p:txBody>
            <a:bodyPr wrap="none" rtlCol="0">
              <a:spAutoFit/>
            </a:bodyPr>
            <a:lstStyle/>
            <a:p>
              <a:r>
                <a:rPr lang="es-VE" sz="2400" dirty="0" smtClean="0"/>
                <a:t>INSTRUCCIÓN N</a:t>
              </a:r>
              <a:endParaRPr lang="es-VE" sz="2400" dirty="0"/>
            </a:p>
          </p:txBody>
        </p:sp>
        <p:sp>
          <p:nvSpPr>
            <p:cNvPr id="15" name="14 CuadroTexto"/>
            <p:cNvSpPr txBox="1"/>
            <p:nvPr/>
          </p:nvSpPr>
          <p:spPr>
            <a:xfrm>
              <a:off x="4714876" y="4714884"/>
              <a:ext cx="182158" cy="738664"/>
            </a:xfrm>
            <a:prstGeom prst="rect">
              <a:avLst/>
            </a:prstGeom>
            <a:noFill/>
            <a:ln>
              <a:solidFill>
                <a:schemeClr val="bg1"/>
              </a:solidFill>
            </a:ln>
          </p:spPr>
          <p:txBody>
            <a:bodyPr wrap="square" rtlCol="0">
              <a:spAutoFit/>
            </a:bodyPr>
            <a:lstStyle/>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r>
                <a:rPr lang="es-VE" sz="1050" b="1" dirty="0" smtClean="0">
                  <a:latin typeface="Eras Bold ITC" pitchFamily="34" charset="0"/>
                  <a:cs typeface="Aharoni" pitchFamily="2" charset="-79"/>
                </a:rPr>
                <a:t>.</a:t>
              </a:r>
            </a:p>
            <a:p>
              <a:endParaRPr lang="es-VE" sz="1050" b="1" dirty="0">
                <a:latin typeface="Eras Bold ITC" pitchFamily="34" charset="0"/>
                <a:cs typeface="Aharoni" pitchFamily="2" charset="-79"/>
              </a:endParaRPr>
            </a:p>
          </p:txBody>
        </p:sp>
        <p:sp>
          <p:nvSpPr>
            <p:cNvPr id="16" name="15 CuadroTexto"/>
            <p:cNvSpPr txBox="1"/>
            <p:nvPr/>
          </p:nvSpPr>
          <p:spPr>
            <a:xfrm>
              <a:off x="4357686" y="2500306"/>
              <a:ext cx="981359" cy="461665"/>
            </a:xfrm>
            <a:prstGeom prst="rect">
              <a:avLst/>
            </a:prstGeom>
            <a:noFill/>
            <a:ln>
              <a:solidFill>
                <a:schemeClr val="tx1"/>
              </a:solidFill>
            </a:ln>
          </p:spPr>
          <p:txBody>
            <a:bodyPr wrap="none" rtlCol="0">
              <a:spAutoFit/>
            </a:bodyPr>
            <a:lstStyle/>
            <a:p>
              <a:r>
                <a:rPr lang="es-VE" sz="2400" dirty="0" smtClean="0"/>
                <a:t>INICIO</a:t>
              </a:r>
              <a:endParaRPr lang="es-VE" sz="2400" dirty="0"/>
            </a:p>
          </p:txBody>
        </p:sp>
        <p:sp>
          <p:nvSpPr>
            <p:cNvPr id="17" name="16 CuadroTexto"/>
            <p:cNvSpPr txBox="1"/>
            <p:nvPr/>
          </p:nvSpPr>
          <p:spPr>
            <a:xfrm>
              <a:off x="4457724" y="6334804"/>
              <a:ext cx="601447" cy="461665"/>
            </a:xfrm>
            <a:prstGeom prst="rect">
              <a:avLst/>
            </a:prstGeom>
            <a:noFill/>
            <a:ln>
              <a:solidFill>
                <a:schemeClr val="tx1"/>
              </a:solidFill>
            </a:ln>
          </p:spPr>
          <p:txBody>
            <a:bodyPr wrap="none" rtlCol="0">
              <a:spAutoFit/>
            </a:bodyPr>
            <a:lstStyle/>
            <a:p>
              <a:r>
                <a:rPr lang="es-VE" sz="2400" dirty="0" smtClean="0"/>
                <a:t>FIN</a:t>
              </a:r>
              <a:endParaRPr lang="es-VE" sz="2400" dirty="0"/>
            </a:p>
          </p:txBody>
        </p:sp>
        <p:cxnSp>
          <p:nvCxnSpPr>
            <p:cNvPr id="21" name="20 Conector recto de flecha"/>
            <p:cNvCxnSpPr/>
            <p:nvPr/>
          </p:nvCxnSpPr>
          <p:spPr>
            <a:xfrm rot="5400000">
              <a:off x="4679157" y="3106735"/>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rot="5400000">
              <a:off x="4679157" y="3893347"/>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5400000">
              <a:off x="4607719" y="6178569"/>
              <a:ext cx="356396"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 name="f35.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 name="9 CuadroTexto"/>
          <p:cNvSpPr txBox="1"/>
          <p:nvPr/>
        </p:nvSpPr>
        <p:spPr>
          <a:xfrm>
            <a:off x="571472" y="1071546"/>
            <a:ext cx="8058616" cy="830997"/>
          </a:xfrm>
          <a:prstGeom prst="rect">
            <a:avLst/>
          </a:prstGeom>
          <a:noFill/>
        </p:spPr>
        <p:txBody>
          <a:bodyPr wrap="none" rtlCol="0">
            <a:spAutoFit/>
          </a:bodyPr>
          <a:lstStyle/>
          <a:p>
            <a:pPr algn="r"/>
            <a:r>
              <a:rPr lang="es-VE" sz="4800" b="1" dirty="0" smtClean="0">
                <a:latin typeface="Georgia" panose="02040502050405020303" pitchFamily="18" charset="0"/>
              </a:rPr>
              <a:t>Estructuras secuenciales</a:t>
            </a:r>
            <a:endParaRPr lang="es-VE" sz="4800" b="1" dirty="0">
              <a:latin typeface="Georgia" panose="02040502050405020303" pitchFamily="18" charset="0"/>
            </a:endParaRPr>
          </a:p>
        </p:txBody>
      </p:sp>
      <p:pic>
        <p:nvPicPr>
          <p:cNvPr id="1026" name="Picture 2"/>
          <p:cNvPicPr>
            <a:picLocks noChangeAspect="1" noChangeArrowheads="1"/>
          </p:cNvPicPr>
          <p:nvPr/>
        </p:nvPicPr>
        <p:blipFill>
          <a:blip r:embed="rId4"/>
          <a:srcRect/>
          <a:stretch>
            <a:fillRect/>
          </a:stretch>
        </p:blipFill>
        <p:spPr bwMode="auto">
          <a:xfrm>
            <a:off x="500034" y="1928778"/>
            <a:ext cx="8215370" cy="4929222"/>
          </a:xfrm>
          <a:prstGeom prst="rect">
            <a:avLst/>
          </a:prstGeom>
          <a:noFill/>
          <a:ln w="9525">
            <a:noFill/>
            <a:miter lim="800000"/>
            <a:headEnd/>
            <a:tailEnd/>
          </a:ln>
          <a:effectLst/>
        </p:spPr>
      </p:pic>
      <p:pic>
        <p:nvPicPr>
          <p:cNvPr id="2" name="f36.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500430" y="3143248"/>
            <a:ext cx="609600" cy="609600"/>
          </a:xfrm>
          <a:prstGeom prst="rect">
            <a:avLst/>
          </a:prstGeom>
        </p:spPr>
      </p:pic>
    </p:spTree>
    <p:extLst>
      <p:ext uri="{BB962C8B-B14F-4D97-AF65-F5344CB8AC3E}">
        <p14:creationId xmlns:p14="http://schemas.microsoft.com/office/powerpoint/2010/main" xmlns="" val="28219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357158" y="2318462"/>
            <a:ext cx="864399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200" dirty="0" smtClean="0">
                <a:latin typeface="Georgia" pitchFamily="18" charset="0"/>
              </a:rPr>
              <a:t>Se conocen también como alternativas o decisiones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Se utilizan para tomar decisiones lógicas.</a:t>
            </a:r>
            <a:endParaRPr lang="es-VE" sz="3200" dirty="0" smtClean="0">
              <a:latin typeface="Georgia" pitchFamily="18" charset="0"/>
            </a:endParaRPr>
          </a:p>
          <a:p>
            <a:pPr algn="just"/>
            <a:endParaRPr lang="es-ES" sz="3200" dirty="0" smtClean="0">
              <a:latin typeface="Georgia" pitchFamily="18" charset="0"/>
            </a:endParaRPr>
          </a:p>
          <a:p>
            <a:pPr algn="just"/>
            <a:r>
              <a:rPr lang="es-ES" sz="3200" dirty="0" smtClean="0">
                <a:latin typeface="Georgia" pitchFamily="18" charset="0"/>
              </a:rPr>
              <a:t>En estas estructuras se evalúa una condición y en función del resultado de la misma se realiza una opción u otra.</a:t>
            </a:r>
          </a:p>
          <a:p>
            <a:pPr algn="just"/>
            <a:endParaRPr lang="es-VE" sz="32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7.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928802"/>
            <a:ext cx="8643998"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dirty="0" smtClean="0">
                <a:latin typeface="Georgia" pitchFamily="18" charset="0"/>
              </a:rPr>
              <a:t>Se tienen 3 estructuras de decisión:</a:t>
            </a:r>
          </a:p>
          <a:p>
            <a:pPr algn="just"/>
            <a:endParaRPr lang="es-VE" sz="4000" dirty="0" smtClean="0">
              <a:latin typeface="Georgia" pitchFamily="18" charset="0"/>
            </a:endParaRPr>
          </a:p>
          <a:p>
            <a:pPr algn="just"/>
            <a:r>
              <a:rPr lang="es-ES" sz="2800" b="1" dirty="0" smtClean="0">
                <a:latin typeface="Georgia" pitchFamily="18" charset="0"/>
              </a:rPr>
              <a:t>Simple</a:t>
            </a:r>
            <a:r>
              <a:rPr lang="es-ES" sz="2800" dirty="0" smtClean="0">
                <a:latin typeface="Georgia" pitchFamily="18" charset="0"/>
              </a:rPr>
              <a:t>: Si – entonces</a:t>
            </a:r>
            <a:r>
              <a:rPr lang="es-ES" sz="2800" b="1" dirty="0" smtClean="0">
                <a:latin typeface="Georgia" pitchFamily="18" charset="0"/>
              </a:rPr>
              <a:t>: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Doble: </a:t>
            </a:r>
            <a:r>
              <a:rPr lang="es-ES" sz="2800" dirty="0" smtClean="0">
                <a:latin typeface="Georgia" pitchFamily="18" charset="0"/>
              </a:rPr>
              <a:t>Si–entonces-si no: </a:t>
            </a:r>
            <a:r>
              <a:rPr lang="es-ES" sz="2800" b="1" dirty="0" err="1" smtClean="0">
                <a:latin typeface="Georgia" pitchFamily="18" charset="0"/>
              </a:rPr>
              <a:t>If</a:t>
            </a:r>
            <a:r>
              <a:rPr lang="es-ES" sz="2800" b="1" dirty="0" smtClean="0">
                <a:latin typeface="Georgia" pitchFamily="18" charset="0"/>
              </a:rPr>
              <a:t>- </a:t>
            </a:r>
            <a:r>
              <a:rPr lang="es-ES" sz="2800" b="1" dirty="0" err="1" smtClean="0">
                <a:latin typeface="Georgia" pitchFamily="18" charset="0"/>
              </a:rPr>
              <a:t>then</a:t>
            </a:r>
            <a:r>
              <a:rPr lang="es-ES" sz="2800" b="1" dirty="0" smtClean="0">
                <a:latin typeface="Georgia" pitchFamily="18" charset="0"/>
              </a:rPr>
              <a:t>- </a:t>
            </a:r>
            <a:r>
              <a:rPr lang="es-ES" sz="2800" b="1" dirty="0" err="1" smtClean="0">
                <a:latin typeface="Georgia" pitchFamily="18" charset="0"/>
              </a:rPr>
              <a:t>else</a:t>
            </a:r>
            <a:r>
              <a:rPr lang="es-ES" sz="2800" b="1" dirty="0" smtClean="0">
                <a:latin typeface="Georgia" pitchFamily="18" charset="0"/>
              </a:rPr>
              <a:t> </a:t>
            </a:r>
          </a:p>
          <a:p>
            <a:pPr algn="just"/>
            <a:endParaRPr lang="es-ES" sz="2800" b="1" dirty="0" smtClean="0">
              <a:latin typeface="Georgia" pitchFamily="18" charset="0"/>
            </a:endParaRPr>
          </a:p>
          <a:p>
            <a:pPr algn="just"/>
            <a:r>
              <a:rPr lang="es-ES" sz="2800" b="1" dirty="0" smtClean="0">
                <a:latin typeface="Georgia" pitchFamily="18" charset="0"/>
              </a:rPr>
              <a:t>Múltiple: </a:t>
            </a:r>
            <a:r>
              <a:rPr lang="es-ES" sz="2800" dirty="0" smtClean="0">
                <a:latin typeface="Georgia" pitchFamily="18" charset="0"/>
              </a:rPr>
              <a:t>En caso de:	</a:t>
            </a:r>
            <a:r>
              <a:rPr lang="es-ES" sz="2800" b="1" dirty="0" smtClean="0">
                <a:solidFill>
                  <a:srgbClr val="FF0000"/>
                </a:solidFill>
                <a:latin typeface="Georgia" pitchFamily="18" charset="0"/>
              </a:rPr>
              <a:t>Case (NO)</a:t>
            </a:r>
            <a:endParaRPr lang="es-VE" sz="2800" dirty="0">
              <a:solidFill>
                <a:srgbClr val="FF0000"/>
              </a:solidFill>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8.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p>
          <a:p>
            <a:pPr algn="just"/>
            <a:endParaRPr lang="es-ES" sz="2800" dirty="0" smtClean="0">
              <a:latin typeface="Georgia" pitchFamily="18" charset="0"/>
            </a:endParaRPr>
          </a:p>
          <a:p>
            <a:pPr algn="just"/>
            <a:r>
              <a:rPr lang="es-ES" sz="2800" dirty="0" smtClean="0">
                <a:latin typeface="Georgia" pitchFamily="18" charset="0"/>
              </a:rPr>
              <a:t>La estructura alternativa </a:t>
            </a:r>
            <a:r>
              <a:rPr lang="es-ES" sz="3200" dirty="0" smtClean="0">
                <a:solidFill>
                  <a:srgbClr val="FF0000"/>
                </a:solidFill>
                <a:latin typeface="Georgia" pitchFamily="18" charset="0"/>
              </a:rPr>
              <a:t>SIMPLE</a:t>
            </a:r>
            <a:r>
              <a:rPr lang="es-ES" sz="2800" dirty="0" smtClean="0">
                <a:latin typeface="Georgia" pitchFamily="18" charset="0"/>
              </a:rPr>
              <a:t> ejecuta una determinada acción cuando se cumple una determinada condición.</a:t>
            </a:r>
          </a:p>
          <a:p>
            <a:pPr algn="just"/>
            <a:endParaRPr lang="es-VE" sz="2800" dirty="0" smtClean="0">
              <a:latin typeface="Georgia" pitchFamily="18" charset="0"/>
            </a:endParaRPr>
          </a:p>
          <a:p>
            <a:pPr algn="just"/>
            <a:r>
              <a:rPr lang="es-ES" sz="2800" dirty="0" smtClean="0">
                <a:latin typeface="Georgia" pitchFamily="18" charset="0"/>
              </a:rPr>
              <a:t>Esta estructura evalúa la condición y si la condición es verdadera, ejecuta la acción o acciones.</a:t>
            </a:r>
          </a:p>
          <a:p>
            <a:pPr algn="just"/>
            <a:endParaRPr lang="es-VE" sz="2800" dirty="0" smtClean="0">
              <a:latin typeface="Georgia" pitchFamily="18" charset="0"/>
            </a:endParaRPr>
          </a:p>
          <a:p>
            <a:pPr algn="just"/>
            <a:r>
              <a:rPr lang="es-ES" sz="2800" dirty="0" smtClean="0">
                <a:latin typeface="Georgia" pitchFamily="18" charset="0"/>
              </a:rPr>
              <a:t>Si la condición es falsa, entonces no hace nada.</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3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3143248"/>
            <a:ext cx="8286808"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dirty="0" smtClean="0">
                <a:latin typeface="Georgia" panose="02040502050405020303" pitchFamily="18" charset="0"/>
              </a:rPr>
              <a:t>DEFINICIÓN DE ALGORITMO</a:t>
            </a:r>
            <a:endParaRPr lang="es-VE" sz="4400" b="1" dirty="0">
              <a:latin typeface="Georgia" pitchFamily="18" charset="0"/>
            </a:endParaRPr>
          </a:p>
        </p:txBody>
      </p:sp>
      <p:pic>
        <p:nvPicPr>
          <p:cNvPr id="2" name="f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Simple</a:t>
            </a:r>
            <a:r>
              <a:rPr lang="es-ES" sz="4000" u="sng" dirty="0" smtClean="0">
                <a:latin typeface="Georgia" pitchFamily="18" charset="0"/>
              </a:rPr>
              <a:t>: 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050" name="Picture 2"/>
          <p:cNvPicPr>
            <a:picLocks noChangeAspect="1" noChangeArrowheads="1"/>
          </p:cNvPicPr>
          <p:nvPr/>
        </p:nvPicPr>
        <p:blipFill>
          <a:blip r:embed="rId4"/>
          <a:srcRect/>
          <a:stretch>
            <a:fillRect/>
          </a:stretch>
        </p:blipFill>
        <p:spPr bwMode="auto">
          <a:xfrm>
            <a:off x="500035" y="3929066"/>
            <a:ext cx="3286148" cy="2047875"/>
          </a:xfrm>
          <a:prstGeom prst="rect">
            <a:avLst/>
          </a:prstGeom>
          <a:noFill/>
          <a:ln w="9525">
            <a:noFill/>
            <a:miter lim="800000"/>
            <a:headEnd/>
            <a:tailEnd/>
          </a:ln>
          <a:effectLst/>
        </p:spPr>
      </p:pic>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grpSp>
        <p:nvGrpSpPr>
          <p:cNvPr id="21" name="20 Grupo"/>
          <p:cNvGrpSpPr/>
          <p:nvPr/>
        </p:nvGrpSpPr>
        <p:grpSpPr>
          <a:xfrm>
            <a:off x="4572000" y="3571876"/>
            <a:ext cx="4349189" cy="3214710"/>
            <a:chOff x="4786314" y="3571876"/>
            <a:chExt cx="4349189" cy="3214710"/>
          </a:xfrm>
        </p:grpSpPr>
        <p:sp>
          <p:nvSpPr>
            <p:cNvPr id="14" name="13 Rombo"/>
            <p:cNvSpPr/>
            <p:nvPr/>
          </p:nvSpPr>
          <p:spPr>
            <a:xfrm>
              <a:off x="4786314" y="3571876"/>
              <a:ext cx="3857652" cy="128588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000" b="1" dirty="0" smtClean="0">
                  <a:solidFill>
                    <a:schemeClr val="tx1"/>
                  </a:solidFill>
                  <a:latin typeface="Georgia" pitchFamily="18" charset="0"/>
                </a:rPr>
                <a:t>CONDICION</a:t>
              </a:r>
              <a:endParaRPr lang="es-VE" sz="2000" b="1" dirty="0">
                <a:solidFill>
                  <a:schemeClr val="tx1"/>
                </a:solidFill>
                <a:latin typeface="Georgia" pitchFamily="18" charset="0"/>
              </a:endParaRPr>
            </a:p>
          </p:txBody>
        </p:sp>
        <p:sp>
          <p:nvSpPr>
            <p:cNvPr id="15" name="14 Rectángulo"/>
            <p:cNvSpPr/>
            <p:nvPr/>
          </p:nvSpPr>
          <p:spPr>
            <a:xfrm>
              <a:off x="5286380" y="5429264"/>
              <a:ext cx="2928958" cy="785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dirty="0" smtClean="0">
                  <a:solidFill>
                    <a:schemeClr val="tx1"/>
                  </a:solidFill>
                  <a:latin typeface="Georgia" pitchFamily="18" charset="0"/>
                </a:rPr>
                <a:t>ACCIONES</a:t>
              </a:r>
              <a:endParaRPr lang="es-VE" sz="2400" dirty="0">
                <a:solidFill>
                  <a:schemeClr val="tx1"/>
                </a:solidFill>
                <a:latin typeface="Georgia" pitchFamily="18" charset="0"/>
              </a:endParaRPr>
            </a:p>
          </p:txBody>
        </p:sp>
        <p:cxnSp>
          <p:nvCxnSpPr>
            <p:cNvPr id="17" name="16 Conector recto de flecha"/>
            <p:cNvCxnSpPr>
              <a:stCxn id="14" idx="2"/>
            </p:cNvCxnSpPr>
            <p:nvPr/>
          </p:nvCxnSpPr>
          <p:spPr>
            <a:xfrm rot="5400000">
              <a:off x="6429388" y="5143512"/>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rot="5400000">
              <a:off x="6430182" y="6500040"/>
              <a:ext cx="57150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8572528" y="3714752"/>
              <a:ext cx="562975" cy="400110"/>
            </a:xfrm>
            <a:prstGeom prst="rect">
              <a:avLst/>
            </a:prstGeom>
            <a:noFill/>
          </p:spPr>
          <p:txBody>
            <a:bodyPr wrap="none" rtlCol="0">
              <a:spAutoFit/>
            </a:bodyPr>
            <a:lstStyle/>
            <a:p>
              <a:r>
                <a:rPr lang="es-VE" sz="2000" b="1" dirty="0" smtClean="0">
                  <a:latin typeface="Georgia" pitchFamily="18" charset="0"/>
                </a:rPr>
                <a:t>No</a:t>
              </a:r>
              <a:endParaRPr lang="es-VE" sz="2000" b="1" dirty="0">
                <a:latin typeface="Georgia" pitchFamily="18" charset="0"/>
              </a:endParaRPr>
            </a:p>
          </p:txBody>
        </p:sp>
        <p:sp>
          <p:nvSpPr>
            <p:cNvPr id="20" name="19 CuadroTexto"/>
            <p:cNvSpPr txBox="1"/>
            <p:nvPr/>
          </p:nvSpPr>
          <p:spPr>
            <a:xfrm>
              <a:off x="6786578" y="4917056"/>
              <a:ext cx="415498" cy="369332"/>
            </a:xfrm>
            <a:prstGeom prst="rect">
              <a:avLst/>
            </a:prstGeom>
            <a:noFill/>
          </p:spPr>
          <p:txBody>
            <a:bodyPr wrap="none" rtlCol="0">
              <a:spAutoFit/>
            </a:bodyPr>
            <a:lstStyle/>
            <a:p>
              <a:r>
                <a:rPr lang="es-VE" b="1" dirty="0" smtClean="0">
                  <a:latin typeface="Georgia" pitchFamily="18" charset="0"/>
                </a:rPr>
                <a:t>Si</a:t>
              </a:r>
              <a:endParaRPr lang="es-VE" b="1" dirty="0">
                <a:latin typeface="Georgia" pitchFamily="18" charset="0"/>
              </a:endParaRPr>
            </a:p>
          </p:txBody>
        </p:sp>
      </p:grpSp>
      <p:sp>
        <p:nvSpPr>
          <p:cNvPr id="22" name="21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0.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2928934"/>
            <a:ext cx="8501122" cy="28315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Construya un diagrama de flujo  tal  que  dado como datos los valores enteros P y Q, determine si los mismos satisfacen la siguiente expresión: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3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Q</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4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2*P</a:t>
            </a:r>
            <a:r>
              <a:rPr kumimoji="0" lang="es-ES"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2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&lt; 680</a:t>
            </a:r>
            <a:endParaRPr kumimoji="0" lang="es-VE" sz="1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En caso afirmativo debe imprimir los valores P y Q.</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4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1443" name="Picture 3"/>
          <p:cNvPicPr>
            <a:picLocks noChangeAspect="1" noChangeArrowheads="1"/>
          </p:cNvPicPr>
          <p:nvPr/>
        </p:nvPicPr>
        <p:blipFill>
          <a:blip r:embed="rId4"/>
          <a:srcRect/>
          <a:stretch>
            <a:fillRect/>
          </a:stretch>
        </p:blipFill>
        <p:spPr bwMode="auto">
          <a:xfrm>
            <a:off x="514350" y="3028964"/>
            <a:ext cx="8115300" cy="3614746"/>
          </a:xfrm>
          <a:prstGeom prst="rect">
            <a:avLst/>
          </a:prstGeom>
          <a:noFill/>
          <a:ln w="9525">
            <a:noFill/>
            <a:miter lim="800000"/>
            <a:headEnd/>
            <a:tailEnd/>
          </a:ln>
          <a:effectLst/>
        </p:spPr>
      </p:pic>
      <p:sp>
        <p:nvSpPr>
          <p:cNvPr id="12" name="11 Rectángulo"/>
          <p:cNvSpPr/>
          <p:nvPr/>
        </p:nvSpPr>
        <p:spPr>
          <a:xfrm>
            <a:off x="6143636" y="2357430"/>
            <a:ext cx="2953053" cy="461665"/>
          </a:xfrm>
          <a:prstGeom prst="rect">
            <a:avLst/>
          </a:prstGeom>
        </p:spPr>
        <p:txBody>
          <a:bodyPr wrap="none">
            <a:spAutoFit/>
          </a:bodyPr>
          <a:lstStyle/>
          <a:p>
            <a:r>
              <a:rPr lang="es-ES" sz="2400" b="1" u="sng" dirty="0" smtClean="0">
                <a:solidFill>
                  <a:srgbClr val="FF0000"/>
                </a:solidFill>
                <a:latin typeface="Georgia" panose="02040502050405020303" pitchFamily="18" charset="0"/>
              </a:rPr>
              <a:t>PSEUDOCÓDIGO</a:t>
            </a:r>
            <a:endParaRPr lang="es-VE" sz="2400" b="1" u="sng" dirty="0">
              <a:solidFill>
                <a:srgbClr val="FF0000"/>
              </a:solidFill>
            </a:endParaRPr>
          </a:p>
        </p:txBody>
      </p:sp>
      <p:pic>
        <p:nvPicPr>
          <p:cNvPr id="2" name="f42.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14298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a:t>
            </a:r>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1" name="10 Rectángulo"/>
          <p:cNvSpPr/>
          <p:nvPr/>
        </p:nvSpPr>
        <p:spPr>
          <a:xfrm>
            <a:off x="6215075" y="1643050"/>
            <a:ext cx="2928926" cy="1077218"/>
          </a:xfrm>
          <a:prstGeom prst="rect">
            <a:avLst/>
          </a:prstGeom>
        </p:spPr>
        <p:txBody>
          <a:bodyPr wrap="square">
            <a:spAutoFit/>
          </a:bodyPr>
          <a:lstStyle/>
          <a:p>
            <a:pPr algn="ctr"/>
            <a:r>
              <a:rPr lang="es-ES" sz="3200" b="1" dirty="0" smtClean="0">
                <a:solidFill>
                  <a:srgbClr val="FF0000"/>
                </a:solidFill>
                <a:latin typeface="Georgia" pitchFamily="18" charset="0"/>
              </a:rPr>
              <a:t>Diagrama de Flujo</a:t>
            </a:r>
            <a:endParaRPr lang="es-VE" sz="3200" b="1" dirty="0">
              <a:solidFill>
                <a:srgbClr val="FF0000"/>
              </a:solidFill>
              <a:latin typeface="Georgia" pitchFamily="18" charset="0"/>
            </a:endParaRPr>
          </a:p>
        </p:txBody>
      </p:sp>
      <p:sp>
        <p:nvSpPr>
          <p:cNvPr id="62491"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grpSp>
        <p:nvGrpSpPr>
          <p:cNvPr id="62465" name="Group 1"/>
          <p:cNvGrpSpPr>
            <a:grpSpLocks/>
          </p:cNvGrpSpPr>
          <p:nvPr/>
        </p:nvGrpSpPr>
        <p:grpSpPr bwMode="auto">
          <a:xfrm>
            <a:off x="2786050" y="2571744"/>
            <a:ext cx="4071966" cy="4286256"/>
            <a:chOff x="0" y="0"/>
            <a:chExt cx="6296" cy="8182"/>
          </a:xfrm>
        </p:grpSpPr>
        <p:sp>
          <p:nvSpPr>
            <p:cNvPr id="62490" name="AutoShape 26"/>
            <p:cNvSpPr>
              <a:spLocks/>
            </p:cNvSpPr>
            <p:nvPr/>
          </p:nvSpPr>
          <p:spPr bwMode="auto">
            <a:xfrm>
              <a:off x="1221" y="7"/>
              <a:ext cx="3681" cy="2391"/>
            </a:xfrm>
            <a:custGeom>
              <a:avLst/>
              <a:gdLst/>
              <a:ahLst/>
              <a:cxnLst>
                <a:cxn ang="0">
                  <a:pos x="0" y="2390"/>
                </a:cxn>
                <a:cxn ang="0">
                  <a:pos x="736" y="1809"/>
                </a:cxn>
                <a:cxn ang="0">
                  <a:pos x="3681" y="1809"/>
                </a:cxn>
                <a:cxn ang="0">
                  <a:pos x="2944" y="2390"/>
                </a:cxn>
                <a:cxn ang="0">
                  <a:pos x="0" y="2390"/>
                </a:cxn>
                <a:cxn ang="0">
                  <a:pos x="927" y="0"/>
                </a:cxn>
                <a:cxn ang="0">
                  <a:pos x="2754" y="0"/>
                </a:cxn>
                <a:cxn ang="0">
                  <a:pos x="2754" y="0"/>
                </a:cxn>
                <a:cxn ang="0">
                  <a:pos x="2832" y="6"/>
                </a:cxn>
                <a:cxn ang="0">
                  <a:pos x="2905" y="25"/>
                </a:cxn>
                <a:cxn ang="0">
                  <a:pos x="2973" y="55"/>
                </a:cxn>
                <a:cxn ang="0">
                  <a:pos x="3033" y="96"/>
                </a:cxn>
                <a:cxn ang="0">
                  <a:pos x="3085" y="145"/>
                </a:cxn>
                <a:cxn ang="0">
                  <a:pos x="3128" y="202"/>
                </a:cxn>
                <a:cxn ang="0">
                  <a:pos x="3160" y="266"/>
                </a:cxn>
                <a:cxn ang="0">
                  <a:pos x="3180" y="335"/>
                </a:cxn>
                <a:cxn ang="0">
                  <a:pos x="3187" y="408"/>
                </a:cxn>
                <a:cxn ang="0">
                  <a:pos x="3180" y="482"/>
                </a:cxn>
                <a:cxn ang="0">
                  <a:pos x="3160" y="551"/>
                </a:cxn>
                <a:cxn ang="0">
                  <a:pos x="3128" y="615"/>
                </a:cxn>
                <a:cxn ang="0">
                  <a:pos x="3085" y="672"/>
                </a:cxn>
                <a:cxn ang="0">
                  <a:pos x="3033" y="721"/>
                </a:cxn>
                <a:cxn ang="0">
                  <a:pos x="2973" y="762"/>
                </a:cxn>
                <a:cxn ang="0">
                  <a:pos x="2905" y="792"/>
                </a:cxn>
                <a:cxn ang="0">
                  <a:pos x="2832" y="811"/>
                </a:cxn>
                <a:cxn ang="0">
                  <a:pos x="2754" y="817"/>
                </a:cxn>
                <a:cxn ang="0">
                  <a:pos x="927" y="817"/>
                </a:cxn>
                <a:cxn ang="0">
                  <a:pos x="927" y="817"/>
                </a:cxn>
                <a:cxn ang="0">
                  <a:pos x="849" y="811"/>
                </a:cxn>
                <a:cxn ang="0">
                  <a:pos x="775" y="792"/>
                </a:cxn>
                <a:cxn ang="0">
                  <a:pos x="708" y="762"/>
                </a:cxn>
                <a:cxn ang="0">
                  <a:pos x="647" y="721"/>
                </a:cxn>
                <a:cxn ang="0">
                  <a:pos x="595" y="672"/>
                </a:cxn>
                <a:cxn ang="0">
                  <a:pos x="552" y="615"/>
                </a:cxn>
                <a:cxn ang="0">
                  <a:pos x="520" y="551"/>
                </a:cxn>
                <a:cxn ang="0">
                  <a:pos x="500" y="482"/>
                </a:cxn>
                <a:cxn ang="0">
                  <a:pos x="493" y="408"/>
                </a:cxn>
                <a:cxn ang="0">
                  <a:pos x="500" y="335"/>
                </a:cxn>
                <a:cxn ang="0">
                  <a:pos x="520" y="266"/>
                </a:cxn>
                <a:cxn ang="0">
                  <a:pos x="552" y="202"/>
                </a:cxn>
                <a:cxn ang="0">
                  <a:pos x="595" y="145"/>
                </a:cxn>
                <a:cxn ang="0">
                  <a:pos x="647" y="96"/>
                </a:cxn>
                <a:cxn ang="0">
                  <a:pos x="708" y="55"/>
                </a:cxn>
                <a:cxn ang="0">
                  <a:pos x="775" y="25"/>
                </a:cxn>
                <a:cxn ang="0">
                  <a:pos x="849" y="6"/>
                </a:cxn>
                <a:cxn ang="0">
                  <a:pos x="927" y="0"/>
                </a:cxn>
              </a:cxnLst>
              <a:rect l="0" t="0" r="r" b="b"/>
              <a:pathLst>
                <a:path w="3681" h="2391">
                  <a:moveTo>
                    <a:pt x="0" y="2390"/>
                  </a:moveTo>
                  <a:lnTo>
                    <a:pt x="736" y="1809"/>
                  </a:lnTo>
                  <a:lnTo>
                    <a:pt x="3681" y="1809"/>
                  </a:lnTo>
                  <a:lnTo>
                    <a:pt x="2944" y="2390"/>
                  </a:lnTo>
                  <a:lnTo>
                    <a:pt x="0" y="2390"/>
                  </a:lnTo>
                  <a:close/>
                  <a:moveTo>
                    <a:pt x="927" y="0"/>
                  </a:moveTo>
                  <a:lnTo>
                    <a:pt x="2754" y="0"/>
                  </a:lnTo>
                  <a:lnTo>
                    <a:pt x="2832" y="6"/>
                  </a:lnTo>
                  <a:lnTo>
                    <a:pt x="2905" y="25"/>
                  </a:lnTo>
                  <a:lnTo>
                    <a:pt x="2973" y="55"/>
                  </a:lnTo>
                  <a:lnTo>
                    <a:pt x="3033" y="96"/>
                  </a:lnTo>
                  <a:lnTo>
                    <a:pt x="3085" y="145"/>
                  </a:lnTo>
                  <a:lnTo>
                    <a:pt x="3128" y="202"/>
                  </a:lnTo>
                  <a:lnTo>
                    <a:pt x="3160" y="266"/>
                  </a:lnTo>
                  <a:lnTo>
                    <a:pt x="3180" y="335"/>
                  </a:lnTo>
                  <a:lnTo>
                    <a:pt x="3187" y="408"/>
                  </a:lnTo>
                  <a:lnTo>
                    <a:pt x="3180" y="482"/>
                  </a:lnTo>
                  <a:lnTo>
                    <a:pt x="3160" y="551"/>
                  </a:lnTo>
                  <a:lnTo>
                    <a:pt x="3128" y="615"/>
                  </a:lnTo>
                  <a:lnTo>
                    <a:pt x="3085" y="672"/>
                  </a:lnTo>
                  <a:lnTo>
                    <a:pt x="3033" y="721"/>
                  </a:lnTo>
                  <a:lnTo>
                    <a:pt x="2973" y="762"/>
                  </a:lnTo>
                  <a:lnTo>
                    <a:pt x="2905" y="792"/>
                  </a:lnTo>
                  <a:lnTo>
                    <a:pt x="2832" y="811"/>
                  </a:lnTo>
                  <a:lnTo>
                    <a:pt x="2754" y="817"/>
                  </a:lnTo>
                  <a:lnTo>
                    <a:pt x="927" y="817"/>
                  </a:lnTo>
                  <a:lnTo>
                    <a:pt x="849" y="811"/>
                  </a:lnTo>
                  <a:lnTo>
                    <a:pt x="775" y="792"/>
                  </a:lnTo>
                  <a:lnTo>
                    <a:pt x="708" y="762"/>
                  </a:lnTo>
                  <a:lnTo>
                    <a:pt x="647" y="721"/>
                  </a:lnTo>
                  <a:lnTo>
                    <a:pt x="595" y="672"/>
                  </a:lnTo>
                  <a:lnTo>
                    <a:pt x="552" y="615"/>
                  </a:lnTo>
                  <a:lnTo>
                    <a:pt x="520" y="551"/>
                  </a:lnTo>
                  <a:lnTo>
                    <a:pt x="500" y="482"/>
                  </a:lnTo>
                  <a:lnTo>
                    <a:pt x="493" y="408"/>
                  </a:lnTo>
                  <a:lnTo>
                    <a:pt x="500" y="335"/>
                  </a:lnTo>
                  <a:lnTo>
                    <a:pt x="520" y="266"/>
                  </a:lnTo>
                  <a:lnTo>
                    <a:pt x="552" y="202"/>
                  </a:lnTo>
                  <a:lnTo>
                    <a:pt x="595" y="145"/>
                  </a:lnTo>
                  <a:lnTo>
                    <a:pt x="647" y="96"/>
                  </a:lnTo>
                  <a:lnTo>
                    <a:pt x="708" y="55"/>
                  </a:lnTo>
                  <a:lnTo>
                    <a:pt x="775" y="25"/>
                  </a:lnTo>
                  <a:lnTo>
                    <a:pt x="849" y="6"/>
                  </a:lnTo>
                  <a:lnTo>
                    <a:pt x="927"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9" name="Line 25"/>
            <p:cNvSpPr>
              <a:spLocks noChangeShapeType="1"/>
            </p:cNvSpPr>
            <p:nvPr/>
          </p:nvSpPr>
          <p:spPr bwMode="auto">
            <a:xfrm>
              <a:off x="3062" y="825"/>
              <a:ext cx="0" cy="94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8" name="Freeform 24"/>
            <p:cNvSpPr>
              <a:spLocks/>
            </p:cNvSpPr>
            <p:nvPr/>
          </p:nvSpPr>
          <p:spPr bwMode="auto">
            <a:xfrm>
              <a:off x="3045" y="174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7" name="Freeform 23"/>
            <p:cNvSpPr>
              <a:spLocks/>
            </p:cNvSpPr>
            <p:nvPr/>
          </p:nvSpPr>
          <p:spPr bwMode="auto">
            <a:xfrm>
              <a:off x="3045" y="174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6" name="Freeform 22"/>
            <p:cNvSpPr>
              <a:spLocks/>
            </p:cNvSpPr>
            <p:nvPr/>
          </p:nvSpPr>
          <p:spPr bwMode="auto">
            <a:xfrm>
              <a:off x="7" y="3426"/>
              <a:ext cx="6110" cy="1156"/>
            </a:xfrm>
            <a:custGeom>
              <a:avLst/>
              <a:gdLst/>
              <a:ahLst/>
              <a:cxnLst>
                <a:cxn ang="0">
                  <a:pos x="0" y="578"/>
                </a:cxn>
                <a:cxn ang="0">
                  <a:pos x="3054" y="0"/>
                </a:cxn>
                <a:cxn ang="0">
                  <a:pos x="6109" y="578"/>
                </a:cxn>
                <a:cxn ang="0">
                  <a:pos x="3054" y="1155"/>
                </a:cxn>
                <a:cxn ang="0">
                  <a:pos x="0" y="578"/>
                </a:cxn>
              </a:cxnLst>
              <a:rect l="0" t="0" r="r" b="b"/>
              <a:pathLst>
                <a:path w="6110" h="1156">
                  <a:moveTo>
                    <a:pt x="0" y="578"/>
                  </a:moveTo>
                  <a:lnTo>
                    <a:pt x="3054" y="0"/>
                  </a:lnTo>
                  <a:lnTo>
                    <a:pt x="6109" y="578"/>
                  </a:lnTo>
                  <a:lnTo>
                    <a:pt x="3054" y="1155"/>
                  </a:lnTo>
                  <a:lnTo>
                    <a:pt x="0" y="578"/>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5" name="Line 21"/>
            <p:cNvSpPr>
              <a:spLocks noChangeShapeType="1"/>
            </p:cNvSpPr>
            <p:nvPr/>
          </p:nvSpPr>
          <p:spPr bwMode="auto">
            <a:xfrm>
              <a:off x="3062" y="2398"/>
              <a:ext cx="0" cy="978"/>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4" name="Freeform 20"/>
            <p:cNvSpPr>
              <a:spLocks/>
            </p:cNvSpPr>
            <p:nvPr/>
          </p:nvSpPr>
          <p:spPr bwMode="auto">
            <a:xfrm>
              <a:off x="3045" y="3358"/>
              <a:ext cx="34" cy="47"/>
            </a:xfrm>
            <a:custGeom>
              <a:avLst/>
              <a:gdLst/>
              <a:ahLst/>
              <a:cxnLst>
                <a:cxn ang="0">
                  <a:pos x="17" y="46"/>
                </a:cxn>
                <a:cxn ang="0">
                  <a:pos x="0" y="0"/>
                </a:cxn>
                <a:cxn ang="0">
                  <a:pos x="17" y="17"/>
                </a:cxn>
                <a:cxn ang="0">
                  <a:pos x="34" y="0"/>
                </a:cxn>
                <a:cxn ang="0">
                  <a:pos x="17" y="46"/>
                </a:cxn>
              </a:cxnLst>
              <a:rect l="0" t="0" r="r" b="b"/>
              <a:pathLst>
                <a:path w="34" h="47">
                  <a:moveTo>
                    <a:pt x="17" y="46"/>
                  </a:moveTo>
                  <a:lnTo>
                    <a:pt x="0" y="0"/>
                  </a:lnTo>
                  <a:lnTo>
                    <a:pt x="17" y="17"/>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3" name="Freeform 19"/>
            <p:cNvSpPr>
              <a:spLocks/>
            </p:cNvSpPr>
            <p:nvPr/>
          </p:nvSpPr>
          <p:spPr bwMode="auto">
            <a:xfrm>
              <a:off x="3045" y="3358"/>
              <a:ext cx="34" cy="47"/>
            </a:xfrm>
            <a:custGeom>
              <a:avLst/>
              <a:gdLst/>
              <a:ahLst/>
              <a:cxnLst>
                <a:cxn ang="0">
                  <a:pos x="17" y="17"/>
                </a:cxn>
                <a:cxn ang="0">
                  <a:pos x="0" y="0"/>
                </a:cxn>
                <a:cxn ang="0">
                  <a:pos x="17" y="46"/>
                </a:cxn>
                <a:cxn ang="0">
                  <a:pos x="34" y="0"/>
                </a:cxn>
                <a:cxn ang="0">
                  <a:pos x="17" y="17"/>
                </a:cxn>
              </a:cxnLst>
              <a:rect l="0" t="0" r="r" b="b"/>
              <a:pathLst>
                <a:path w="34" h="47">
                  <a:moveTo>
                    <a:pt x="17" y="17"/>
                  </a:moveTo>
                  <a:lnTo>
                    <a:pt x="0" y="0"/>
                  </a:lnTo>
                  <a:lnTo>
                    <a:pt x="17" y="46"/>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2" name="AutoShape 18"/>
            <p:cNvSpPr>
              <a:spLocks/>
            </p:cNvSpPr>
            <p:nvPr/>
          </p:nvSpPr>
          <p:spPr bwMode="auto">
            <a:xfrm>
              <a:off x="1432" y="5626"/>
              <a:ext cx="3259" cy="2547"/>
            </a:xfrm>
            <a:custGeom>
              <a:avLst/>
              <a:gdLst/>
              <a:ahLst/>
              <a:cxnLst>
                <a:cxn ang="0">
                  <a:pos x="3259" y="0"/>
                </a:cxn>
                <a:cxn ang="0">
                  <a:pos x="3150" y="579"/>
                </a:cxn>
                <a:cxn ang="0">
                  <a:pos x="2947" y="582"/>
                </a:cxn>
                <a:cxn ang="0">
                  <a:pos x="2761" y="587"/>
                </a:cxn>
                <a:cxn ang="0">
                  <a:pos x="2592" y="593"/>
                </a:cxn>
                <a:cxn ang="0">
                  <a:pos x="2435" y="602"/>
                </a:cxn>
                <a:cxn ang="0">
                  <a:pos x="2291" y="611"/>
                </a:cxn>
                <a:cxn ang="0">
                  <a:pos x="2157" y="622"/>
                </a:cxn>
                <a:cxn ang="0">
                  <a:pos x="2031" y="633"/>
                </a:cxn>
                <a:cxn ang="0">
                  <a:pos x="1912" y="645"/>
                </a:cxn>
                <a:cxn ang="0">
                  <a:pos x="1797" y="657"/>
                </a:cxn>
                <a:cxn ang="0">
                  <a:pos x="1685" y="668"/>
                </a:cxn>
                <a:cxn ang="0">
                  <a:pos x="1574" y="679"/>
                </a:cxn>
                <a:cxn ang="0">
                  <a:pos x="1462" y="689"/>
                </a:cxn>
                <a:cxn ang="0">
                  <a:pos x="1347" y="697"/>
                </a:cxn>
                <a:cxn ang="0">
                  <a:pos x="1227" y="704"/>
                </a:cxn>
                <a:cxn ang="0">
                  <a:pos x="1101" y="709"/>
                </a:cxn>
                <a:cxn ang="0">
                  <a:pos x="967" y="712"/>
                </a:cxn>
                <a:cxn ang="0">
                  <a:pos x="823" y="713"/>
                </a:cxn>
                <a:cxn ang="0">
                  <a:pos x="667" y="710"/>
                </a:cxn>
                <a:cxn ang="0">
                  <a:pos x="497" y="704"/>
                </a:cxn>
                <a:cxn ang="0">
                  <a:pos x="311" y="695"/>
                </a:cxn>
                <a:cxn ang="0">
                  <a:pos x="108" y="682"/>
                </a:cxn>
                <a:cxn ang="0">
                  <a:pos x="0" y="0"/>
                </a:cxn>
                <a:cxn ang="0">
                  <a:pos x="2543" y="1729"/>
                </a:cxn>
                <a:cxn ang="0">
                  <a:pos x="2621" y="1735"/>
                </a:cxn>
                <a:cxn ang="0">
                  <a:pos x="2762" y="1785"/>
                </a:cxn>
                <a:cxn ang="0">
                  <a:pos x="2874" y="1874"/>
                </a:cxn>
                <a:cxn ang="0">
                  <a:pos x="2949" y="1995"/>
                </a:cxn>
                <a:cxn ang="0">
                  <a:pos x="2976" y="2138"/>
                </a:cxn>
                <a:cxn ang="0">
                  <a:pos x="2949" y="2280"/>
                </a:cxn>
                <a:cxn ang="0">
                  <a:pos x="2874" y="2401"/>
                </a:cxn>
                <a:cxn ang="0">
                  <a:pos x="2762" y="2491"/>
                </a:cxn>
                <a:cxn ang="0">
                  <a:pos x="2621" y="2540"/>
                </a:cxn>
                <a:cxn ang="0">
                  <a:pos x="716" y="2547"/>
                </a:cxn>
                <a:cxn ang="0">
                  <a:pos x="638" y="2540"/>
                </a:cxn>
                <a:cxn ang="0">
                  <a:pos x="497" y="2491"/>
                </a:cxn>
                <a:cxn ang="0">
                  <a:pos x="384" y="2401"/>
                </a:cxn>
                <a:cxn ang="0">
                  <a:pos x="309" y="2280"/>
                </a:cxn>
                <a:cxn ang="0">
                  <a:pos x="282" y="2138"/>
                </a:cxn>
                <a:cxn ang="0">
                  <a:pos x="309" y="1995"/>
                </a:cxn>
                <a:cxn ang="0">
                  <a:pos x="384" y="1874"/>
                </a:cxn>
                <a:cxn ang="0">
                  <a:pos x="497" y="1785"/>
                </a:cxn>
                <a:cxn ang="0">
                  <a:pos x="638" y="1735"/>
                </a:cxn>
              </a:cxnLst>
              <a:rect l="0" t="0" r="r" b="b"/>
              <a:pathLst>
                <a:path w="3259" h="2547">
                  <a:moveTo>
                    <a:pt x="0" y="0"/>
                  </a:moveTo>
                  <a:lnTo>
                    <a:pt x="3259" y="0"/>
                  </a:lnTo>
                  <a:lnTo>
                    <a:pt x="3259" y="579"/>
                  </a:lnTo>
                  <a:lnTo>
                    <a:pt x="3150" y="579"/>
                  </a:lnTo>
                  <a:lnTo>
                    <a:pt x="3046" y="580"/>
                  </a:lnTo>
                  <a:lnTo>
                    <a:pt x="2947" y="582"/>
                  </a:lnTo>
                  <a:lnTo>
                    <a:pt x="2852" y="584"/>
                  </a:lnTo>
                  <a:lnTo>
                    <a:pt x="2761" y="587"/>
                  </a:lnTo>
                  <a:lnTo>
                    <a:pt x="2675" y="590"/>
                  </a:lnTo>
                  <a:lnTo>
                    <a:pt x="2592" y="593"/>
                  </a:lnTo>
                  <a:lnTo>
                    <a:pt x="2512" y="597"/>
                  </a:lnTo>
                  <a:lnTo>
                    <a:pt x="2435" y="602"/>
                  </a:lnTo>
                  <a:lnTo>
                    <a:pt x="2362" y="607"/>
                  </a:lnTo>
                  <a:lnTo>
                    <a:pt x="2291" y="611"/>
                  </a:lnTo>
                  <a:lnTo>
                    <a:pt x="2223" y="617"/>
                  </a:lnTo>
                  <a:lnTo>
                    <a:pt x="2157" y="622"/>
                  </a:lnTo>
                  <a:lnTo>
                    <a:pt x="2093" y="628"/>
                  </a:lnTo>
                  <a:lnTo>
                    <a:pt x="2031" y="633"/>
                  </a:lnTo>
                  <a:lnTo>
                    <a:pt x="1971" y="639"/>
                  </a:lnTo>
                  <a:lnTo>
                    <a:pt x="1912" y="645"/>
                  </a:lnTo>
                  <a:lnTo>
                    <a:pt x="1854" y="651"/>
                  </a:lnTo>
                  <a:lnTo>
                    <a:pt x="1797" y="657"/>
                  </a:lnTo>
                  <a:lnTo>
                    <a:pt x="1741" y="663"/>
                  </a:lnTo>
                  <a:lnTo>
                    <a:pt x="1685" y="668"/>
                  </a:lnTo>
                  <a:lnTo>
                    <a:pt x="1629" y="674"/>
                  </a:lnTo>
                  <a:lnTo>
                    <a:pt x="1574" y="679"/>
                  </a:lnTo>
                  <a:lnTo>
                    <a:pt x="1518" y="684"/>
                  </a:lnTo>
                  <a:lnTo>
                    <a:pt x="1462" y="689"/>
                  </a:lnTo>
                  <a:lnTo>
                    <a:pt x="1405" y="693"/>
                  </a:lnTo>
                  <a:lnTo>
                    <a:pt x="1347" y="697"/>
                  </a:lnTo>
                  <a:lnTo>
                    <a:pt x="1288" y="701"/>
                  </a:lnTo>
                  <a:lnTo>
                    <a:pt x="1227" y="704"/>
                  </a:lnTo>
                  <a:lnTo>
                    <a:pt x="1165" y="707"/>
                  </a:lnTo>
                  <a:lnTo>
                    <a:pt x="1101" y="709"/>
                  </a:lnTo>
                  <a:lnTo>
                    <a:pt x="1035" y="711"/>
                  </a:lnTo>
                  <a:lnTo>
                    <a:pt x="967" y="712"/>
                  </a:lnTo>
                  <a:lnTo>
                    <a:pt x="896" y="713"/>
                  </a:lnTo>
                  <a:lnTo>
                    <a:pt x="823" y="713"/>
                  </a:lnTo>
                  <a:lnTo>
                    <a:pt x="747" y="712"/>
                  </a:lnTo>
                  <a:lnTo>
                    <a:pt x="667" y="710"/>
                  </a:lnTo>
                  <a:lnTo>
                    <a:pt x="584" y="708"/>
                  </a:lnTo>
                  <a:lnTo>
                    <a:pt x="497" y="704"/>
                  </a:lnTo>
                  <a:lnTo>
                    <a:pt x="406" y="700"/>
                  </a:lnTo>
                  <a:lnTo>
                    <a:pt x="311" y="695"/>
                  </a:lnTo>
                  <a:lnTo>
                    <a:pt x="212" y="689"/>
                  </a:lnTo>
                  <a:lnTo>
                    <a:pt x="108" y="682"/>
                  </a:lnTo>
                  <a:lnTo>
                    <a:pt x="0" y="674"/>
                  </a:lnTo>
                  <a:lnTo>
                    <a:pt x="0" y="0"/>
                  </a:lnTo>
                  <a:close/>
                  <a:moveTo>
                    <a:pt x="716" y="1729"/>
                  </a:moveTo>
                  <a:lnTo>
                    <a:pt x="2543" y="1729"/>
                  </a:lnTo>
                  <a:lnTo>
                    <a:pt x="2621" y="1735"/>
                  </a:lnTo>
                  <a:lnTo>
                    <a:pt x="2694" y="1754"/>
                  </a:lnTo>
                  <a:lnTo>
                    <a:pt x="2762" y="1785"/>
                  </a:lnTo>
                  <a:lnTo>
                    <a:pt x="2822" y="1825"/>
                  </a:lnTo>
                  <a:lnTo>
                    <a:pt x="2874" y="1874"/>
                  </a:lnTo>
                  <a:lnTo>
                    <a:pt x="2917" y="1931"/>
                  </a:lnTo>
                  <a:lnTo>
                    <a:pt x="2949" y="1995"/>
                  </a:lnTo>
                  <a:lnTo>
                    <a:pt x="2969" y="2064"/>
                  </a:lnTo>
                  <a:lnTo>
                    <a:pt x="2976" y="2138"/>
                  </a:lnTo>
                  <a:lnTo>
                    <a:pt x="2969" y="2211"/>
                  </a:lnTo>
                  <a:lnTo>
                    <a:pt x="2949" y="2280"/>
                  </a:lnTo>
                  <a:lnTo>
                    <a:pt x="2917" y="2344"/>
                  </a:lnTo>
                  <a:lnTo>
                    <a:pt x="2874" y="2401"/>
                  </a:lnTo>
                  <a:lnTo>
                    <a:pt x="2822" y="2451"/>
                  </a:lnTo>
                  <a:lnTo>
                    <a:pt x="2762" y="2491"/>
                  </a:lnTo>
                  <a:lnTo>
                    <a:pt x="2694" y="2521"/>
                  </a:lnTo>
                  <a:lnTo>
                    <a:pt x="2621" y="2540"/>
                  </a:lnTo>
                  <a:lnTo>
                    <a:pt x="2543" y="2547"/>
                  </a:lnTo>
                  <a:lnTo>
                    <a:pt x="716" y="2547"/>
                  </a:lnTo>
                  <a:lnTo>
                    <a:pt x="638" y="2540"/>
                  </a:lnTo>
                  <a:lnTo>
                    <a:pt x="564" y="2521"/>
                  </a:lnTo>
                  <a:lnTo>
                    <a:pt x="497" y="2491"/>
                  </a:lnTo>
                  <a:lnTo>
                    <a:pt x="436" y="2451"/>
                  </a:lnTo>
                  <a:lnTo>
                    <a:pt x="384" y="2401"/>
                  </a:lnTo>
                  <a:lnTo>
                    <a:pt x="341" y="2344"/>
                  </a:lnTo>
                  <a:lnTo>
                    <a:pt x="309" y="2280"/>
                  </a:lnTo>
                  <a:lnTo>
                    <a:pt x="289" y="2211"/>
                  </a:lnTo>
                  <a:lnTo>
                    <a:pt x="282" y="2138"/>
                  </a:lnTo>
                  <a:lnTo>
                    <a:pt x="289" y="2064"/>
                  </a:lnTo>
                  <a:lnTo>
                    <a:pt x="309" y="1995"/>
                  </a:lnTo>
                  <a:lnTo>
                    <a:pt x="341" y="1931"/>
                  </a:lnTo>
                  <a:lnTo>
                    <a:pt x="384" y="1874"/>
                  </a:lnTo>
                  <a:lnTo>
                    <a:pt x="436" y="1825"/>
                  </a:lnTo>
                  <a:lnTo>
                    <a:pt x="497" y="1785"/>
                  </a:lnTo>
                  <a:lnTo>
                    <a:pt x="564" y="1754"/>
                  </a:lnTo>
                  <a:lnTo>
                    <a:pt x="638" y="1735"/>
                  </a:lnTo>
                  <a:lnTo>
                    <a:pt x="716" y="172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1" name="Line 17"/>
            <p:cNvSpPr>
              <a:spLocks noChangeShapeType="1"/>
            </p:cNvSpPr>
            <p:nvPr/>
          </p:nvSpPr>
          <p:spPr bwMode="auto">
            <a:xfrm>
              <a:off x="3987" y="6047"/>
              <a:ext cx="0" cy="1683"/>
            </a:xfrm>
            <a:prstGeom prst="line">
              <a:avLst/>
            </a:pr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80" name="Freeform 16"/>
            <p:cNvSpPr>
              <a:spLocks/>
            </p:cNvSpPr>
            <p:nvPr/>
          </p:nvSpPr>
          <p:spPr bwMode="auto">
            <a:xfrm>
              <a:off x="3962" y="7729"/>
              <a:ext cx="50" cy="69"/>
            </a:xfrm>
            <a:custGeom>
              <a:avLst/>
              <a:gdLst/>
              <a:ahLst/>
              <a:cxnLst>
                <a:cxn ang="0">
                  <a:pos x="0" y="0"/>
                </a:cxn>
                <a:cxn ang="0">
                  <a:pos x="24" y="68"/>
                </a:cxn>
                <a:cxn ang="0">
                  <a:pos x="49" y="0"/>
                </a:cxn>
                <a:cxn ang="0">
                  <a:pos x="0" y="0"/>
                </a:cxn>
              </a:cxnLst>
              <a:rect l="0" t="0" r="r" b="b"/>
              <a:pathLst>
                <a:path w="50" h="69">
                  <a:moveTo>
                    <a:pt x="0" y="0"/>
                  </a:moveTo>
                  <a:lnTo>
                    <a:pt x="24" y="68"/>
                  </a:lnTo>
                  <a:lnTo>
                    <a:pt x="49" y="0"/>
                  </a:lnTo>
                  <a:lnTo>
                    <a:pt x="0" y="0"/>
                  </a:lnTo>
                  <a:close/>
                </a:path>
              </a:pathLst>
            </a:custGeom>
            <a:no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9" name="Line 15"/>
            <p:cNvSpPr>
              <a:spLocks noChangeShapeType="1"/>
            </p:cNvSpPr>
            <p:nvPr/>
          </p:nvSpPr>
          <p:spPr bwMode="auto">
            <a:xfrm>
              <a:off x="3062" y="4582"/>
              <a:ext cx="0" cy="99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8" name="Freeform 14"/>
            <p:cNvSpPr>
              <a:spLocks/>
            </p:cNvSpPr>
            <p:nvPr/>
          </p:nvSpPr>
          <p:spPr bwMode="auto">
            <a:xfrm>
              <a:off x="3045" y="5558"/>
              <a:ext cx="34" cy="47"/>
            </a:xfrm>
            <a:custGeom>
              <a:avLst/>
              <a:gdLst/>
              <a:ahLst/>
              <a:cxnLst>
                <a:cxn ang="0">
                  <a:pos x="17" y="47"/>
                </a:cxn>
                <a:cxn ang="0">
                  <a:pos x="0" y="0"/>
                </a:cxn>
                <a:cxn ang="0">
                  <a:pos x="17" y="17"/>
                </a:cxn>
                <a:cxn ang="0">
                  <a:pos x="34" y="0"/>
                </a:cxn>
                <a:cxn ang="0">
                  <a:pos x="17" y="47"/>
                </a:cxn>
              </a:cxnLst>
              <a:rect l="0" t="0" r="r" b="b"/>
              <a:pathLst>
                <a:path w="34" h="47">
                  <a:moveTo>
                    <a:pt x="17" y="47"/>
                  </a:moveTo>
                  <a:lnTo>
                    <a:pt x="0" y="0"/>
                  </a:lnTo>
                  <a:lnTo>
                    <a:pt x="17" y="17"/>
                  </a:lnTo>
                  <a:lnTo>
                    <a:pt x="34" y="0"/>
                  </a:lnTo>
                  <a:lnTo>
                    <a:pt x="17"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7" name="Freeform 13"/>
            <p:cNvSpPr>
              <a:spLocks/>
            </p:cNvSpPr>
            <p:nvPr/>
          </p:nvSpPr>
          <p:spPr bwMode="auto">
            <a:xfrm>
              <a:off x="3045" y="5558"/>
              <a:ext cx="34" cy="47"/>
            </a:xfrm>
            <a:custGeom>
              <a:avLst/>
              <a:gdLst/>
              <a:ahLst/>
              <a:cxnLst>
                <a:cxn ang="0">
                  <a:pos x="17" y="17"/>
                </a:cxn>
                <a:cxn ang="0">
                  <a:pos x="0" y="0"/>
                </a:cxn>
                <a:cxn ang="0">
                  <a:pos x="17" y="47"/>
                </a:cxn>
                <a:cxn ang="0">
                  <a:pos x="34" y="0"/>
                </a:cxn>
                <a:cxn ang="0">
                  <a:pos x="17" y="17"/>
                </a:cxn>
              </a:cxnLst>
              <a:rect l="0" t="0" r="r" b="b"/>
              <a:pathLst>
                <a:path w="34" h="47">
                  <a:moveTo>
                    <a:pt x="17" y="17"/>
                  </a:moveTo>
                  <a:lnTo>
                    <a:pt x="0" y="0"/>
                  </a:lnTo>
                  <a:lnTo>
                    <a:pt x="17" y="47"/>
                  </a:lnTo>
                  <a:lnTo>
                    <a:pt x="34" y="0"/>
                  </a:lnTo>
                  <a:lnTo>
                    <a:pt x="17" y="17"/>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6" name="Line 12"/>
            <p:cNvSpPr>
              <a:spLocks noChangeShapeType="1"/>
            </p:cNvSpPr>
            <p:nvPr/>
          </p:nvSpPr>
          <p:spPr bwMode="auto">
            <a:xfrm>
              <a:off x="2859" y="6433"/>
              <a:ext cx="0" cy="7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5" name="Freeform 11"/>
            <p:cNvSpPr>
              <a:spLocks/>
            </p:cNvSpPr>
            <p:nvPr/>
          </p:nvSpPr>
          <p:spPr bwMode="auto">
            <a:xfrm>
              <a:off x="2841" y="7196"/>
              <a:ext cx="34" cy="47"/>
            </a:xfrm>
            <a:custGeom>
              <a:avLst/>
              <a:gdLst/>
              <a:ahLst/>
              <a:cxnLst>
                <a:cxn ang="0">
                  <a:pos x="17" y="46"/>
                </a:cxn>
                <a:cxn ang="0">
                  <a:pos x="0" y="0"/>
                </a:cxn>
                <a:cxn ang="0">
                  <a:pos x="17" y="16"/>
                </a:cxn>
                <a:cxn ang="0">
                  <a:pos x="34" y="0"/>
                </a:cxn>
                <a:cxn ang="0">
                  <a:pos x="17" y="46"/>
                </a:cxn>
              </a:cxnLst>
              <a:rect l="0" t="0" r="r" b="b"/>
              <a:pathLst>
                <a:path w="34" h="47">
                  <a:moveTo>
                    <a:pt x="17" y="46"/>
                  </a:moveTo>
                  <a:lnTo>
                    <a:pt x="0" y="0"/>
                  </a:lnTo>
                  <a:lnTo>
                    <a:pt x="17" y="16"/>
                  </a:lnTo>
                  <a:lnTo>
                    <a:pt x="34" y="0"/>
                  </a:lnTo>
                  <a:lnTo>
                    <a:pt x="17"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4" name="Freeform 10"/>
            <p:cNvSpPr>
              <a:spLocks/>
            </p:cNvSpPr>
            <p:nvPr/>
          </p:nvSpPr>
          <p:spPr bwMode="auto">
            <a:xfrm>
              <a:off x="2841" y="7196"/>
              <a:ext cx="34" cy="47"/>
            </a:xfrm>
            <a:custGeom>
              <a:avLst/>
              <a:gdLst/>
              <a:ahLst/>
              <a:cxnLst>
                <a:cxn ang="0">
                  <a:pos x="17" y="16"/>
                </a:cxn>
                <a:cxn ang="0">
                  <a:pos x="0" y="0"/>
                </a:cxn>
                <a:cxn ang="0">
                  <a:pos x="17" y="46"/>
                </a:cxn>
                <a:cxn ang="0">
                  <a:pos x="34" y="0"/>
                </a:cxn>
                <a:cxn ang="0">
                  <a:pos x="17" y="16"/>
                </a:cxn>
              </a:cxnLst>
              <a:rect l="0" t="0" r="r" b="b"/>
              <a:pathLst>
                <a:path w="34" h="47">
                  <a:moveTo>
                    <a:pt x="17" y="16"/>
                  </a:moveTo>
                  <a:lnTo>
                    <a:pt x="0" y="0"/>
                  </a:lnTo>
                  <a:lnTo>
                    <a:pt x="17" y="46"/>
                  </a:lnTo>
                  <a:lnTo>
                    <a:pt x="34" y="0"/>
                  </a:lnTo>
                  <a:lnTo>
                    <a:pt x="17" y="16"/>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3" name="Freeform 9"/>
            <p:cNvSpPr>
              <a:spLocks/>
            </p:cNvSpPr>
            <p:nvPr/>
          </p:nvSpPr>
          <p:spPr bwMode="auto">
            <a:xfrm>
              <a:off x="2858" y="4004"/>
              <a:ext cx="3259" cy="2983"/>
            </a:xfrm>
            <a:custGeom>
              <a:avLst/>
              <a:gdLst/>
              <a:ahLst/>
              <a:cxnLst>
                <a:cxn ang="0">
                  <a:pos x="3258" y="0"/>
                </a:cxn>
                <a:cxn ang="0">
                  <a:pos x="2238" y="0"/>
                </a:cxn>
                <a:cxn ang="0">
                  <a:pos x="2238" y="2983"/>
                </a:cxn>
                <a:cxn ang="0">
                  <a:pos x="0" y="2983"/>
                </a:cxn>
              </a:cxnLst>
              <a:rect l="0" t="0" r="r" b="b"/>
              <a:pathLst>
                <a:path w="3259" h="2983">
                  <a:moveTo>
                    <a:pt x="3258" y="0"/>
                  </a:moveTo>
                  <a:lnTo>
                    <a:pt x="2238" y="0"/>
                  </a:lnTo>
                  <a:lnTo>
                    <a:pt x="2238" y="2983"/>
                  </a:lnTo>
                  <a:lnTo>
                    <a:pt x="0" y="2983"/>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VE"/>
            </a:p>
          </p:txBody>
        </p:sp>
        <p:sp>
          <p:nvSpPr>
            <p:cNvPr id="62472" name="Text Box 8"/>
            <p:cNvSpPr txBox="1">
              <a:spLocks noChangeArrowheads="1"/>
            </p:cNvSpPr>
            <p:nvPr/>
          </p:nvSpPr>
          <p:spPr bwMode="auto">
            <a:xfrm>
              <a:off x="2675" y="134"/>
              <a:ext cx="85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Inicio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1" name="Text Box 7"/>
            <p:cNvSpPr txBox="1">
              <a:spLocks noChangeArrowheads="1"/>
            </p:cNvSpPr>
            <p:nvPr/>
          </p:nvSpPr>
          <p:spPr bwMode="auto">
            <a:xfrm>
              <a:off x="2705" y="1798"/>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70" name="Text Box 6"/>
            <p:cNvSpPr txBox="1">
              <a:spLocks noChangeArrowheads="1"/>
            </p:cNvSpPr>
            <p:nvPr/>
          </p:nvSpPr>
          <p:spPr bwMode="auto">
            <a:xfrm>
              <a:off x="5875" y="3323"/>
              <a:ext cx="421"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no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9" name="Text Box 5"/>
            <p:cNvSpPr txBox="1">
              <a:spLocks noChangeArrowheads="1"/>
            </p:cNvSpPr>
            <p:nvPr/>
          </p:nvSpPr>
          <p:spPr bwMode="auto">
            <a:xfrm>
              <a:off x="1032" y="3878"/>
              <a:ext cx="3809"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Pˆ3+Q ˆ 3-2*P ˆ 3 &lt; 680</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8" name="Text Box 4"/>
            <p:cNvSpPr txBox="1">
              <a:spLocks noChangeArrowheads="1"/>
            </p:cNvSpPr>
            <p:nvPr/>
          </p:nvSpPr>
          <p:spPr bwMode="auto">
            <a:xfrm>
              <a:off x="3244" y="4848"/>
              <a:ext cx="28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si</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7" name="Text Box 3"/>
            <p:cNvSpPr txBox="1">
              <a:spLocks noChangeArrowheads="1"/>
            </p:cNvSpPr>
            <p:nvPr/>
          </p:nvSpPr>
          <p:spPr bwMode="auto">
            <a:xfrm>
              <a:off x="2697" y="5680"/>
              <a:ext cx="594"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P,Q</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2466" name="Text Box 2"/>
            <p:cNvSpPr txBox="1">
              <a:spLocks noChangeArrowheads="1"/>
            </p:cNvSpPr>
            <p:nvPr/>
          </p:nvSpPr>
          <p:spPr bwMode="auto">
            <a:xfrm>
              <a:off x="2845" y="7483"/>
              <a:ext cx="520" cy="4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1"/>
                  </a:solidFill>
                  <a:effectLst/>
                  <a:latin typeface="Arial MT"/>
                  <a:ea typeface="Microsoft Sans Serif" pitchFamily="34" charset="0"/>
                  <a:cs typeface="Arial" pitchFamily="34" charset="0"/>
                </a:rPr>
                <a:t>Fin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2" name="f4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a:p>
            <a:pPr algn="just"/>
            <a:endParaRPr lang="es-ES" sz="2800" dirty="0" smtClean="0">
              <a:latin typeface="Georgia" pitchFamily="18" charset="0"/>
            </a:endParaRPr>
          </a:p>
          <a:p>
            <a:pPr algn="just"/>
            <a:r>
              <a:rPr lang="es-ES" sz="3200" dirty="0" smtClean="0">
                <a:latin typeface="Georgia" pitchFamily="18" charset="0"/>
              </a:rPr>
              <a:t>Se puede elegir entre dos opciones en función del cumplimiento o no de una determinada condición.</a:t>
            </a:r>
            <a:endParaRPr lang="es-VE" sz="3200" dirty="0" smtClean="0">
              <a:latin typeface="Georgia" pitchFamily="18" charset="0"/>
            </a:endParaRPr>
          </a:p>
          <a:p>
            <a:pPr algn="just"/>
            <a:r>
              <a:rPr lang="es-ES" sz="3200" dirty="0" smtClean="0">
                <a:latin typeface="Georgia" pitchFamily="18" charset="0"/>
              </a:rPr>
              <a:t>Si  la condición es verdadera se ejecuta la acción o el grupo de acciones 1, de lo contrario se ejecutara el grupo de acciones 2.</a:t>
            </a:r>
            <a:endParaRPr lang="es-VE" sz="3200" dirty="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2" name="f4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Doble</a:t>
            </a:r>
            <a:r>
              <a:rPr lang="es-ES" sz="4000" u="sng" dirty="0" smtClean="0">
                <a:latin typeface="Georgia" pitchFamily="18" charset="0"/>
              </a:rPr>
              <a:t>: 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3" name="12 CuadroTexto"/>
          <p:cNvSpPr txBox="1"/>
          <p:nvPr/>
        </p:nvSpPr>
        <p:spPr>
          <a:xfrm>
            <a:off x="4628749" y="2928934"/>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63490" name="Picture 2"/>
          <p:cNvPicPr>
            <a:picLocks noChangeAspect="1" noChangeArrowheads="1"/>
          </p:cNvPicPr>
          <p:nvPr/>
        </p:nvPicPr>
        <p:blipFill>
          <a:blip r:embed="rId4"/>
          <a:srcRect/>
          <a:stretch>
            <a:fillRect/>
          </a:stretch>
        </p:blipFill>
        <p:spPr bwMode="auto">
          <a:xfrm>
            <a:off x="500035" y="3643314"/>
            <a:ext cx="3571900" cy="2314575"/>
          </a:xfrm>
          <a:prstGeom prst="rect">
            <a:avLst/>
          </a:prstGeom>
          <a:noFill/>
          <a:ln w="9525">
            <a:noFill/>
            <a:miter lim="800000"/>
            <a:headEnd/>
            <a:tailEnd/>
          </a:ln>
          <a:effectLst/>
        </p:spPr>
      </p:pic>
      <p:pic>
        <p:nvPicPr>
          <p:cNvPr id="63491" name="Picture 3"/>
          <p:cNvPicPr>
            <a:picLocks noChangeAspect="1" noChangeArrowheads="1"/>
          </p:cNvPicPr>
          <p:nvPr/>
        </p:nvPicPr>
        <p:blipFill>
          <a:blip r:embed="rId5"/>
          <a:srcRect/>
          <a:stretch>
            <a:fillRect/>
          </a:stretch>
        </p:blipFill>
        <p:spPr bwMode="auto">
          <a:xfrm>
            <a:off x="4562123" y="3643314"/>
            <a:ext cx="4224719" cy="2714644"/>
          </a:xfrm>
          <a:prstGeom prst="rect">
            <a:avLst/>
          </a:prstGeom>
          <a:noFill/>
          <a:ln w="9525">
            <a:noFill/>
            <a:miter lim="800000"/>
            <a:headEnd/>
            <a:tailEnd/>
          </a:ln>
          <a:effectLst/>
        </p:spPr>
      </p:pic>
      <p:sp>
        <p:nvSpPr>
          <p:cNvPr id="15" name="14 Rectángulo"/>
          <p:cNvSpPr/>
          <p:nvPr/>
        </p:nvSpPr>
        <p:spPr>
          <a:xfrm>
            <a:off x="571472" y="3000372"/>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5.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endParaRPr lang="es-VE" sz="4000" dirty="0" smtClean="0">
              <a:latin typeface="Georgia" pitchFamily="18" charset="0"/>
            </a:endParaRPr>
          </a:p>
          <a:p>
            <a:pPr algn="just"/>
            <a:r>
              <a:rPr lang="es-ES" sz="4000" b="1" u="sng" dirty="0" smtClean="0">
                <a:latin typeface="Georgia" pitchFamily="18" charset="0"/>
              </a:rPr>
              <a:t>Ejemplo: </a:t>
            </a:r>
            <a:r>
              <a:rPr lang="es-ES" sz="4000" u="sng" dirty="0" smtClean="0">
                <a:latin typeface="Georgia" pitchFamily="18" charset="0"/>
              </a:rPr>
              <a:t>Si – entonces – si no</a:t>
            </a:r>
          </a:p>
          <a:p>
            <a:pPr algn="just"/>
            <a:endParaRPr lang="es-VE" sz="4000" dirty="0" smtClean="0">
              <a:latin typeface="Georgia" pitchFamily="18" charset="0"/>
            </a:endParaRP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357158" y="1357298"/>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60419" name="Rectangle 3"/>
          <p:cNvSpPr>
            <a:spLocks noChangeArrowheads="1"/>
          </p:cNvSpPr>
          <p:nvPr/>
        </p:nvSpPr>
        <p:spPr bwMode="auto">
          <a:xfrm>
            <a:off x="285720" y="3057125"/>
            <a:ext cx="8501122"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400" dirty="0" smtClean="0">
                <a:latin typeface="Georgia" pitchFamily="18" charset="0"/>
              </a:rPr>
              <a:t>Realice un algoritmo que lea dos números enteros y diga si el primero es mayor o menor que el segundo</a:t>
            </a:r>
            <a:endParaRPr lang="es-VE" sz="4400" dirty="0">
              <a:latin typeface="Georgia" pitchFamily="18" charset="0"/>
            </a:endParaRPr>
          </a:p>
        </p:txBody>
      </p:sp>
      <p:pic>
        <p:nvPicPr>
          <p:cNvPr id="2" name="f46.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pic>
        <p:nvPicPr>
          <p:cNvPr id="64515" name="Picture 3"/>
          <p:cNvPicPr>
            <a:picLocks noChangeAspect="1" noChangeArrowheads="1"/>
          </p:cNvPicPr>
          <p:nvPr/>
        </p:nvPicPr>
        <p:blipFill>
          <a:blip r:embed="rId4"/>
          <a:srcRect/>
          <a:stretch>
            <a:fillRect/>
          </a:stretch>
        </p:blipFill>
        <p:spPr bwMode="auto">
          <a:xfrm>
            <a:off x="857224" y="2462234"/>
            <a:ext cx="4214842" cy="4038600"/>
          </a:xfrm>
          <a:prstGeom prst="rect">
            <a:avLst/>
          </a:prstGeom>
          <a:noFill/>
          <a:ln w="9525">
            <a:noFill/>
            <a:miter lim="800000"/>
            <a:headEnd/>
            <a:tailEnd/>
          </a:ln>
          <a:effectLst/>
        </p:spPr>
      </p:pic>
      <p:sp>
        <p:nvSpPr>
          <p:cNvPr id="12" name="11 Rectángulo"/>
          <p:cNvSpPr/>
          <p:nvPr/>
        </p:nvSpPr>
        <p:spPr>
          <a:xfrm>
            <a:off x="5429256" y="2214554"/>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47.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85720" y="1500174"/>
            <a:ext cx="86439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4000" b="1" u="sng" dirty="0" smtClean="0">
                <a:latin typeface="Georgia" pitchFamily="18" charset="0"/>
              </a:rPr>
              <a:t>Ejemplo: </a:t>
            </a:r>
            <a:r>
              <a:rPr lang="es-ES" sz="4000" u="sng" dirty="0" smtClean="0">
                <a:latin typeface="Georgia" pitchFamily="18" charset="0"/>
              </a:rPr>
              <a:t>Si – entonces – si no</a:t>
            </a:r>
          </a:p>
        </p:txBody>
      </p:sp>
      <p:sp>
        <p:nvSpPr>
          <p:cNvPr id="36868" name="Rectangle 4"/>
          <p:cNvSpPr>
            <a:spLocks noChangeArrowheads="1"/>
          </p:cNvSpPr>
          <p:nvPr/>
        </p:nvSpPr>
        <p:spPr bwMode="auto">
          <a:xfrm>
            <a:off x="0" y="4619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smtClean="0">
              <a:ln>
                <a:noFill/>
              </a:ln>
              <a:solidFill>
                <a:schemeClr val="tx1"/>
              </a:solidFill>
              <a:effectLst/>
              <a:latin typeface="Arial" pitchFamily="34" charset="0"/>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Arial MT"/>
                <a:cs typeface="Arial MT"/>
              </a:rPr>
              <a:t/>
            </a:r>
            <a:br>
              <a:rPr kumimoji="0" lang="es-ES" sz="1200" b="0" i="0" u="none" strike="noStrike" cap="none" normalizeH="0" baseline="0" smtClean="0">
                <a:ln>
                  <a:noFill/>
                </a:ln>
                <a:solidFill>
                  <a:schemeClr val="tx1"/>
                </a:solidFill>
                <a:effectLst/>
                <a:latin typeface="Arial" pitchFamily="34" charset="0"/>
                <a:ea typeface="Arial MT"/>
                <a:cs typeface="Arial MT"/>
              </a:rPr>
            </a:br>
            <a:endParaRPr kumimoji="0" lang="es-VE"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VE" sz="1800" b="0" i="0" u="none" strike="noStrike" cap="none" normalizeH="0" baseline="0" smtClean="0">
              <a:ln>
                <a:noFill/>
              </a:ln>
              <a:solidFill>
                <a:schemeClr val="tx1"/>
              </a:solidFill>
              <a:effectLst/>
              <a:latin typeface="Arial" pitchFamily="34" charset="0"/>
              <a:cs typeface="Arial" pitchFamily="34" charset="0"/>
            </a:endParaRPr>
          </a:p>
        </p:txBody>
      </p:sp>
      <p:sp>
        <p:nvSpPr>
          <p:cNvPr id="3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VE"/>
          </a:p>
        </p:txBody>
      </p:sp>
      <p:sp>
        <p:nvSpPr>
          <p:cNvPr id="9" name="8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 name="9 Rectángulo"/>
          <p:cNvSpPr/>
          <p:nvPr/>
        </p:nvSpPr>
        <p:spPr>
          <a:xfrm>
            <a:off x="214282" y="1071546"/>
            <a:ext cx="3424335" cy="707886"/>
          </a:xfrm>
          <a:prstGeom prst="rect">
            <a:avLst/>
          </a:prstGeom>
        </p:spPr>
        <p:txBody>
          <a:bodyPr wrap="none">
            <a:spAutoFit/>
          </a:bodyPr>
          <a:lstStyle/>
          <a:p>
            <a:pPr algn="just"/>
            <a:r>
              <a:rPr lang="es-VE" sz="4000" b="1" dirty="0" smtClean="0">
                <a:latin typeface="Georgia" pitchFamily="18" charset="0"/>
              </a:rPr>
              <a:t>SELECCION</a:t>
            </a:r>
          </a:p>
        </p:txBody>
      </p:sp>
      <p:sp>
        <p:nvSpPr>
          <p:cNvPr id="12" name="11 Rectángulo"/>
          <p:cNvSpPr/>
          <p:nvPr/>
        </p:nvSpPr>
        <p:spPr>
          <a:xfrm>
            <a:off x="6643702" y="2280344"/>
            <a:ext cx="2428860" cy="1077218"/>
          </a:xfrm>
          <a:prstGeom prst="rect">
            <a:avLst/>
          </a:prstGeom>
        </p:spPr>
        <p:txBody>
          <a:bodyPr wrap="square">
            <a:spAutoFit/>
          </a:bodyPr>
          <a:lstStyle/>
          <a:p>
            <a:pPr algn="ctr"/>
            <a:r>
              <a:rPr lang="es-ES" sz="3200" b="1" dirty="0" smtClean="0">
                <a:solidFill>
                  <a:srgbClr val="FF0000"/>
                </a:solidFill>
                <a:latin typeface="Georgia" pitchFamily="18" charset="0"/>
              </a:rPr>
              <a:t>Diagrama </a:t>
            </a:r>
          </a:p>
          <a:p>
            <a:pPr algn="ctr"/>
            <a:r>
              <a:rPr lang="es-ES" sz="3200" b="1" dirty="0" smtClean="0">
                <a:solidFill>
                  <a:srgbClr val="FF0000"/>
                </a:solidFill>
                <a:latin typeface="Georgia" pitchFamily="18" charset="0"/>
              </a:rPr>
              <a:t>de Flujo</a:t>
            </a:r>
            <a:endParaRPr lang="es-VE" sz="3200" b="1" dirty="0">
              <a:solidFill>
                <a:srgbClr val="FF0000"/>
              </a:solidFill>
              <a:latin typeface="Georgia" pitchFamily="18" charset="0"/>
            </a:endParaRPr>
          </a:p>
        </p:txBody>
      </p:sp>
      <p:pic>
        <p:nvPicPr>
          <p:cNvPr id="65538" name="Picture 2"/>
          <p:cNvPicPr>
            <a:picLocks noChangeAspect="1" noChangeArrowheads="1"/>
          </p:cNvPicPr>
          <p:nvPr/>
        </p:nvPicPr>
        <p:blipFill>
          <a:blip r:embed="rId4"/>
          <a:srcRect/>
          <a:stretch>
            <a:fillRect/>
          </a:stretch>
        </p:blipFill>
        <p:spPr bwMode="auto">
          <a:xfrm>
            <a:off x="642910" y="2643182"/>
            <a:ext cx="6072230" cy="3933831"/>
          </a:xfrm>
          <a:prstGeom prst="rect">
            <a:avLst/>
          </a:prstGeom>
          <a:noFill/>
          <a:ln w="9525">
            <a:noFill/>
            <a:miter lim="800000"/>
            <a:headEnd/>
            <a:tailEnd/>
          </a:ln>
          <a:effectLst/>
        </p:spPr>
      </p:pic>
      <p:pic>
        <p:nvPicPr>
          <p:cNvPr id="2" name="f48.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4598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800" dirty="0" smtClean="0">
                <a:latin typeface="Georgia" pitchFamily="18" charset="0"/>
              </a:rPr>
              <a:t>Las estructuras de repetición o de ciclo,  están conformadas por:</a:t>
            </a:r>
          </a:p>
          <a:p>
            <a:pPr algn="just"/>
            <a:endParaRPr lang="es-VE" sz="2800" dirty="0" smtClean="0">
              <a:latin typeface="Georgia" pitchFamily="18" charset="0"/>
            </a:endParaRPr>
          </a:p>
          <a:p>
            <a:pPr lvl="0" algn="just"/>
            <a:r>
              <a:rPr lang="es-ES" sz="2800" b="1" dirty="0" smtClean="0">
                <a:latin typeface="Georgia" pitchFamily="18" charset="0"/>
              </a:rPr>
              <a:t>El cuerpo del ciclo</a:t>
            </a:r>
            <a:r>
              <a:rPr lang="es-ES" sz="2800" dirty="0" smtClean="0">
                <a:latin typeface="Georgia" pitchFamily="18" charset="0"/>
              </a:rPr>
              <a:t>, que contiene las sentencias que se repiten. Cada repetición del cuerpo del ciclo se denomina iteración.</a:t>
            </a:r>
            <a:endParaRPr lang="es-VE" sz="2800" dirty="0" smtClean="0">
              <a:latin typeface="Georgia" pitchFamily="18" charset="0"/>
            </a:endParaRPr>
          </a:p>
          <a:p>
            <a:pPr algn="just"/>
            <a:r>
              <a:rPr lang="es-ES" sz="2800" dirty="0" smtClean="0">
                <a:latin typeface="Georgia" pitchFamily="18" charset="0"/>
              </a:rPr>
              <a:t> </a:t>
            </a:r>
            <a:endParaRPr lang="es-VE" sz="2800" dirty="0" smtClean="0">
              <a:latin typeface="Georgia" pitchFamily="18" charset="0"/>
            </a:endParaRPr>
          </a:p>
          <a:p>
            <a:pPr lvl="0" algn="just"/>
            <a:r>
              <a:rPr lang="es-ES" sz="2800" b="1" dirty="0" smtClean="0">
                <a:latin typeface="Georgia" pitchFamily="18" charset="0"/>
              </a:rPr>
              <a:t>Condición lógica</a:t>
            </a:r>
            <a:r>
              <a:rPr lang="es-ES" sz="2800" dirty="0" smtClean="0">
                <a:latin typeface="Georgia" pitchFamily="18" charset="0"/>
              </a:rPr>
              <a:t>, que es la que determinará el número de repeticiones.</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3" name="f4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8" name="7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1025" name="Rectangle 1"/>
          <p:cNvSpPr>
            <a:spLocks noChangeArrowheads="1"/>
          </p:cNvSpPr>
          <p:nvPr/>
        </p:nvSpPr>
        <p:spPr bwMode="auto">
          <a:xfrm>
            <a:off x="500034" y="2285992"/>
            <a:ext cx="828680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smtClean="0">
                <a:latin typeface="Georgia" pitchFamily="18" charset="0"/>
              </a:rPr>
              <a:t>Algoritmo, se </a:t>
            </a:r>
            <a:r>
              <a:rPr lang="es-VE" sz="3200" dirty="0" smtClean="0">
                <a:latin typeface="Georgia" pitchFamily="18" charset="0"/>
              </a:rPr>
              <a:t>deriva de la traducción al latín de la palabra árabe </a:t>
            </a:r>
            <a:r>
              <a:rPr lang="es-VE" sz="3200" b="1" u="sng" dirty="0" smtClean="0">
                <a:latin typeface="Georgia" pitchFamily="18" charset="0"/>
              </a:rPr>
              <a:t>ALKHOWARIZMI</a:t>
            </a:r>
            <a:r>
              <a:rPr lang="es-VE" sz="3200" dirty="0" smtClean="0">
                <a:latin typeface="Georgia" pitchFamily="18" charset="0"/>
              </a:rPr>
              <a:t>, nombre de un matemático y astrónomo árabe que escribió un tratado sobre manipulación de números y ecuaciones en el siglo IX.</a:t>
            </a:r>
            <a:endParaRPr lang="es-VE" sz="3200" dirty="0">
              <a:latin typeface="Georgia" pitchFamily="18" charset="0"/>
            </a:endParaRPr>
          </a:p>
        </p:txBody>
      </p:sp>
      <p:pic>
        <p:nvPicPr>
          <p:cNvPr id="2" name="f5.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dirty="0" smtClean="0">
                <a:latin typeface="Georgia" pitchFamily="18" charset="0"/>
              </a:rPr>
              <a:t>Se conocen también como bucles o  lazos (</a:t>
            </a:r>
            <a:r>
              <a:rPr lang="es-ES" sz="2400" dirty="0" err="1" smtClean="0">
                <a:latin typeface="Georgia" pitchFamily="18" charset="0"/>
              </a:rPr>
              <a:t>loop</a:t>
            </a:r>
            <a:r>
              <a:rPr lang="es-ES" sz="2400" dirty="0" smtClean="0">
                <a:latin typeface="Georgia" pitchFamily="18" charset="0"/>
              </a:rPr>
              <a:t>).</a:t>
            </a:r>
          </a:p>
          <a:p>
            <a:pPr algn="just"/>
            <a:endParaRPr lang="es-VE" sz="2400" dirty="0" smtClean="0">
              <a:latin typeface="Georgia" pitchFamily="18" charset="0"/>
            </a:endParaRPr>
          </a:p>
          <a:p>
            <a:pPr algn="just"/>
            <a:r>
              <a:rPr lang="es-ES" sz="2400" dirty="0" smtClean="0">
                <a:latin typeface="Georgia" pitchFamily="18" charset="0"/>
              </a:rPr>
              <a:t>Se utilizan para repetir una secuencia de instrucciones un determinado número de veces.</a:t>
            </a:r>
          </a:p>
          <a:p>
            <a:pPr algn="just"/>
            <a:endParaRPr lang="es-VE" sz="2400" dirty="0" smtClean="0">
              <a:latin typeface="Georgia" pitchFamily="18" charset="0"/>
            </a:endParaRPr>
          </a:p>
          <a:p>
            <a:pPr algn="just"/>
            <a:r>
              <a:rPr lang="es-ES" sz="2400" dirty="0" smtClean="0">
                <a:latin typeface="Georgia" pitchFamily="18" charset="0"/>
              </a:rPr>
              <a:t>Este número de veces puede ser conocido de antemano o determinado por una condición lógica, dependiendo de esto, pueden ser:</a:t>
            </a:r>
          </a:p>
          <a:p>
            <a:pPr algn="just"/>
            <a:endParaRPr lang="es-VE" sz="2400" dirty="0" smtClean="0">
              <a:latin typeface="Georgia" pitchFamily="18" charset="0"/>
            </a:endParaRPr>
          </a:p>
          <a:p>
            <a:pPr algn="just"/>
            <a:r>
              <a:rPr lang="es-ES" sz="2400" b="1" dirty="0" smtClean="0">
                <a:latin typeface="Georgia" pitchFamily="18" charset="0"/>
              </a:rPr>
              <a:t>Repita mientras: </a:t>
            </a:r>
            <a:r>
              <a:rPr lang="es-ES" sz="2400" dirty="0" err="1" smtClean="0">
                <a:latin typeface="Georgia" pitchFamily="18" charset="0"/>
              </a:rPr>
              <a:t>While</a:t>
            </a:r>
            <a:r>
              <a:rPr lang="es-ES" sz="2400" dirty="0" smtClean="0">
                <a:latin typeface="Georgia" pitchFamily="18" charset="0"/>
              </a:rPr>
              <a:t> </a:t>
            </a:r>
          </a:p>
          <a:p>
            <a:pPr algn="just"/>
            <a:r>
              <a:rPr lang="es-ES" sz="2400" b="1" dirty="0" smtClean="0">
                <a:latin typeface="Georgia" pitchFamily="18" charset="0"/>
              </a:rPr>
              <a:t>Repita para: </a:t>
            </a:r>
            <a:r>
              <a:rPr lang="es-ES" sz="2400" dirty="0" err="1" smtClean="0">
                <a:latin typeface="Georgia" pitchFamily="18" charset="0"/>
              </a:rPr>
              <a:t>For</a:t>
            </a:r>
            <a:endParaRPr lang="es-VE" sz="2400" dirty="0" smtClean="0">
              <a:latin typeface="Georgia" pitchFamily="18" charset="0"/>
            </a:endParaRPr>
          </a:p>
          <a:p>
            <a:pPr algn="just"/>
            <a:r>
              <a:rPr lang="es-ES" sz="2400" b="1" dirty="0" smtClean="0">
                <a:latin typeface="Georgia" pitchFamily="18" charset="0"/>
              </a:rPr>
              <a:t>Repita hasta: </a:t>
            </a:r>
            <a:r>
              <a:rPr lang="es-ES" sz="2400" dirty="0" err="1" smtClean="0">
                <a:latin typeface="Georgia" pitchFamily="18" charset="0"/>
              </a:rPr>
              <a:t>Repeat</a:t>
            </a:r>
            <a:r>
              <a:rPr lang="es-ES" sz="2400" dirty="0" smtClean="0">
                <a:latin typeface="Georgia" pitchFamily="18" charset="0"/>
              </a:rPr>
              <a:t>  </a:t>
            </a:r>
            <a:r>
              <a:rPr lang="es-ES" sz="2400" dirty="0" smtClean="0">
                <a:solidFill>
                  <a:srgbClr val="FF0000"/>
                </a:solidFill>
                <a:latin typeface="Georgia" pitchFamily="18" charset="0"/>
              </a:rPr>
              <a:t>(No)</a:t>
            </a:r>
            <a:endParaRPr lang="es-VE" sz="2800" dirty="0">
              <a:solidFill>
                <a:srgbClr val="FF0000"/>
              </a:solidFill>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0.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pPr algn="just"/>
            <a:r>
              <a:rPr lang="es-ES" sz="2400" b="1" u="sng" dirty="0" smtClean="0">
                <a:latin typeface="Georgia" pitchFamily="18" charset="0"/>
              </a:rPr>
              <a:t>Variables no Inicializadas al evaluar la condición</a:t>
            </a:r>
            <a:endParaRPr lang="es-VE" sz="2400" b="1" u="sng" dirty="0" smtClean="0">
              <a:latin typeface="Georgia" pitchFamily="18" charset="0"/>
            </a:endParaRPr>
          </a:p>
          <a:p>
            <a:pPr algn="just"/>
            <a:endParaRPr lang="es-ES" sz="2400" dirty="0" smtClean="0">
              <a:latin typeface="Georgia" pitchFamily="18" charset="0"/>
            </a:endParaRPr>
          </a:p>
          <a:p>
            <a:pPr algn="just"/>
            <a:endParaRPr lang="es-VE" sz="2400" dirty="0" smtClean="0">
              <a:latin typeface="Georgia" pitchFamily="18" charset="0"/>
            </a:endParaRPr>
          </a:p>
          <a:p>
            <a:pPr marL="514350" lvl="0" indent="-514350" algn="just">
              <a:buFont typeface="+mj-lt"/>
              <a:buAutoNum type="arabicPeriod"/>
            </a:pPr>
            <a:r>
              <a:rPr lang="es-ES" sz="2800" dirty="0" smtClean="0">
                <a:latin typeface="Georgia" pitchFamily="18" charset="0"/>
              </a:rPr>
              <a:t>La condición lógica en bucle debe tener un valor la primera vez que se evalúa; en caso contrario dará error.</a:t>
            </a:r>
            <a:endParaRPr lang="es-VE" sz="2800" dirty="0" smtClean="0">
              <a:latin typeface="Georgia" pitchFamily="18" charset="0"/>
            </a:endParaRPr>
          </a:p>
          <a:p>
            <a:pPr marL="514350" indent="-514350" algn="just"/>
            <a:r>
              <a:rPr lang="es-ES" sz="2800" dirty="0" smtClean="0">
                <a:latin typeface="Georgia" pitchFamily="18" charset="0"/>
              </a:rPr>
              <a:t> </a:t>
            </a:r>
            <a:endParaRPr lang="es-VE" sz="2800" dirty="0" smtClean="0">
              <a:latin typeface="Georgia" pitchFamily="18" charset="0"/>
            </a:endParaRPr>
          </a:p>
          <a:p>
            <a:pPr marL="514350" lvl="0" indent="-514350" algn="just">
              <a:buFont typeface="+mj-lt"/>
              <a:buAutoNum type="arabicPeriod" startAt="2"/>
            </a:pPr>
            <a:r>
              <a:rPr lang="es-ES" sz="2800" dirty="0" smtClean="0">
                <a:latin typeface="Georgia" pitchFamily="18" charset="0"/>
              </a:rPr>
              <a:t>Esta inicialización se hará con las sentencias de lectura o asignación.</a:t>
            </a:r>
            <a:endParaRPr lang="es-VE" sz="2800" dirty="0">
              <a:latin typeface="Georgia" pitchFamily="18" charset="0"/>
            </a:endParaRPr>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pic>
        <p:nvPicPr>
          <p:cNvPr id="2" name="f51.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7585" name="Rectangle 1"/>
          <p:cNvSpPr>
            <a:spLocks noChangeArrowheads="1"/>
          </p:cNvSpPr>
          <p:nvPr/>
        </p:nvSpPr>
        <p:spPr bwMode="auto">
          <a:xfrm>
            <a:off x="500034" y="2963663"/>
            <a:ext cx="835824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1" indent="-514350" algn="just" defTabSz="914400" rtl="0" eaLnBrk="1" fontAlgn="base" latinLnBrk="0" hangingPunct="1">
              <a:lnSpc>
                <a:spcPct val="100000"/>
              </a:lnSpc>
              <a:spcBef>
                <a:spcPct val="0"/>
              </a:spcBef>
              <a:spcAft>
                <a:spcPct val="0"/>
              </a:spcAft>
              <a:buClrTx/>
              <a:buSzPct val="100000"/>
              <a:buFont typeface="+mj-lt"/>
              <a:buAutoNum type="arabicPeriod"/>
              <a:tabLst>
                <a:tab pos="1801813" algn="l"/>
                <a:tab pos="2759075" algn="l"/>
                <a:tab pos="3000375" algn="l"/>
                <a:tab pos="3378200" algn="l"/>
                <a:tab pos="3406775" algn="l"/>
                <a:tab pos="3830638" algn="l"/>
                <a:tab pos="4319588" algn="l"/>
                <a:tab pos="4514850" algn="l"/>
                <a:tab pos="4930775" algn="l"/>
                <a:tab pos="5116513" algn="l"/>
                <a:tab pos="5705475" algn="l"/>
                <a:tab pos="5824538" algn="l"/>
                <a:tab pos="6191250" algn="l"/>
                <a:tab pos="6353175" algn="l"/>
                <a:tab pos="6667500" algn="l"/>
                <a:tab pos="7185025" algn="l"/>
                <a:tab pos="7292975" algn="l"/>
                <a:tab pos="7472363" algn="l"/>
                <a:tab pos="7689850" algn="l"/>
                <a:tab pos="8059738" algn="l"/>
                <a:tab pos="8245475" algn="l"/>
                <a:tab pos="8442325" algn="l"/>
              </a:tabLst>
            </a:pPr>
            <a:r>
              <a:rPr kumimoji="0" lang="es-ES" sz="28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contador, </a:t>
            </a:r>
            <a:r>
              <a:rPr kumimoji="0" lang="es-ES" sz="28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un bucle cuyas repeticiones se controlan por una variable cuyo valor representa un acumulador. En este tipo de bucles se debe inicializar	la variable contador, comprobar el valor del contador, incrementar el valor del contador.</a:t>
            </a:r>
            <a:endParaRPr kumimoji="0" lang="es-ES" sz="28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2.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Terminación de Bucles: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66564" name="Rectangle 4"/>
          <p:cNvSpPr>
            <a:spLocks noChangeArrowheads="1"/>
          </p:cNvSpPr>
          <p:nvPr/>
        </p:nvSpPr>
        <p:spPr bwMode="auto">
          <a:xfrm>
            <a:off x="357158" y="3033971"/>
            <a:ext cx="850112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7" indent="-457200" algn="just" fontAlgn="base">
              <a:spcBef>
                <a:spcPct val="0"/>
              </a:spcBef>
              <a:spcAft>
                <a:spcPct val="0"/>
              </a:spcAft>
              <a:buSzPct val="100000"/>
              <a:buFont typeface="+mj-lt"/>
              <a:buAutoNum type="arabicPeriod" startAt="2"/>
              <a:tabLst>
                <a:tab pos="1973263" algn="l"/>
              </a:tabLst>
            </a:pPr>
            <a:r>
              <a:rPr kumimoji="0" lang="es-ES" sz="2000" b="1" i="0" u="none" strike="noStrike" cap="none" normalizeH="0" baseline="0" dirty="0" smtClean="0">
                <a:ln>
                  <a:noFill/>
                </a:ln>
                <a:solidFill>
                  <a:schemeClr val="tx1"/>
                </a:solidFill>
                <a:effectLst/>
                <a:latin typeface="Georgia" pitchFamily="18" charset="0"/>
                <a:ea typeface="Microsoft Sans Serif" pitchFamily="34" charset="0"/>
                <a:cs typeface="Microsoft Sans Serif" pitchFamily="34" charset="0"/>
              </a:rPr>
              <a:t>Bucles controlados por condición</a:t>
            </a: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 cuando el numero de repeticiones esta sujeto a una condición.</a:t>
            </a:r>
          </a:p>
          <a:p>
            <a:pPr marL="0" lvl="8" algn="just" eaLnBrk="0" fontAlgn="base" hangingPunct="0">
              <a:spcBef>
                <a:spcPct val="0"/>
              </a:spcBef>
              <a:spcAft>
                <a:spcPct val="0"/>
              </a:spcAft>
              <a:buSzPct val="100000"/>
              <a:tabLst>
                <a:tab pos="1973263" algn="l"/>
              </a:tabLst>
            </a:pPr>
            <a:endParaRPr lang="es-VE" sz="2000" dirty="0" smtClean="0">
              <a:latin typeface="Georgia" pitchFamily="18" charset="0"/>
              <a:ea typeface="Microsoft Sans Serif" pitchFamily="34"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Solicitar al usuario la continuación del bucle</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Valor centinela, es un valor especial utilizado para señalar el final de una lista de datos. Este valor debe ser totalmente distinto de los posibles valores que puede tomar la lista de datos</a:t>
            </a:r>
            <a:endParaRPr kumimoji="0" lang="es-VE" sz="2000" b="0" i="0" u="none" strike="noStrike" cap="none" normalizeH="0" baseline="0" dirty="0" smtClean="0">
              <a:ln>
                <a:noFill/>
              </a:ln>
              <a:solidFill>
                <a:schemeClr val="tx1"/>
              </a:solidFill>
              <a:effectLst/>
              <a:latin typeface="Georgia" pitchFamily="18" charset="0"/>
              <a:cs typeface="Arial" pitchFamily="34" charset="0"/>
            </a:endParaRPr>
          </a:p>
          <a:p>
            <a:pPr marL="0" lvl="8" algn="just" eaLnBrk="0" fontAlgn="base" hangingPunct="0">
              <a:spcBef>
                <a:spcPct val="0"/>
              </a:spcBef>
              <a:spcAft>
                <a:spcPct val="0"/>
              </a:spcAft>
              <a:buSzPct val="100000"/>
              <a:buFont typeface="Wingdings" pitchFamily="2" charset="2"/>
              <a:buChar char="v"/>
              <a:tabLst>
                <a:tab pos="1973263" algn="l"/>
              </a:tabLst>
            </a:pPr>
            <a:r>
              <a:rPr kumimoji="0" lang="es-ES" sz="20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Banderas o interruptores, es una variable lógica que se utiliza para conservar el valor verdadero o falso de una condición. Este valor debe inicializarse antes de comenzar el bucle y debe cambiar su estado dentro del cuerpo del bucle.</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3.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357562"/>
            <a:ext cx="821537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3600" b="0" i="0" u="none" strike="noStrike" cap="none" normalizeH="0" baseline="0" dirty="0" smtClean="0">
                <a:ln>
                  <a:noFill/>
                </a:ln>
                <a:solidFill>
                  <a:schemeClr val="tx1"/>
                </a:solidFill>
                <a:effectLst/>
                <a:latin typeface="Georgia" pitchFamily="18" charset="0"/>
                <a:ea typeface="Microsoft Sans Serif" pitchFamily="34" charset="0"/>
                <a:cs typeface="Arial" pitchFamily="34" charset="0"/>
              </a:rPr>
              <a:t>Es aquella en la que el número de iteraciones, no  se conoce por anticipado y el cuerpo del bucle se repite mientras se cumple una determinada condición.</a:t>
            </a:r>
            <a:endParaRPr kumimoji="0" lang="es-ES" sz="3200" b="0" i="0" u="none" strike="noStrike" cap="none" normalizeH="0" baseline="0" dirty="0" smtClean="0">
              <a:ln>
                <a:noFill/>
              </a:ln>
              <a:solidFill>
                <a:schemeClr val="tx1"/>
              </a:solidFill>
              <a:effectLst/>
              <a:latin typeface="Georgia" pitchFamily="18" charset="0"/>
              <a:cs typeface="Arial" pitchFamily="34" charset="0"/>
            </a:endParaRPr>
          </a:p>
        </p:txBody>
      </p:sp>
      <p:pic>
        <p:nvPicPr>
          <p:cNvPr id="2" name="f5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000" b="1" dirty="0" smtClean="0">
                <a:latin typeface="Georgia" pitchFamily="18" charset="0"/>
              </a:rPr>
              <a:t>Funcionamiento:</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La condición lógica se evalúa antes y después de la ejecución del bucle. Si es verdadera se ejecuta  el bucle, si es falsa, el control pasa a la instrucción siguiente al ciclo de repetición.</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Si al evaluar la condición la primera vez, ésta es falsa, el cuerpo del bucle nunca se ejecutará.</a:t>
            </a:r>
            <a:endParaRPr lang="es-VE" sz="2000" dirty="0" smtClean="0">
              <a:latin typeface="Georgia" pitchFamily="18" charset="0"/>
            </a:endParaRPr>
          </a:p>
          <a:p>
            <a:pPr marL="457200" lvl="0" indent="-457200" algn="just">
              <a:lnSpc>
                <a:spcPct val="150000"/>
              </a:lnSpc>
              <a:buFont typeface="+mj-lt"/>
              <a:buAutoNum type="arabicPeriod"/>
            </a:pPr>
            <a:r>
              <a:rPr lang="es-ES" sz="2000" dirty="0" smtClean="0">
                <a:latin typeface="Georgia" pitchFamily="18" charset="0"/>
              </a:rPr>
              <a:t>Mientras la condición sea verdadera el bucle se ejecutará, por lo que debe haber algo en el cuerpo del bucle que modifique la condición de verdadera a falsa. Si la condición nunca cambia de valor se denomina bucle infinito.</a:t>
            </a:r>
            <a:endParaRPr lang="es-VE" sz="2000" dirty="0">
              <a:latin typeface="Georgia" pitchFamily="18" charset="0"/>
            </a:endParaRPr>
          </a:p>
        </p:txBody>
      </p:sp>
      <p:pic>
        <p:nvPicPr>
          <p:cNvPr id="2" name="f55.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1682" name="Picture 2"/>
          <p:cNvPicPr>
            <a:picLocks noChangeAspect="1" noChangeArrowheads="1"/>
          </p:cNvPicPr>
          <p:nvPr/>
        </p:nvPicPr>
        <p:blipFill>
          <a:blip r:embed="rId4"/>
          <a:srcRect/>
          <a:stretch>
            <a:fillRect/>
          </a:stretch>
        </p:blipFill>
        <p:spPr bwMode="auto">
          <a:xfrm>
            <a:off x="5796204" y="3000372"/>
            <a:ext cx="2795356" cy="2928958"/>
          </a:xfrm>
          <a:prstGeom prst="rect">
            <a:avLst/>
          </a:prstGeom>
          <a:noFill/>
          <a:ln w="9525">
            <a:noFill/>
            <a:miter lim="800000"/>
            <a:headEnd/>
            <a:tailEnd/>
          </a:ln>
          <a:effectLst/>
        </p:spPr>
      </p:pic>
      <p:pic>
        <p:nvPicPr>
          <p:cNvPr id="71683" name="Picture 3"/>
          <p:cNvPicPr>
            <a:picLocks noChangeAspect="1" noChangeArrowheads="1"/>
          </p:cNvPicPr>
          <p:nvPr/>
        </p:nvPicPr>
        <p:blipFill>
          <a:blip r:embed="rId5"/>
          <a:srcRect/>
          <a:stretch>
            <a:fillRect/>
          </a:stretch>
        </p:blipFill>
        <p:spPr bwMode="auto">
          <a:xfrm>
            <a:off x="428596" y="3214686"/>
            <a:ext cx="3902320" cy="2286016"/>
          </a:xfrm>
          <a:prstGeom prst="rect">
            <a:avLst/>
          </a:prstGeom>
          <a:noFill/>
          <a:ln w="9525">
            <a:noFill/>
            <a:miter lim="800000"/>
            <a:headEnd/>
            <a:tailEnd/>
          </a:ln>
          <a:effectLst/>
        </p:spPr>
      </p:pic>
      <p:sp>
        <p:nvSpPr>
          <p:cNvPr id="13" name="12 Rectángulo"/>
          <p:cNvSpPr/>
          <p:nvPr/>
        </p:nvSpPr>
        <p:spPr>
          <a:xfrm>
            <a:off x="428596"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pic>
        <p:nvPicPr>
          <p:cNvPr id="2" name="f56.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2554545"/>
          </a:xfrm>
          <a:prstGeom prst="rect">
            <a:avLst/>
          </a:prstGeom>
        </p:spPr>
        <p:txBody>
          <a:bodyPr wrap="square">
            <a:spAutoFit/>
          </a:bodyPr>
          <a:lstStyle/>
          <a:p>
            <a:pPr algn="just"/>
            <a:r>
              <a:rPr lang="es-ES" sz="4000" dirty="0" smtClean="0">
                <a:latin typeface="Georgia" pitchFamily="18" charset="0"/>
              </a:rPr>
              <a:t>Construya un algoritmo que determine la suma de una secuencia de números positivos leída por el teclado.</a:t>
            </a:r>
            <a:endParaRPr lang="es-VE" sz="4000" dirty="0">
              <a:latin typeface="Georgia" pitchFamily="18" charset="0"/>
            </a:endParaRPr>
          </a:p>
        </p:txBody>
      </p:sp>
      <p:pic>
        <p:nvPicPr>
          <p:cNvPr id="3" name="g57.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Mientras: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6331906" y="1785926"/>
            <a:ext cx="2169184" cy="830997"/>
          </a:xfrm>
          <a:prstGeom prst="rect">
            <a:avLst/>
          </a:prstGeom>
          <a:noFill/>
        </p:spPr>
        <p:txBody>
          <a:bodyPr wrap="none" rtlCol="0">
            <a:spAutoFit/>
          </a:bodyPr>
          <a:lstStyle/>
          <a:p>
            <a:r>
              <a:rPr lang="es-VE" sz="2400" b="1" u="sng" dirty="0" smtClean="0">
                <a:solidFill>
                  <a:srgbClr val="FF0000"/>
                </a:solidFill>
                <a:latin typeface="Georgia" pitchFamily="18" charset="0"/>
              </a:rPr>
              <a:t>DIAGRAMA </a:t>
            </a:r>
          </a:p>
          <a:p>
            <a:r>
              <a:rPr lang="es-VE" sz="2400" b="1" u="sng" dirty="0" smtClean="0">
                <a:solidFill>
                  <a:srgbClr val="FF0000"/>
                </a:solidFill>
                <a:latin typeface="Georgia" pitchFamily="18" charset="0"/>
              </a:rPr>
              <a:t>DE FLUJO</a:t>
            </a:r>
            <a:endParaRPr lang="es-VE" sz="2400" b="1" u="sng" dirty="0">
              <a:solidFill>
                <a:srgbClr val="FF0000"/>
              </a:solidFill>
              <a:latin typeface="Georgia" pitchFamily="18" charset="0"/>
            </a:endParaRPr>
          </a:p>
        </p:txBody>
      </p:sp>
      <p:sp>
        <p:nvSpPr>
          <p:cNvPr id="14" name="13 Rectángulo"/>
          <p:cNvSpPr/>
          <p:nvPr/>
        </p:nvSpPr>
        <p:spPr>
          <a:xfrm>
            <a:off x="571472" y="2357430"/>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4" name="3 CuadroTexto"/>
          <p:cNvSpPr txBox="1"/>
          <p:nvPr/>
        </p:nvSpPr>
        <p:spPr>
          <a:xfrm>
            <a:off x="1835696" y="4509120"/>
            <a:ext cx="644728" cy="369332"/>
          </a:xfrm>
          <a:prstGeom prst="rect">
            <a:avLst/>
          </a:prstGeom>
          <a:solidFill>
            <a:schemeClr val="bg1"/>
          </a:solidFill>
        </p:spPr>
        <p:txBody>
          <a:bodyPr wrap="none" rtlCol="0">
            <a:spAutoFit/>
          </a:bodyPr>
          <a:lstStyle/>
          <a:p>
            <a:r>
              <a:rPr lang="es-VE" dirty="0" smtClean="0"/>
              <a:t>n &gt; 0</a:t>
            </a:r>
            <a:endParaRPr lang="es-VE" dirty="0"/>
          </a:p>
        </p:txBody>
      </p:sp>
      <p:grpSp>
        <p:nvGrpSpPr>
          <p:cNvPr id="8" name="7 Grupo"/>
          <p:cNvGrpSpPr/>
          <p:nvPr/>
        </p:nvGrpSpPr>
        <p:grpSpPr>
          <a:xfrm>
            <a:off x="357158" y="2928934"/>
            <a:ext cx="3457575" cy="3676650"/>
            <a:chOff x="357158" y="2928934"/>
            <a:chExt cx="3457575" cy="3676650"/>
          </a:xfrm>
        </p:grpSpPr>
        <p:pic>
          <p:nvPicPr>
            <p:cNvPr id="72706" name="Picture 2"/>
            <p:cNvPicPr>
              <a:picLocks noChangeAspect="1" noChangeArrowheads="1"/>
            </p:cNvPicPr>
            <p:nvPr/>
          </p:nvPicPr>
          <p:blipFill>
            <a:blip r:embed="rId4"/>
            <a:srcRect/>
            <a:stretch>
              <a:fillRect/>
            </a:stretch>
          </p:blipFill>
          <p:spPr bwMode="auto">
            <a:xfrm>
              <a:off x="357158" y="2928934"/>
              <a:ext cx="3457575" cy="3676650"/>
            </a:xfrm>
            <a:prstGeom prst="rect">
              <a:avLst/>
            </a:prstGeom>
            <a:noFill/>
            <a:ln w="9525">
              <a:noFill/>
              <a:miter lim="800000"/>
              <a:headEnd/>
              <a:tailEnd/>
            </a:ln>
            <a:effectLst/>
          </p:spPr>
        </p:pic>
        <p:sp>
          <p:nvSpPr>
            <p:cNvPr id="3" name="2 CuadroTexto"/>
            <p:cNvSpPr txBox="1"/>
            <p:nvPr/>
          </p:nvSpPr>
          <p:spPr>
            <a:xfrm>
              <a:off x="937375" y="4293096"/>
              <a:ext cx="1186353" cy="338554"/>
            </a:xfrm>
            <a:prstGeom prst="rect">
              <a:avLst/>
            </a:prstGeom>
            <a:solidFill>
              <a:schemeClr val="bg1"/>
            </a:solidFill>
          </p:spPr>
          <p:txBody>
            <a:bodyPr wrap="square" rtlCol="0">
              <a:spAutoFit/>
            </a:bodyPr>
            <a:lstStyle/>
            <a:p>
              <a:r>
                <a:rPr lang="es-VE" sz="1600" b="1" dirty="0" smtClean="0"/>
                <a:t> suma =0</a:t>
              </a:r>
              <a:endParaRPr lang="es-VE" sz="1600" b="1" dirty="0"/>
            </a:p>
          </p:txBody>
        </p:sp>
        <p:sp>
          <p:nvSpPr>
            <p:cNvPr id="16" name="15 CuadroTexto"/>
            <p:cNvSpPr txBox="1"/>
            <p:nvPr/>
          </p:nvSpPr>
          <p:spPr>
            <a:xfrm>
              <a:off x="1089775" y="4797152"/>
              <a:ext cx="1610017" cy="338554"/>
            </a:xfrm>
            <a:prstGeom prst="rect">
              <a:avLst/>
            </a:prstGeom>
            <a:solidFill>
              <a:schemeClr val="bg1"/>
            </a:solidFill>
          </p:spPr>
          <p:txBody>
            <a:bodyPr wrap="square" rtlCol="0">
              <a:spAutoFit/>
            </a:bodyPr>
            <a:lstStyle/>
            <a:p>
              <a:r>
                <a:rPr lang="es-VE" sz="1600" b="1" dirty="0" smtClean="0"/>
                <a:t> suma =suma + n</a:t>
              </a:r>
              <a:endParaRPr lang="es-VE" sz="1600" b="1" dirty="0"/>
            </a:p>
          </p:txBody>
        </p:sp>
      </p:grpSp>
      <p:grpSp>
        <p:nvGrpSpPr>
          <p:cNvPr id="10" name="9 Grupo"/>
          <p:cNvGrpSpPr/>
          <p:nvPr/>
        </p:nvGrpSpPr>
        <p:grpSpPr>
          <a:xfrm>
            <a:off x="5429256" y="2633659"/>
            <a:ext cx="3067058" cy="4224341"/>
            <a:chOff x="5429256" y="2633659"/>
            <a:chExt cx="3067058" cy="4224341"/>
          </a:xfrm>
        </p:grpSpPr>
        <p:pic>
          <p:nvPicPr>
            <p:cNvPr id="72707" name="Picture 3"/>
            <p:cNvPicPr>
              <a:picLocks noChangeAspect="1" noChangeArrowheads="1"/>
            </p:cNvPicPr>
            <p:nvPr/>
          </p:nvPicPr>
          <p:blipFill>
            <a:blip r:embed="rId5"/>
            <a:srcRect/>
            <a:stretch>
              <a:fillRect/>
            </a:stretch>
          </p:blipFill>
          <p:spPr bwMode="auto">
            <a:xfrm>
              <a:off x="5429256" y="2633659"/>
              <a:ext cx="3067058" cy="4224341"/>
            </a:xfrm>
            <a:prstGeom prst="rect">
              <a:avLst/>
            </a:prstGeom>
            <a:noFill/>
            <a:ln w="9525">
              <a:noFill/>
              <a:miter lim="800000"/>
              <a:headEnd/>
              <a:tailEnd/>
            </a:ln>
            <a:effectLst/>
          </p:spPr>
        </p:pic>
        <p:sp>
          <p:nvSpPr>
            <p:cNvPr id="13" name="12 CuadroTexto"/>
            <p:cNvSpPr txBox="1"/>
            <p:nvPr/>
          </p:nvSpPr>
          <p:spPr>
            <a:xfrm>
              <a:off x="5868144" y="3666510"/>
              <a:ext cx="1656183" cy="338554"/>
            </a:xfrm>
            <a:prstGeom prst="rect">
              <a:avLst/>
            </a:prstGeom>
            <a:solidFill>
              <a:schemeClr val="bg1"/>
            </a:solidFill>
            <a:ln>
              <a:solidFill>
                <a:schemeClr val="tx1"/>
              </a:solidFill>
            </a:ln>
          </p:spPr>
          <p:txBody>
            <a:bodyPr wrap="square" rtlCol="0">
              <a:spAutoFit/>
            </a:bodyPr>
            <a:lstStyle/>
            <a:p>
              <a:pPr algn="ctr"/>
              <a:r>
                <a:rPr lang="es-VE" sz="1600" dirty="0" smtClean="0"/>
                <a:t> suma =0</a:t>
              </a:r>
              <a:endParaRPr lang="es-VE" sz="1600" dirty="0"/>
            </a:p>
          </p:txBody>
        </p:sp>
        <p:sp>
          <p:nvSpPr>
            <p:cNvPr id="15" name="14 CuadroTexto"/>
            <p:cNvSpPr txBox="1"/>
            <p:nvPr/>
          </p:nvSpPr>
          <p:spPr>
            <a:xfrm>
              <a:off x="6331906" y="4184902"/>
              <a:ext cx="760374" cy="369332"/>
            </a:xfrm>
            <a:prstGeom prst="rect">
              <a:avLst/>
            </a:prstGeom>
            <a:solidFill>
              <a:schemeClr val="bg1"/>
            </a:solidFill>
          </p:spPr>
          <p:txBody>
            <a:bodyPr wrap="square" rtlCol="0">
              <a:spAutoFit/>
            </a:bodyPr>
            <a:lstStyle/>
            <a:p>
              <a:r>
                <a:rPr lang="es-VE" dirty="0" smtClean="0"/>
                <a:t>n &lt;&gt; 0</a:t>
              </a:r>
              <a:endParaRPr lang="es-VE" dirty="0"/>
            </a:p>
          </p:txBody>
        </p:sp>
        <p:sp>
          <p:nvSpPr>
            <p:cNvPr id="17" name="16 CuadroTexto"/>
            <p:cNvSpPr txBox="1"/>
            <p:nvPr/>
          </p:nvSpPr>
          <p:spPr>
            <a:xfrm>
              <a:off x="5868144" y="4818638"/>
              <a:ext cx="1944216" cy="338554"/>
            </a:xfrm>
            <a:prstGeom prst="rect">
              <a:avLst/>
            </a:prstGeom>
            <a:solidFill>
              <a:schemeClr val="bg1"/>
            </a:solidFill>
            <a:ln>
              <a:solidFill>
                <a:schemeClr val="tx1"/>
              </a:solidFill>
            </a:ln>
          </p:spPr>
          <p:txBody>
            <a:bodyPr wrap="square" rtlCol="0">
              <a:spAutoFit/>
            </a:bodyPr>
            <a:lstStyle/>
            <a:p>
              <a:r>
                <a:rPr lang="es-VE" sz="1600" b="1" dirty="0" smtClean="0"/>
                <a:t> suma =suma + n</a:t>
              </a:r>
              <a:endParaRPr lang="es-VE" sz="1600" b="1" dirty="0"/>
            </a:p>
          </p:txBody>
        </p:sp>
      </p:grpSp>
      <p:pic>
        <p:nvPicPr>
          <p:cNvPr id="12" name="g58.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474913"/>
            <a:ext cx="864399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VE" sz="1200" b="0" i="0" u="none" strike="noStrike" cap="none" normalizeH="0" baseline="0" dirty="0" smtClean="0">
              <a:ln>
                <a:noFill/>
              </a:ln>
              <a:solidFill>
                <a:schemeClr val="tx1"/>
              </a:solidFill>
              <a:effectLst/>
              <a:latin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428596" y="3071810"/>
            <a:ext cx="821537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3600" dirty="0" smtClean="0">
                <a:latin typeface="Georgia" pitchFamily="18" charset="0"/>
              </a:rPr>
              <a:t>Es aquella en la que el número de iteraciones se conoce por anticipado, hay una variable llamada de control que es la que controla el número de repeticiones que va desde un valor inicial a un valor final</a:t>
            </a:r>
            <a:endParaRPr lang="es-VE" sz="3600" dirty="0">
              <a:latin typeface="Georgia" pitchFamily="18" charset="0"/>
            </a:endParaRPr>
          </a:p>
        </p:txBody>
      </p:sp>
      <p:pic>
        <p:nvPicPr>
          <p:cNvPr id="2" name="f5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85992"/>
            <a:ext cx="8286808"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000" dirty="0" smtClean="0">
                <a:latin typeface="Georgia" pitchFamily="18" charset="0"/>
              </a:rPr>
              <a:t>Es una secuencia ordenada de pasos,  que describen el proceso que se debe seguir, para dar solución a un problema específico.</a:t>
            </a:r>
            <a:endParaRPr lang="es-VE" sz="40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215206" y="6215082"/>
            <a:ext cx="1899879" cy="461665"/>
          </a:xfrm>
          <a:prstGeom prst="rect">
            <a:avLst/>
          </a:prstGeom>
          <a:noFill/>
        </p:spPr>
        <p:txBody>
          <a:bodyPr wrap="none" rtlCol="0">
            <a:spAutoFit/>
          </a:bodyPr>
          <a:lstStyle/>
          <a:p>
            <a:r>
              <a:rPr lang="es-VE" sz="2400" b="1" dirty="0" smtClean="0">
                <a:solidFill>
                  <a:srgbClr val="FF0000"/>
                </a:solidFill>
                <a:latin typeface="Georgia" pitchFamily="18" charset="0"/>
              </a:rPr>
              <a:t>Concepto 1</a:t>
            </a:r>
            <a:endParaRPr lang="es-VE" sz="2400" b="1" dirty="0">
              <a:solidFill>
                <a:srgbClr val="FF0000"/>
              </a:solidFill>
              <a:latin typeface="Georgia" pitchFamily="18" charset="0"/>
            </a:endParaRPr>
          </a:p>
        </p:txBody>
      </p:sp>
      <p:pic>
        <p:nvPicPr>
          <p:cNvPr id="2" name="f6.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025" name="Rectangle 1"/>
          <p:cNvSpPr>
            <a:spLocks noChangeArrowheads="1"/>
          </p:cNvSpPr>
          <p:nvPr/>
        </p:nvSpPr>
        <p:spPr bwMode="auto">
          <a:xfrm>
            <a:off x="285720" y="2214554"/>
            <a:ext cx="8643998"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s-ES" sz="2400" b="1" dirty="0" smtClean="0">
                <a:latin typeface="Georgia" pitchFamily="18" charset="0"/>
              </a:rPr>
              <a:t>Funcionamiento:</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Las variables de control, valor inicial y valor final deben ser todas del mismo tipo, el tipo real no esta permitido. Los valore iníciales pueden ser tanto expresiones como constantes.</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Antes de la primera ejecución del bucle a la variable de control se asigna el valor inicial.</a:t>
            </a:r>
            <a:endParaRPr lang="es-VE" sz="2400" dirty="0" smtClean="0">
              <a:latin typeface="Georgia" pitchFamily="18" charset="0"/>
            </a:endParaRPr>
          </a:p>
          <a:p>
            <a:pPr marL="457200" lvl="0" indent="-457200" algn="just">
              <a:buFont typeface="+mj-lt"/>
              <a:buAutoNum type="arabicPeriod"/>
            </a:pPr>
            <a:r>
              <a:rPr lang="es-ES" sz="2400" dirty="0" smtClean="0">
                <a:latin typeface="Georgia" pitchFamily="18" charset="0"/>
              </a:rPr>
              <a:t>La ultima ejecución del bucle ocurre cuando la variable de control es igual al valor final.</a:t>
            </a:r>
          </a:p>
          <a:p>
            <a:pPr marL="457200" indent="-457200" algn="just">
              <a:buFont typeface="+mj-lt"/>
              <a:buAutoNum type="arabicPeriod"/>
            </a:pPr>
            <a:r>
              <a:rPr lang="es-ES" sz="2400" dirty="0" smtClean="0">
                <a:latin typeface="Georgia" pitchFamily="18" charset="0"/>
              </a:rPr>
              <a:t>Es ilegal modificar el valor de la variable de control, el valor inicial y el valor final dentro del bucle.</a:t>
            </a:r>
            <a:endParaRPr lang="es-VE" sz="2400" dirty="0" smtClean="0">
              <a:latin typeface="Georgia" pitchFamily="18" charset="0"/>
            </a:endParaRPr>
          </a:p>
          <a:p>
            <a:pPr marL="457200" lvl="0" indent="-457200" algn="just">
              <a:buFont typeface="+mj-lt"/>
              <a:buAutoNum type="arabicPeriod"/>
            </a:pPr>
            <a:endParaRPr lang="es-VE" sz="2400" dirty="0">
              <a:latin typeface="Georgia" pitchFamily="18" charset="0"/>
            </a:endParaRPr>
          </a:p>
        </p:txBody>
      </p:sp>
      <p:pic>
        <p:nvPicPr>
          <p:cNvPr id="3" name="f60.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35743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4754" name="Picture 2"/>
          <p:cNvPicPr>
            <a:picLocks noChangeAspect="1" noChangeArrowheads="1"/>
          </p:cNvPicPr>
          <p:nvPr/>
        </p:nvPicPr>
        <p:blipFill>
          <a:blip r:embed="rId4"/>
          <a:srcRect/>
          <a:stretch>
            <a:fillRect/>
          </a:stretch>
        </p:blipFill>
        <p:spPr bwMode="auto">
          <a:xfrm>
            <a:off x="428596" y="3286124"/>
            <a:ext cx="3571900" cy="1795466"/>
          </a:xfrm>
          <a:prstGeom prst="rect">
            <a:avLst/>
          </a:prstGeom>
          <a:noFill/>
          <a:ln w="9525">
            <a:noFill/>
            <a:miter lim="800000"/>
            <a:headEnd/>
            <a:tailEnd/>
          </a:ln>
          <a:effectLst/>
        </p:spPr>
      </p:pic>
      <p:pic>
        <p:nvPicPr>
          <p:cNvPr id="74755" name="Picture 3"/>
          <p:cNvPicPr>
            <a:picLocks noChangeAspect="1" noChangeArrowheads="1"/>
          </p:cNvPicPr>
          <p:nvPr/>
        </p:nvPicPr>
        <p:blipFill>
          <a:blip r:embed="rId5"/>
          <a:srcRect/>
          <a:stretch>
            <a:fillRect/>
          </a:stretch>
        </p:blipFill>
        <p:spPr bwMode="auto">
          <a:xfrm>
            <a:off x="5429256" y="3214686"/>
            <a:ext cx="3093051" cy="3286148"/>
          </a:xfrm>
          <a:prstGeom prst="rect">
            <a:avLst/>
          </a:prstGeom>
          <a:noFill/>
          <a:ln w="9525">
            <a:noFill/>
            <a:miter lim="800000"/>
            <a:headEnd/>
            <a:tailEnd/>
          </a:ln>
          <a:effectLst/>
        </p:spPr>
      </p:pic>
      <p:sp>
        <p:nvSpPr>
          <p:cNvPr id="14" name="13 Rectángulo"/>
          <p:cNvSpPr/>
          <p:nvPr/>
        </p:nvSpPr>
        <p:spPr>
          <a:xfrm>
            <a:off x="428596" y="2500306"/>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sp>
        <p:nvSpPr>
          <p:cNvPr id="3" name="2 CuadroTexto"/>
          <p:cNvSpPr txBox="1"/>
          <p:nvPr/>
        </p:nvSpPr>
        <p:spPr>
          <a:xfrm>
            <a:off x="1457436" y="3356992"/>
            <a:ext cx="2390686" cy="584775"/>
          </a:xfrm>
          <a:prstGeom prst="rect">
            <a:avLst/>
          </a:prstGeom>
          <a:solidFill>
            <a:schemeClr val="bg1"/>
          </a:solidFill>
          <a:ln>
            <a:solidFill>
              <a:schemeClr val="bg1"/>
            </a:solidFill>
          </a:ln>
        </p:spPr>
        <p:txBody>
          <a:bodyPr wrap="square" rtlCol="0">
            <a:spAutoFit/>
          </a:bodyPr>
          <a:lstStyle/>
          <a:p>
            <a:r>
              <a:rPr lang="es-VE" sz="3200" dirty="0" smtClean="0"/>
              <a:t>I : vi </a:t>
            </a:r>
            <a:r>
              <a:rPr lang="es-VE" sz="3200" b="1" dirty="0" smtClean="0"/>
              <a:t>hasta</a:t>
            </a:r>
            <a:r>
              <a:rPr lang="es-VE" sz="3200" dirty="0" smtClean="0"/>
              <a:t> </a:t>
            </a:r>
            <a:r>
              <a:rPr lang="es-VE" sz="3200" dirty="0" err="1" smtClean="0"/>
              <a:t>vf</a:t>
            </a:r>
            <a:endParaRPr lang="es-VE" sz="3200" dirty="0"/>
          </a:p>
        </p:txBody>
      </p:sp>
      <p:sp>
        <p:nvSpPr>
          <p:cNvPr id="4" name="3 CuadroTexto"/>
          <p:cNvSpPr txBox="1"/>
          <p:nvPr/>
        </p:nvSpPr>
        <p:spPr>
          <a:xfrm>
            <a:off x="5580112" y="3214686"/>
            <a:ext cx="2232247" cy="646331"/>
          </a:xfrm>
          <a:prstGeom prst="rect">
            <a:avLst/>
          </a:prstGeom>
          <a:solidFill>
            <a:schemeClr val="bg1"/>
          </a:solidFill>
          <a:ln>
            <a:solidFill>
              <a:schemeClr val="tx1"/>
            </a:solidFill>
          </a:ln>
        </p:spPr>
        <p:txBody>
          <a:bodyPr wrap="square" rtlCol="0">
            <a:spAutoFit/>
          </a:bodyPr>
          <a:lstStyle/>
          <a:p>
            <a:pPr algn="ctr"/>
            <a:r>
              <a:rPr lang="es-VE" b="1" dirty="0" smtClean="0"/>
              <a:t>I = valor inicial</a:t>
            </a:r>
          </a:p>
          <a:p>
            <a:endParaRPr lang="es-VE" b="1" dirty="0"/>
          </a:p>
        </p:txBody>
      </p:sp>
      <p:sp>
        <p:nvSpPr>
          <p:cNvPr id="8" name="7 CuadroTexto"/>
          <p:cNvSpPr txBox="1"/>
          <p:nvPr/>
        </p:nvSpPr>
        <p:spPr>
          <a:xfrm>
            <a:off x="6084168" y="4324763"/>
            <a:ext cx="1440160" cy="338554"/>
          </a:xfrm>
          <a:prstGeom prst="rect">
            <a:avLst/>
          </a:prstGeom>
          <a:solidFill>
            <a:schemeClr val="bg1"/>
          </a:solidFill>
          <a:ln>
            <a:solidFill>
              <a:schemeClr val="bg1"/>
            </a:solidFill>
          </a:ln>
        </p:spPr>
        <p:txBody>
          <a:bodyPr wrap="square" rtlCol="0">
            <a:spAutoFit/>
          </a:bodyPr>
          <a:lstStyle/>
          <a:p>
            <a:r>
              <a:rPr lang="es-VE" sz="1600" dirty="0" smtClean="0"/>
              <a:t>I &lt;= Valor final </a:t>
            </a:r>
            <a:endParaRPr lang="es-VE" sz="1600" dirty="0"/>
          </a:p>
        </p:txBody>
      </p:sp>
      <p:pic>
        <p:nvPicPr>
          <p:cNvPr id="10" name="g61.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0"/>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12" name="11 Rectángulo"/>
          <p:cNvSpPr/>
          <p:nvPr/>
        </p:nvSpPr>
        <p:spPr>
          <a:xfrm>
            <a:off x="428596" y="2857496"/>
            <a:ext cx="8215370" cy="1938992"/>
          </a:xfrm>
          <a:prstGeom prst="rect">
            <a:avLst/>
          </a:prstGeom>
        </p:spPr>
        <p:txBody>
          <a:bodyPr wrap="square">
            <a:spAutoFit/>
          </a:bodyPr>
          <a:lstStyle/>
          <a:p>
            <a:pPr algn="just"/>
            <a:r>
              <a:rPr lang="es-ES" sz="4000" dirty="0" smtClean="0">
                <a:latin typeface="Georgia" pitchFamily="18" charset="0"/>
              </a:rPr>
              <a:t>Construya un algoritmo que visualice por pantalla los números comprendidos entre 1 y 10000.</a:t>
            </a:r>
            <a:endParaRPr lang="es-VE" sz="4000" dirty="0">
              <a:latin typeface="Georgia" pitchFamily="18" charset="0"/>
            </a:endParaRPr>
          </a:p>
        </p:txBody>
      </p:sp>
      <p:pic>
        <p:nvPicPr>
          <p:cNvPr id="2" name="f62.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4097" name="Rectangle 1"/>
          <p:cNvSpPr>
            <a:spLocks noChangeArrowheads="1"/>
          </p:cNvSpPr>
          <p:nvPr/>
        </p:nvSpPr>
        <p:spPr bwMode="auto">
          <a:xfrm>
            <a:off x="214282" y="1142984"/>
            <a:ext cx="864399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sz="4000" b="1" i="1" dirty="0" smtClean="0">
                <a:latin typeface="Arial" pitchFamily="34" charset="0"/>
                <a:ea typeface="Arial" pitchFamily="34" charset="0"/>
                <a:cs typeface="Arial" pitchFamily="34" charset="0"/>
              </a:rPr>
              <a:t>REPETICION</a:t>
            </a:r>
            <a:endParaRPr kumimoji="0" lang="es-ES" sz="4000" b="1" i="1"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r>
              <a:rPr lang="es-ES" sz="3200" b="1" u="sng" dirty="0" smtClean="0">
                <a:latin typeface="Georgia" pitchFamily="18" charset="0"/>
              </a:rPr>
              <a:t>Repita Para: Ejemplo</a:t>
            </a:r>
            <a:endParaRPr lang="es-VE" sz="1100" dirty="0" smtClean="0"/>
          </a:p>
        </p:txBody>
      </p:sp>
      <p:sp>
        <p:nvSpPr>
          <p:cNvPr id="11" name="10 CuadroTexto"/>
          <p:cNvSpPr txBox="1"/>
          <p:nvPr/>
        </p:nvSpPr>
        <p:spPr>
          <a:xfrm>
            <a:off x="5188841" y="980728"/>
            <a:ext cx="3919663" cy="830997"/>
          </a:xfrm>
          <a:prstGeom prst="rect">
            <a:avLst/>
          </a:prstGeom>
          <a:noFill/>
        </p:spPr>
        <p:txBody>
          <a:bodyPr wrap="none" rtlCol="0">
            <a:spAutoFit/>
          </a:bodyPr>
          <a:lstStyle/>
          <a:p>
            <a:pPr algn="r"/>
            <a:r>
              <a:rPr lang="es-VE" sz="4800" b="1" dirty="0" smtClean="0">
                <a:latin typeface="Georgia" panose="02040502050405020303" pitchFamily="18" charset="0"/>
              </a:rPr>
              <a:t>Estructuras</a:t>
            </a:r>
            <a:endParaRPr lang="es-VE" sz="4800" b="1" dirty="0">
              <a:latin typeface="Georgia" panose="02040502050405020303" pitchFamily="18" charset="0"/>
            </a:endParaRPr>
          </a:p>
        </p:txBody>
      </p:sp>
      <p:sp>
        <p:nvSpPr>
          <p:cNvPr id="9" name="8 CuadroTexto"/>
          <p:cNvSpPr txBox="1"/>
          <p:nvPr/>
        </p:nvSpPr>
        <p:spPr>
          <a:xfrm>
            <a:off x="4628749" y="2000240"/>
            <a:ext cx="4443845" cy="523220"/>
          </a:xfrm>
          <a:prstGeom prst="rect">
            <a:avLst/>
          </a:prstGeom>
          <a:noFill/>
        </p:spPr>
        <p:txBody>
          <a:bodyPr wrap="none" rtlCol="0">
            <a:spAutoFit/>
          </a:bodyPr>
          <a:lstStyle/>
          <a:p>
            <a:r>
              <a:rPr lang="es-VE" sz="2800" b="1" u="sng" dirty="0" smtClean="0">
                <a:solidFill>
                  <a:srgbClr val="FF0000"/>
                </a:solidFill>
                <a:latin typeface="Georgia" pitchFamily="18" charset="0"/>
              </a:rPr>
              <a:t>DIAGRAMA DE FLUJO</a:t>
            </a:r>
            <a:endParaRPr lang="es-VE" sz="2800" b="1" u="sng" dirty="0">
              <a:solidFill>
                <a:srgbClr val="FF0000"/>
              </a:solidFill>
              <a:latin typeface="Georgia" pitchFamily="18" charset="0"/>
            </a:endParaRPr>
          </a:p>
        </p:txBody>
      </p:sp>
      <p:pic>
        <p:nvPicPr>
          <p:cNvPr id="75778" name="Picture 2"/>
          <p:cNvPicPr>
            <a:picLocks noChangeAspect="1" noChangeArrowheads="1"/>
          </p:cNvPicPr>
          <p:nvPr/>
        </p:nvPicPr>
        <p:blipFill>
          <a:blip r:embed="rId4"/>
          <a:srcRect/>
          <a:stretch>
            <a:fillRect/>
          </a:stretch>
        </p:blipFill>
        <p:spPr bwMode="auto">
          <a:xfrm>
            <a:off x="214282" y="3143248"/>
            <a:ext cx="4000528" cy="2552700"/>
          </a:xfrm>
          <a:prstGeom prst="rect">
            <a:avLst/>
          </a:prstGeom>
          <a:noFill/>
          <a:ln w="9525">
            <a:noFill/>
            <a:miter lim="800000"/>
            <a:headEnd/>
            <a:tailEnd/>
          </a:ln>
          <a:effectLst/>
        </p:spPr>
      </p:pic>
      <p:sp>
        <p:nvSpPr>
          <p:cNvPr id="61" name="60 Rectángulo"/>
          <p:cNvSpPr/>
          <p:nvPr/>
        </p:nvSpPr>
        <p:spPr>
          <a:xfrm>
            <a:off x="357158" y="2428868"/>
            <a:ext cx="3419526" cy="523220"/>
          </a:xfrm>
          <a:prstGeom prst="rect">
            <a:avLst/>
          </a:prstGeom>
        </p:spPr>
        <p:txBody>
          <a:bodyPr wrap="none">
            <a:spAutoFit/>
          </a:bodyPr>
          <a:lstStyle/>
          <a:p>
            <a:r>
              <a:rPr lang="es-ES" sz="2800" b="1" u="sng" dirty="0" smtClean="0">
                <a:solidFill>
                  <a:srgbClr val="FF0000"/>
                </a:solidFill>
                <a:latin typeface="Georgia" panose="02040502050405020303" pitchFamily="18" charset="0"/>
              </a:rPr>
              <a:t>PSEUDOCÓDIGO</a:t>
            </a:r>
            <a:endParaRPr lang="es-VE" sz="2800" b="1" u="sng" dirty="0">
              <a:solidFill>
                <a:srgbClr val="FF0000"/>
              </a:solidFill>
            </a:endParaRPr>
          </a:p>
        </p:txBody>
      </p:sp>
      <p:grpSp>
        <p:nvGrpSpPr>
          <p:cNvPr id="38" name="37 Grupo"/>
          <p:cNvGrpSpPr/>
          <p:nvPr/>
        </p:nvGrpSpPr>
        <p:grpSpPr>
          <a:xfrm>
            <a:off x="4788024" y="2571744"/>
            <a:ext cx="3609044" cy="4214842"/>
            <a:chOff x="4788024" y="2571744"/>
            <a:chExt cx="3609044" cy="4214842"/>
          </a:xfrm>
        </p:grpSpPr>
        <p:grpSp>
          <p:nvGrpSpPr>
            <p:cNvPr id="27" name="26 Grupo"/>
            <p:cNvGrpSpPr/>
            <p:nvPr/>
          </p:nvGrpSpPr>
          <p:grpSpPr>
            <a:xfrm>
              <a:off x="5500694" y="2571744"/>
              <a:ext cx="1357322" cy="428628"/>
              <a:chOff x="5500694" y="2714620"/>
              <a:chExt cx="1357322" cy="428628"/>
            </a:xfrm>
          </p:grpSpPr>
          <p:sp>
            <p:nvSpPr>
              <p:cNvPr id="12" name="11 Elipse"/>
              <p:cNvSpPr/>
              <p:nvPr/>
            </p:nvSpPr>
            <p:spPr>
              <a:xfrm>
                <a:off x="5500694" y="2714620"/>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13 CuadroTexto"/>
              <p:cNvSpPr txBox="1"/>
              <p:nvPr/>
            </p:nvSpPr>
            <p:spPr>
              <a:xfrm>
                <a:off x="5857884" y="2714620"/>
                <a:ext cx="689612" cy="369332"/>
              </a:xfrm>
              <a:prstGeom prst="rect">
                <a:avLst/>
              </a:prstGeom>
              <a:noFill/>
            </p:spPr>
            <p:txBody>
              <a:bodyPr wrap="none" rtlCol="0">
                <a:spAutoFit/>
              </a:bodyPr>
              <a:lstStyle/>
              <a:p>
                <a:r>
                  <a:rPr lang="es-VE" dirty="0" smtClean="0"/>
                  <a:t>Inicio</a:t>
                </a:r>
                <a:endParaRPr lang="es-VE" dirty="0"/>
              </a:p>
            </p:txBody>
          </p:sp>
        </p:grpSp>
        <p:grpSp>
          <p:nvGrpSpPr>
            <p:cNvPr id="26" name="25 Grupo"/>
            <p:cNvGrpSpPr/>
            <p:nvPr/>
          </p:nvGrpSpPr>
          <p:grpSpPr>
            <a:xfrm>
              <a:off x="5500694" y="6357958"/>
              <a:ext cx="1357322" cy="428628"/>
              <a:chOff x="5500694" y="6357958"/>
              <a:chExt cx="1357322" cy="428628"/>
            </a:xfrm>
          </p:grpSpPr>
          <p:sp>
            <p:nvSpPr>
              <p:cNvPr id="13" name="12 Elipse"/>
              <p:cNvSpPr/>
              <p:nvPr/>
            </p:nvSpPr>
            <p:spPr>
              <a:xfrm>
                <a:off x="5500694" y="6357958"/>
                <a:ext cx="1357322" cy="4286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5" name="14 CuadroTexto"/>
              <p:cNvSpPr txBox="1"/>
              <p:nvPr/>
            </p:nvSpPr>
            <p:spPr>
              <a:xfrm>
                <a:off x="5892758" y="6357958"/>
                <a:ext cx="465192" cy="369332"/>
              </a:xfrm>
              <a:prstGeom prst="rect">
                <a:avLst/>
              </a:prstGeom>
              <a:noFill/>
            </p:spPr>
            <p:txBody>
              <a:bodyPr wrap="none" rtlCol="0">
                <a:spAutoFit/>
              </a:bodyPr>
              <a:lstStyle/>
              <a:p>
                <a:r>
                  <a:rPr lang="es-VE" dirty="0" smtClean="0"/>
                  <a:t>Fin</a:t>
                </a:r>
                <a:endParaRPr lang="es-VE" dirty="0"/>
              </a:p>
            </p:txBody>
          </p:sp>
        </p:grpSp>
        <p:grpSp>
          <p:nvGrpSpPr>
            <p:cNvPr id="28" name="27 Grupo"/>
            <p:cNvGrpSpPr/>
            <p:nvPr/>
          </p:nvGrpSpPr>
          <p:grpSpPr>
            <a:xfrm>
              <a:off x="5500694" y="3214686"/>
              <a:ext cx="1500198" cy="428628"/>
              <a:chOff x="5429256" y="3357562"/>
              <a:chExt cx="1500198" cy="428628"/>
            </a:xfrm>
          </p:grpSpPr>
          <p:sp>
            <p:nvSpPr>
              <p:cNvPr id="16" name="15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7" name="16 CuadroTexto"/>
              <p:cNvSpPr txBox="1"/>
              <p:nvPr/>
            </p:nvSpPr>
            <p:spPr>
              <a:xfrm>
                <a:off x="5848780" y="3416858"/>
                <a:ext cx="580608" cy="369332"/>
              </a:xfrm>
              <a:prstGeom prst="rect">
                <a:avLst/>
              </a:prstGeom>
              <a:noFill/>
            </p:spPr>
            <p:txBody>
              <a:bodyPr wrap="none" rtlCol="0">
                <a:spAutoFit/>
              </a:bodyPr>
              <a:lstStyle/>
              <a:p>
                <a:r>
                  <a:rPr lang="es-VE" dirty="0" smtClean="0"/>
                  <a:t>I = 1</a:t>
                </a:r>
                <a:endParaRPr lang="es-VE" dirty="0"/>
              </a:p>
            </p:txBody>
          </p:sp>
        </p:grpSp>
        <p:grpSp>
          <p:nvGrpSpPr>
            <p:cNvPr id="29" name="28 Grupo"/>
            <p:cNvGrpSpPr/>
            <p:nvPr/>
          </p:nvGrpSpPr>
          <p:grpSpPr>
            <a:xfrm>
              <a:off x="5072066" y="3857628"/>
              <a:ext cx="2143140" cy="1000132"/>
              <a:chOff x="5143504" y="4143380"/>
              <a:chExt cx="2428892" cy="1000132"/>
            </a:xfrm>
          </p:grpSpPr>
          <p:sp>
            <p:nvSpPr>
              <p:cNvPr id="18" name="17 Decisión"/>
              <p:cNvSpPr/>
              <p:nvPr/>
            </p:nvSpPr>
            <p:spPr>
              <a:xfrm>
                <a:off x="5143504" y="4143380"/>
                <a:ext cx="2428892" cy="1000132"/>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9" name="18 CuadroTexto"/>
              <p:cNvSpPr txBox="1"/>
              <p:nvPr/>
            </p:nvSpPr>
            <p:spPr>
              <a:xfrm>
                <a:off x="5739496" y="4429132"/>
                <a:ext cx="931665" cy="369332"/>
              </a:xfrm>
              <a:prstGeom prst="rect">
                <a:avLst/>
              </a:prstGeom>
              <a:noFill/>
              <a:ln>
                <a:noFill/>
              </a:ln>
            </p:spPr>
            <p:txBody>
              <a:bodyPr wrap="none" rtlCol="0">
                <a:spAutoFit/>
              </a:bodyPr>
              <a:lstStyle/>
              <a:p>
                <a:r>
                  <a:rPr lang="es-VE" dirty="0" smtClean="0"/>
                  <a:t>I &gt; 1001</a:t>
                </a:r>
                <a:endParaRPr lang="es-VE" dirty="0"/>
              </a:p>
            </p:txBody>
          </p:sp>
        </p:grpSp>
        <p:sp>
          <p:nvSpPr>
            <p:cNvPr id="21" name="20 CuadroTexto"/>
            <p:cNvSpPr txBox="1"/>
            <p:nvPr/>
          </p:nvSpPr>
          <p:spPr>
            <a:xfrm>
              <a:off x="7215206" y="3916924"/>
              <a:ext cx="1181862" cy="369332"/>
            </a:xfrm>
            <a:prstGeom prst="rect">
              <a:avLst/>
            </a:prstGeom>
            <a:noFill/>
          </p:spPr>
          <p:txBody>
            <a:bodyPr wrap="none" rtlCol="0">
              <a:spAutoFit/>
            </a:bodyPr>
            <a:lstStyle/>
            <a:p>
              <a:r>
                <a:rPr lang="es-VE" b="1" dirty="0" smtClean="0">
                  <a:solidFill>
                    <a:srgbClr val="FF0000"/>
                  </a:solidFill>
                </a:rPr>
                <a:t>Verdadero</a:t>
              </a:r>
              <a:endParaRPr lang="es-VE" b="1" dirty="0">
                <a:solidFill>
                  <a:srgbClr val="FF0000"/>
                </a:solidFill>
              </a:endParaRPr>
            </a:p>
          </p:txBody>
        </p:sp>
        <p:sp>
          <p:nvSpPr>
            <p:cNvPr id="22" name="21 CuadroTexto"/>
            <p:cNvSpPr txBox="1"/>
            <p:nvPr/>
          </p:nvSpPr>
          <p:spPr>
            <a:xfrm>
              <a:off x="5286380" y="4714884"/>
              <a:ext cx="668901" cy="369332"/>
            </a:xfrm>
            <a:prstGeom prst="rect">
              <a:avLst/>
            </a:prstGeom>
            <a:noFill/>
          </p:spPr>
          <p:txBody>
            <a:bodyPr wrap="none" rtlCol="0">
              <a:spAutoFit/>
            </a:bodyPr>
            <a:lstStyle/>
            <a:p>
              <a:r>
                <a:rPr lang="es-VE" b="1" dirty="0" smtClean="0">
                  <a:solidFill>
                    <a:srgbClr val="FF0000"/>
                  </a:solidFill>
                </a:rPr>
                <a:t>Falso</a:t>
              </a:r>
              <a:endParaRPr lang="es-VE" b="1" dirty="0">
                <a:solidFill>
                  <a:srgbClr val="FF0000"/>
                </a:solidFill>
              </a:endParaRPr>
            </a:p>
          </p:txBody>
        </p:sp>
        <p:grpSp>
          <p:nvGrpSpPr>
            <p:cNvPr id="25" name="24 Grupo"/>
            <p:cNvGrpSpPr/>
            <p:nvPr/>
          </p:nvGrpSpPr>
          <p:grpSpPr>
            <a:xfrm>
              <a:off x="5429256" y="5072074"/>
              <a:ext cx="1500198" cy="428628"/>
              <a:chOff x="6858016" y="5143512"/>
              <a:chExt cx="1500198" cy="428628"/>
            </a:xfrm>
          </p:grpSpPr>
          <p:sp>
            <p:nvSpPr>
              <p:cNvPr id="23" name="22 Paralelogramo"/>
              <p:cNvSpPr/>
              <p:nvPr/>
            </p:nvSpPr>
            <p:spPr>
              <a:xfrm>
                <a:off x="6858016" y="5143512"/>
                <a:ext cx="1500198" cy="428628"/>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CuadroTexto"/>
              <p:cNvSpPr txBox="1"/>
              <p:nvPr/>
            </p:nvSpPr>
            <p:spPr>
              <a:xfrm>
                <a:off x="7215206" y="5143512"/>
                <a:ext cx="982961" cy="369332"/>
              </a:xfrm>
              <a:prstGeom prst="rect">
                <a:avLst/>
              </a:prstGeom>
              <a:noFill/>
            </p:spPr>
            <p:txBody>
              <a:bodyPr wrap="none" rtlCol="0">
                <a:spAutoFit/>
              </a:bodyPr>
              <a:lstStyle/>
              <a:p>
                <a:r>
                  <a:rPr lang="es-VE" dirty="0" smtClean="0"/>
                  <a:t>Escribir I</a:t>
                </a:r>
                <a:endParaRPr lang="es-VE" dirty="0"/>
              </a:p>
            </p:txBody>
          </p:sp>
        </p:grpSp>
        <p:grpSp>
          <p:nvGrpSpPr>
            <p:cNvPr id="30" name="29 Grupo"/>
            <p:cNvGrpSpPr/>
            <p:nvPr/>
          </p:nvGrpSpPr>
          <p:grpSpPr>
            <a:xfrm>
              <a:off x="5500694" y="5715016"/>
              <a:ext cx="1500198" cy="428628"/>
              <a:chOff x="5429256" y="3357562"/>
              <a:chExt cx="1500198" cy="428628"/>
            </a:xfrm>
          </p:grpSpPr>
          <p:sp>
            <p:nvSpPr>
              <p:cNvPr id="31" name="30 Rectángulo"/>
              <p:cNvSpPr/>
              <p:nvPr/>
            </p:nvSpPr>
            <p:spPr>
              <a:xfrm>
                <a:off x="5429256" y="3357562"/>
                <a:ext cx="1500198" cy="4286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32" name="31 CuadroTexto"/>
              <p:cNvSpPr txBox="1"/>
              <p:nvPr/>
            </p:nvSpPr>
            <p:spPr>
              <a:xfrm>
                <a:off x="5848780" y="3416858"/>
                <a:ext cx="912429" cy="369332"/>
              </a:xfrm>
              <a:prstGeom prst="rect">
                <a:avLst/>
              </a:prstGeom>
              <a:noFill/>
            </p:spPr>
            <p:txBody>
              <a:bodyPr wrap="none" rtlCol="0">
                <a:spAutoFit/>
              </a:bodyPr>
              <a:lstStyle/>
              <a:p>
                <a:r>
                  <a:rPr lang="es-VE" dirty="0" smtClean="0"/>
                  <a:t>I =  I + 1</a:t>
                </a:r>
                <a:endParaRPr lang="es-VE" dirty="0"/>
              </a:p>
            </p:txBody>
          </p:sp>
        </p:grpSp>
        <p:cxnSp>
          <p:nvCxnSpPr>
            <p:cNvPr id="49" name="48 Conector recto de flecha"/>
            <p:cNvCxnSpPr/>
            <p:nvPr/>
          </p:nvCxnSpPr>
          <p:spPr>
            <a:xfrm rot="5400000">
              <a:off x="6037273" y="310673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rot="5400000">
              <a:off x="6037273" y="374967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p:nvPr/>
          </p:nvCxnSpPr>
          <p:spPr>
            <a:xfrm rot="5400000">
              <a:off x="6037273" y="4964123"/>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p:nvPr/>
          </p:nvCxnSpPr>
          <p:spPr>
            <a:xfrm rot="5400000">
              <a:off x="6037273" y="5607065"/>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rot="5400000">
              <a:off x="6035685" y="6250007"/>
              <a:ext cx="21431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p:cNvCxnSpPr>
              <a:stCxn id="18" idx="3"/>
            </p:cNvCxnSpPr>
            <p:nvPr/>
          </p:nvCxnSpPr>
          <p:spPr>
            <a:xfrm>
              <a:off x="7215206" y="4357694"/>
              <a:ext cx="57150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rot="5400000">
              <a:off x="6858016" y="5286388"/>
              <a:ext cx="185738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10800000">
              <a:off x="6215074" y="6215082"/>
              <a:ext cx="1571636" cy="158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flipH="1">
              <a:off x="4788024" y="6198675"/>
              <a:ext cx="1337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V="1">
              <a:off x="4788024" y="3717033"/>
              <a:ext cx="0" cy="24266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788024" y="3704320"/>
              <a:ext cx="1337330" cy="2948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9" name="38 CuadroTexto"/>
          <p:cNvSpPr txBox="1"/>
          <p:nvPr/>
        </p:nvSpPr>
        <p:spPr>
          <a:xfrm>
            <a:off x="2242247" y="4077072"/>
            <a:ext cx="300082" cy="369332"/>
          </a:xfrm>
          <a:prstGeom prst="rect">
            <a:avLst/>
          </a:prstGeom>
          <a:solidFill>
            <a:schemeClr val="bg1"/>
          </a:solidFill>
        </p:spPr>
        <p:txBody>
          <a:bodyPr wrap="none" rtlCol="0">
            <a:spAutoFit/>
          </a:bodyPr>
          <a:lstStyle/>
          <a:p>
            <a:r>
              <a:rPr lang="es-VE" dirty="0" smtClean="0"/>
              <a:t>: </a:t>
            </a:r>
            <a:endParaRPr lang="es-VE" dirty="0"/>
          </a:p>
        </p:txBody>
      </p:sp>
      <p:sp>
        <p:nvSpPr>
          <p:cNvPr id="40" name="39 CuadroTexto"/>
          <p:cNvSpPr txBox="1"/>
          <p:nvPr/>
        </p:nvSpPr>
        <p:spPr>
          <a:xfrm>
            <a:off x="5986849" y="4181220"/>
            <a:ext cx="769763" cy="369332"/>
          </a:xfrm>
          <a:prstGeom prst="rect">
            <a:avLst/>
          </a:prstGeom>
          <a:solidFill>
            <a:schemeClr val="bg1"/>
          </a:solidFill>
        </p:spPr>
        <p:txBody>
          <a:bodyPr wrap="none" rtlCol="0">
            <a:spAutoFit/>
          </a:bodyPr>
          <a:lstStyle/>
          <a:p>
            <a:r>
              <a:rPr lang="es-VE" dirty="0" smtClean="0"/>
              <a:t>10001</a:t>
            </a:r>
            <a:endParaRPr lang="es-VE" dirty="0"/>
          </a:p>
        </p:txBody>
      </p:sp>
      <p:pic>
        <p:nvPicPr>
          <p:cNvPr id="41" name="g63.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0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1"/>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9" name="8 CuadroTexto"/>
          <p:cNvSpPr txBox="1"/>
          <p:nvPr/>
        </p:nvSpPr>
        <p:spPr>
          <a:xfrm>
            <a:off x="1619672" y="2643182"/>
            <a:ext cx="6611105" cy="1107996"/>
          </a:xfrm>
          <a:prstGeom prst="rect">
            <a:avLst/>
          </a:prstGeom>
          <a:noFill/>
        </p:spPr>
        <p:txBody>
          <a:bodyPr wrap="none" rtlCol="0">
            <a:spAutoFit/>
          </a:bodyPr>
          <a:lstStyle/>
          <a:p>
            <a:r>
              <a:rPr lang="es-VE" sz="6600" b="1" dirty="0" smtClean="0">
                <a:latin typeface="Georgia" pitchFamily="18" charset="0"/>
              </a:rPr>
              <a:t>PREGUNTAS ?</a:t>
            </a:r>
            <a:endParaRPr lang="es-VE" sz="6600" dirty="0">
              <a:latin typeface="Georgia" pitchFamily="18" charset="0"/>
            </a:endParaRPr>
          </a:p>
        </p:txBody>
      </p:sp>
      <p:sp>
        <p:nvSpPr>
          <p:cNvPr id="11" name="object 4"/>
          <p:cNvSpPr txBox="1"/>
          <p:nvPr/>
        </p:nvSpPr>
        <p:spPr>
          <a:xfrm>
            <a:off x="4429124" y="5857892"/>
            <a:ext cx="4519618" cy="382156"/>
          </a:xfrm>
          <a:prstGeom prst="rect">
            <a:avLst/>
          </a:prstGeom>
        </p:spPr>
        <p:txBody>
          <a:bodyPr vert="horz" wrap="square" lIns="0" tIns="12700" rIns="0" bIns="0" rtlCol="0">
            <a:spAutoFit/>
          </a:bodyPr>
          <a:lstStyle/>
          <a:p>
            <a:pPr marL="12700" algn="ctr">
              <a:lnSpc>
                <a:spcPct val="100000"/>
              </a:lnSpc>
              <a:spcBef>
                <a:spcPts val="100"/>
              </a:spcBef>
            </a:pPr>
            <a:r>
              <a:rPr lang="es-VE" sz="2400" b="1" spc="-5" dirty="0" smtClean="0">
                <a:latin typeface="Georgia" pitchFamily="18" charset="0"/>
                <a:cs typeface="Carlito"/>
              </a:rPr>
              <a:t>Profesora: </a:t>
            </a:r>
            <a:r>
              <a:rPr lang="es-VE" sz="2400" b="1" spc="-5" dirty="0" err="1" smtClean="0">
                <a:latin typeface="Georgia" pitchFamily="18" charset="0"/>
                <a:cs typeface="Carlito"/>
              </a:rPr>
              <a:t>Clínia</a:t>
            </a:r>
            <a:r>
              <a:rPr lang="es-VE" sz="2400" b="1" spc="-5" dirty="0" smtClean="0">
                <a:latin typeface="Georgia" pitchFamily="18" charset="0"/>
                <a:cs typeface="Carlito"/>
              </a:rPr>
              <a:t> Cordero   </a:t>
            </a:r>
            <a:endParaRPr sz="2400" b="1" dirty="0">
              <a:latin typeface="Georgia" pitchFamily="18" charset="0"/>
              <a:cs typeface="Carlito"/>
            </a:endParaRPr>
          </a:p>
        </p:txBody>
      </p:sp>
      <p:pic>
        <p:nvPicPr>
          <p:cNvPr id="2" name="f64.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3787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9" name="8 CuadroTexto"/>
          <p:cNvSpPr txBox="1"/>
          <p:nvPr/>
        </p:nvSpPr>
        <p:spPr>
          <a:xfrm>
            <a:off x="1785918" y="2643182"/>
            <a:ext cx="6575839" cy="923330"/>
          </a:xfrm>
          <a:prstGeom prst="rect">
            <a:avLst/>
          </a:prstGeom>
          <a:noFill/>
        </p:spPr>
        <p:txBody>
          <a:bodyPr wrap="none" rtlCol="0">
            <a:spAutoFit/>
          </a:bodyPr>
          <a:lstStyle/>
          <a:p>
            <a:r>
              <a:rPr lang="es-VE" sz="5400" b="1" dirty="0" smtClean="0">
                <a:latin typeface="Georgia" pitchFamily="18" charset="0"/>
              </a:rPr>
              <a:t>COMPUTACION</a:t>
            </a:r>
            <a:r>
              <a:rPr lang="es-VE" sz="5400" dirty="0" smtClean="0">
                <a:latin typeface="Georgia" pitchFamily="18" charset="0"/>
              </a:rPr>
              <a:t>  I</a:t>
            </a:r>
            <a:endParaRPr lang="es-VE" sz="5400" dirty="0">
              <a:latin typeface="Georgia" pitchFamily="18" charset="0"/>
            </a:endParaRPr>
          </a:p>
        </p:txBody>
      </p:sp>
      <p:sp>
        <p:nvSpPr>
          <p:cNvPr id="10" name="9 CuadroTexto"/>
          <p:cNvSpPr txBox="1"/>
          <p:nvPr/>
        </p:nvSpPr>
        <p:spPr>
          <a:xfrm>
            <a:off x="1428728" y="3416858"/>
            <a:ext cx="6933029" cy="400110"/>
          </a:xfrm>
          <a:prstGeom prst="rect">
            <a:avLst/>
          </a:prstGeom>
          <a:noFill/>
        </p:spPr>
        <p:txBody>
          <a:bodyPr wrap="square" rtlCol="0">
            <a:spAutoFit/>
          </a:bodyPr>
          <a:lstStyle/>
          <a:p>
            <a:pPr algn="ctr"/>
            <a:r>
              <a:rPr lang="es-ES" sz="2000" b="1" dirty="0" smtClean="0">
                <a:latin typeface="Georgia" pitchFamily="18" charset="0"/>
              </a:rPr>
              <a:t>TEMA 3: </a:t>
            </a:r>
            <a:r>
              <a:rPr lang="es-ES" sz="2000" b="1" dirty="0" smtClean="0"/>
              <a:t>SOLUCIÓN DE PROBLEMAS A TRAVÉS ALGORITMOS</a:t>
            </a:r>
            <a:endParaRPr lang="es-VE" sz="2000" b="1" dirty="0">
              <a:latin typeface="Georgia" pitchFamily="18" charset="0"/>
            </a:endParaRPr>
          </a:p>
        </p:txBody>
      </p:sp>
      <p:sp>
        <p:nvSpPr>
          <p:cNvPr id="11" name="object 4"/>
          <p:cNvSpPr txBox="1"/>
          <p:nvPr/>
        </p:nvSpPr>
        <p:spPr>
          <a:xfrm>
            <a:off x="4429124" y="5929330"/>
            <a:ext cx="4519618" cy="382156"/>
          </a:xfrm>
          <a:prstGeom prst="rect">
            <a:avLst/>
          </a:prstGeom>
        </p:spPr>
        <p:txBody>
          <a:bodyPr vert="horz" wrap="square" lIns="0" tIns="12700" rIns="0" bIns="0" rtlCol="0">
            <a:spAutoFit/>
          </a:bodyPr>
          <a:lstStyle/>
          <a:p>
            <a:pPr marL="12700" algn="r">
              <a:lnSpc>
                <a:spcPct val="100000"/>
              </a:lnSpc>
              <a:spcBef>
                <a:spcPts val="100"/>
              </a:spcBef>
            </a:pPr>
            <a:r>
              <a:rPr lang="es-VE" sz="2400" b="1" spc="-5" dirty="0" smtClean="0">
                <a:latin typeface="Georgia" pitchFamily="18" charset="0"/>
                <a:cs typeface="Carlito"/>
              </a:rPr>
              <a:t>Profesora: </a:t>
            </a:r>
            <a:r>
              <a:rPr lang="es-VE" sz="2400" b="1" spc="-5" dirty="0" err="1" smtClean="0">
                <a:latin typeface="Georgia" pitchFamily="18" charset="0"/>
                <a:cs typeface="Carlito"/>
              </a:rPr>
              <a:t>Clínia</a:t>
            </a:r>
            <a:r>
              <a:rPr lang="es-VE" sz="2400" b="1" spc="-5" dirty="0" smtClean="0">
                <a:latin typeface="Georgia" pitchFamily="18" charset="0"/>
                <a:cs typeface="Carlito"/>
              </a:rPr>
              <a:t> Cordero   </a:t>
            </a:r>
            <a:endParaRPr sz="2400" b="1" dirty="0">
              <a:latin typeface="Georgia" pitchFamily="18" charset="0"/>
              <a:cs typeface="Carlito"/>
            </a:endParaRPr>
          </a:p>
        </p:txBody>
      </p:sp>
      <p:pic>
        <p:nvPicPr>
          <p:cNvPr id="2" name="f65.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21453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1929021"/>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600" dirty="0" smtClean="0">
                <a:latin typeface="Georgia" panose="02040502050405020303" pitchFamily="18" charset="0"/>
              </a:rPr>
              <a:t>Es un grupo finito de operaciones organizadas de manera lógica y ordenada, permitiendo  solucionar un determinado </a:t>
            </a:r>
            <a:r>
              <a:rPr lang="es-VE" sz="3600" b="1" u="sng" dirty="0" smtClean="0">
                <a:latin typeface="Georgia" panose="02040502050405020303" pitchFamily="18" charset="0"/>
                <a:hlinkClick r:id="rId4"/>
              </a:rPr>
              <a:t>problema</a:t>
            </a:r>
            <a:r>
              <a:rPr lang="es-VE" sz="3600" dirty="0" smtClean="0">
                <a:latin typeface="Georgia" panose="02040502050405020303" pitchFamily="18" charset="0"/>
              </a:rPr>
              <a:t>. Se trata de una serie de instrucciones o reglas establecidas que, por medio de una sucesión de pasos, llegan a un resultado o solución.</a:t>
            </a:r>
            <a:endParaRPr lang="es-VE" sz="36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2</a:t>
            </a:r>
            <a:endParaRPr lang="es-VE" sz="2400" b="1" dirty="0">
              <a:solidFill>
                <a:srgbClr val="FF0000"/>
              </a:solidFill>
              <a:latin typeface="Georgia" pitchFamily="18" charset="0"/>
            </a:endParaRPr>
          </a:p>
        </p:txBody>
      </p:sp>
      <p:pic>
        <p:nvPicPr>
          <p:cNvPr id="2" name="f7.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500034" y="2255381"/>
            <a:ext cx="8286808"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4400" dirty="0" smtClean="0">
                <a:latin typeface="Georgia" panose="02040502050405020303" pitchFamily="18" charset="0"/>
              </a:rPr>
              <a:t>Número de pasos necesarios para transformar información de entrada (un problema), desarrollo(proceso) y  una salida (su solución). </a:t>
            </a:r>
            <a:endParaRPr lang="es-VE" sz="44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1557" cy="461665"/>
          </a:xfrm>
          <a:prstGeom prst="rect">
            <a:avLst/>
          </a:prstGeom>
          <a:noFill/>
        </p:spPr>
        <p:txBody>
          <a:bodyPr wrap="none" rtlCol="0">
            <a:spAutoFit/>
          </a:bodyPr>
          <a:lstStyle/>
          <a:p>
            <a:r>
              <a:rPr lang="es-VE" sz="2400" b="1" dirty="0" smtClean="0">
                <a:solidFill>
                  <a:srgbClr val="FF0000"/>
                </a:solidFill>
                <a:latin typeface="Georgia" pitchFamily="18" charset="0"/>
              </a:rPr>
              <a:t>Concepto 3</a:t>
            </a:r>
            <a:endParaRPr lang="es-VE" sz="2400" b="1" dirty="0">
              <a:solidFill>
                <a:srgbClr val="FF0000"/>
              </a:solidFill>
              <a:latin typeface="Georgia" pitchFamily="18" charset="0"/>
            </a:endParaRPr>
          </a:p>
        </p:txBody>
      </p:sp>
      <p:pic>
        <p:nvPicPr>
          <p:cNvPr id="2" name="f8.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0" y="1071546"/>
            <a:ext cx="9144000"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2844" y="142852"/>
            <a:ext cx="4429156" cy="830997"/>
          </a:xfrm>
          <a:prstGeom prst="rect">
            <a:avLst/>
          </a:prstGeom>
          <a:noFill/>
        </p:spPr>
        <p:txBody>
          <a:bodyPr wrap="square" rtlCol="0">
            <a:spAutoFit/>
          </a:bodyPr>
          <a:lstStyle/>
          <a:p>
            <a:r>
              <a:rPr lang="es-VE" sz="2400" dirty="0" smtClean="0"/>
              <a:t>Universidad Nacional Experimental de Guayana</a:t>
            </a:r>
            <a:endParaRPr lang="es-VE" sz="2400" dirty="0"/>
          </a:p>
        </p:txBody>
      </p:sp>
      <p:pic>
        <p:nvPicPr>
          <p:cNvPr id="7" name="6 Imagen" descr="LogoUNEG.jpg"/>
          <p:cNvPicPr>
            <a:picLocks noChangeAspect="1"/>
          </p:cNvPicPr>
          <p:nvPr/>
        </p:nvPicPr>
        <p:blipFill>
          <a:blip r:embed="rId3"/>
          <a:stretch>
            <a:fillRect/>
          </a:stretch>
        </p:blipFill>
        <p:spPr>
          <a:xfrm>
            <a:off x="7996266" y="36400"/>
            <a:ext cx="933452" cy="892270"/>
          </a:xfrm>
          <a:prstGeom prst="rect">
            <a:avLst/>
          </a:prstGeom>
        </p:spPr>
      </p:pic>
      <p:sp>
        <p:nvSpPr>
          <p:cNvPr id="1025" name="Rectangle 1"/>
          <p:cNvSpPr>
            <a:spLocks noChangeArrowheads="1"/>
          </p:cNvSpPr>
          <p:nvPr/>
        </p:nvSpPr>
        <p:spPr bwMode="auto">
          <a:xfrm>
            <a:off x="357158" y="1857364"/>
            <a:ext cx="828680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VE" sz="3200" dirty="0" smtClean="0">
                <a:latin typeface="Georgia" panose="02040502050405020303" pitchFamily="18" charset="0"/>
              </a:rPr>
              <a:t>Un </a:t>
            </a:r>
            <a:r>
              <a:rPr lang="es-VE" sz="3200" b="1" dirty="0" smtClean="0">
                <a:latin typeface="Georgia" panose="02040502050405020303" pitchFamily="18" charset="0"/>
              </a:rPr>
              <a:t>algoritmo informático</a:t>
            </a:r>
            <a:r>
              <a:rPr lang="es-VE" sz="3200" dirty="0" smtClean="0">
                <a:latin typeface="Georgia" panose="02040502050405020303" pitchFamily="18" charset="0"/>
              </a:rPr>
              <a:t> es un conjunto de instrucciones definidas, ordenadas y limitadas para resolver un problema, realizar un cálculo o desarrollar una tarea. Es decir, un algoritmo es un procedimiento paso a paso para conseguir un fin. A partir de un estado e información iníciales, se siguen una serie de pasos ordenados para llegar a la solución de una situación. </a:t>
            </a:r>
            <a:endParaRPr lang="es-VE" sz="3200" dirty="0">
              <a:latin typeface="Georgia" pitchFamily="18" charset="0"/>
            </a:endParaRPr>
          </a:p>
        </p:txBody>
      </p:sp>
      <p:sp>
        <p:nvSpPr>
          <p:cNvPr id="9" name="8 CuadroTexto"/>
          <p:cNvSpPr txBox="1"/>
          <p:nvPr/>
        </p:nvSpPr>
        <p:spPr>
          <a:xfrm>
            <a:off x="5220072" y="1052736"/>
            <a:ext cx="3815468" cy="923330"/>
          </a:xfrm>
          <a:prstGeom prst="rect">
            <a:avLst/>
          </a:prstGeom>
          <a:noFill/>
        </p:spPr>
        <p:txBody>
          <a:bodyPr wrap="none" rtlCol="0">
            <a:spAutoFit/>
          </a:bodyPr>
          <a:lstStyle/>
          <a:p>
            <a:r>
              <a:rPr lang="es-VE" sz="5400" b="1" dirty="0" smtClean="0">
                <a:latin typeface="Georgia" panose="02040502050405020303" pitchFamily="18" charset="0"/>
              </a:rPr>
              <a:t>Algoritmo</a:t>
            </a:r>
            <a:endParaRPr lang="es-VE" sz="5400" b="1" dirty="0">
              <a:latin typeface="Georgia" panose="02040502050405020303" pitchFamily="18" charset="0"/>
            </a:endParaRPr>
          </a:p>
        </p:txBody>
      </p:sp>
      <p:sp>
        <p:nvSpPr>
          <p:cNvPr id="8" name="7 CuadroTexto"/>
          <p:cNvSpPr txBox="1"/>
          <p:nvPr/>
        </p:nvSpPr>
        <p:spPr>
          <a:xfrm>
            <a:off x="7072330" y="6215082"/>
            <a:ext cx="1949573" cy="461665"/>
          </a:xfrm>
          <a:prstGeom prst="rect">
            <a:avLst/>
          </a:prstGeom>
          <a:noFill/>
        </p:spPr>
        <p:txBody>
          <a:bodyPr wrap="none" rtlCol="0">
            <a:spAutoFit/>
          </a:bodyPr>
          <a:lstStyle/>
          <a:p>
            <a:r>
              <a:rPr lang="es-VE" sz="2400" b="1" dirty="0" smtClean="0">
                <a:solidFill>
                  <a:srgbClr val="FF0000"/>
                </a:solidFill>
                <a:latin typeface="Georgia" pitchFamily="18" charset="0"/>
              </a:rPr>
              <a:t>Concepto 4</a:t>
            </a:r>
            <a:endParaRPr lang="es-VE" sz="2400" b="1" dirty="0">
              <a:solidFill>
                <a:srgbClr val="FF0000"/>
              </a:solidFill>
              <a:latin typeface="Georgia" pitchFamily="18" charset="0"/>
            </a:endParaRPr>
          </a:p>
        </p:txBody>
      </p:sp>
      <p:pic>
        <p:nvPicPr>
          <p:cNvPr id="2" name="f9.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2327</TotalTime>
  <Words>2127</Words>
  <Application>Microsoft Office PowerPoint</Application>
  <PresentationFormat>Presentación en pantalla (4:3)</PresentationFormat>
  <Paragraphs>437</Paragraphs>
  <Slides>65</Slides>
  <Notes>0</Notes>
  <HiddenSlides>0</HiddenSlides>
  <MMClips>65</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EQUIPO11</dc:creator>
  <cp:lastModifiedBy>Oswaldo</cp:lastModifiedBy>
  <cp:revision>311</cp:revision>
  <dcterms:created xsi:type="dcterms:W3CDTF">2021-12-03T15:37:06Z</dcterms:created>
  <dcterms:modified xsi:type="dcterms:W3CDTF">2023-01-23T20:13:03Z</dcterms:modified>
</cp:coreProperties>
</file>