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8" r:id="rId2"/>
  </p:sldMasterIdLst>
  <p:notesMasterIdLst>
    <p:notesMasterId r:id="rId8"/>
  </p:notesMasterIdLst>
  <p:sldIdLst>
    <p:sldId id="256" r:id="rId3"/>
    <p:sldId id="387" r:id="rId4"/>
    <p:sldId id="388" r:id="rId5"/>
    <p:sldId id="389" r:id="rId6"/>
    <p:sldId id="390" r:id="rId7"/>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777777"/>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14" autoAdjust="0"/>
    <p:restoredTop sz="61023" autoAdjust="0"/>
  </p:normalViewPr>
  <p:slideViewPr>
    <p:cSldViewPr>
      <p:cViewPr>
        <p:scale>
          <a:sx n="62" d="100"/>
          <a:sy n="62" d="100"/>
        </p:scale>
        <p:origin x="-636" y="3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312"/>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es-ES" sz="1200"/>
            </a:lvl1pPr>
            <a:extLst/>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es-ES" sz="1200"/>
            </a:lvl1pPr>
            <a:extLst/>
          </a:lstStyle>
          <a:p>
            <a:fld id="{C238408C-6839-46EE-8131-EDA75C487F2E}" type="datetimeFigureOut">
              <a:rPr/>
              <a:pPr/>
              <a:t>30/6/2006</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es-ES" sz="1200"/>
            </a:lvl1pPr>
            <a:extLst/>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es-ES" sz="1200"/>
            </a:lvl1pPr>
            <a:extLst/>
          </a:lstStyle>
          <a:p>
            <a:fld id="{87D77045-401A-4D5E-BFE3-54C21A8A6634}" type="slidenum">
              <a:rPr/>
              <a:pPr/>
              <a:t>‹Nº›</a:t>
            </a:fld>
            <a:endParaRPr lang="es-ES"/>
          </a:p>
        </p:txBody>
      </p:sp>
    </p:spTree>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a:defRPr lang="es-ES" sz="1200" kern="1200">
        <a:solidFill>
          <a:schemeClr val="tx1"/>
        </a:solidFill>
        <a:latin typeface="+mn-lt"/>
        <a:ea typeface="+mn-ea"/>
        <a:cs typeface="+mn-cs"/>
      </a:defRPr>
    </a:lvl2pPr>
    <a:lvl3pPr marL="914400" algn="l" rtl="0">
      <a:defRPr lang="es-ES" sz="1200" kern="1200">
        <a:solidFill>
          <a:schemeClr val="tx1"/>
        </a:solidFill>
        <a:latin typeface="+mn-lt"/>
        <a:ea typeface="+mn-ea"/>
        <a:cs typeface="+mn-cs"/>
      </a:defRPr>
    </a:lvl3pPr>
    <a:lvl4pPr marL="1371600" algn="l" rtl="0">
      <a:defRPr lang="es-ES" sz="1200" kern="1200">
        <a:solidFill>
          <a:schemeClr val="tx1"/>
        </a:solidFill>
        <a:latin typeface="+mn-lt"/>
        <a:ea typeface="+mn-ea"/>
        <a:cs typeface="+mn-cs"/>
      </a:defRPr>
    </a:lvl4pPr>
    <a:lvl5pPr marL="1828800" algn="l" rtl="0">
      <a:defRPr lang="es-ES" sz="1200" kern="1200">
        <a:solidFill>
          <a:schemeClr val="tx1"/>
        </a:solidFill>
        <a:latin typeface="+mn-lt"/>
        <a:ea typeface="+mn-ea"/>
        <a:cs typeface="+mn-cs"/>
      </a:defRPr>
    </a:lvl5pPr>
    <a:lvl6pPr marL="2286000" algn="l" rtl="0">
      <a:defRPr lang="es-ES" sz="1200" kern="1200">
        <a:solidFill>
          <a:schemeClr val="tx1"/>
        </a:solidFill>
        <a:latin typeface="+mn-lt"/>
        <a:ea typeface="+mn-ea"/>
        <a:cs typeface="+mn-cs"/>
      </a:defRPr>
    </a:lvl6pPr>
    <a:lvl7pPr marL="2743200" algn="l" rtl="0">
      <a:defRPr lang="es-ES" sz="1200" kern="1200">
        <a:solidFill>
          <a:schemeClr val="tx1"/>
        </a:solidFill>
        <a:latin typeface="+mn-lt"/>
        <a:ea typeface="+mn-ea"/>
        <a:cs typeface="+mn-cs"/>
      </a:defRPr>
    </a:lvl7pPr>
    <a:lvl8pPr marL="3200400" algn="l" rtl="0">
      <a:defRPr lang="es-ES" sz="1200" kern="1200">
        <a:solidFill>
          <a:schemeClr val="tx1"/>
        </a:solidFill>
        <a:latin typeface="+mn-lt"/>
        <a:ea typeface="+mn-ea"/>
        <a:cs typeface="+mn-cs"/>
      </a:defRPr>
    </a:lvl8pPr>
    <a:lvl9pPr marL="3657600" algn="l" rtl="0">
      <a:defRPr lang="es-ES"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En</a:t>
            </a:r>
            <a:r>
              <a:rPr lang="es-ES" baseline="0" dirty="0" smtClean="0"/>
              <a:t> la </a:t>
            </a:r>
            <a:r>
              <a:rPr lang="es-ES" baseline="0" dirty="0" err="1" smtClean="0"/>
              <a:t>sesion</a:t>
            </a:r>
            <a:r>
              <a:rPr lang="es-ES" baseline="0" dirty="0" smtClean="0"/>
              <a:t> anterior vimos como diseñar el modelo entidad relación (</a:t>
            </a:r>
            <a:r>
              <a:rPr lang="es-ES" baseline="0" dirty="0" err="1" smtClean="0"/>
              <a:t>MER</a:t>
            </a:r>
            <a:r>
              <a:rPr lang="es-ES" baseline="0" dirty="0" smtClean="0"/>
              <a:t>). Hoy nos centraremos en cómo llevar ese modelo al modelo relacional. </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Recordemos</a:t>
            </a:r>
            <a:r>
              <a:rPr lang="es-ES" baseline="0" dirty="0" smtClean="0"/>
              <a:t> que este fue el Modelo Entidad Relación que obtuvimos del ejercicio del banco de sangre.</a:t>
            </a:r>
          </a:p>
        </p:txBody>
      </p:sp>
      <p:sp>
        <p:nvSpPr>
          <p:cNvPr id="4" name="Slide Number Placeholder 3"/>
          <p:cNvSpPr>
            <a:spLocks noGrp="1"/>
          </p:cNvSpPr>
          <p:nvPr>
            <p:ph type="sldNum" sz="quarter" idx="10"/>
          </p:nvPr>
        </p:nvSpPr>
        <p:spPr/>
        <p:txBody>
          <a:bodyPr/>
          <a:lstStyle/>
          <a:p>
            <a:fld id="{87D77045-401A-4D5E-BFE3-54C21A8A6634}" type="slidenum">
              <a:rPr lang="es-ES" smtClean="0"/>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baseline="0" dirty="0" smtClean="0"/>
              <a:t>Para pasar el </a:t>
            </a:r>
            <a:r>
              <a:rPr lang="es-ES" baseline="0" dirty="0" err="1" smtClean="0"/>
              <a:t>MER</a:t>
            </a:r>
            <a:r>
              <a:rPr lang="es-ES" baseline="0" dirty="0" smtClean="0"/>
              <a:t> al modelo relacional lo primero que debemos hacer es agregar las entidades  e identificar las claves primarias por cada entidad. En nuestro ejemplo vemos que tanto la entidad </a:t>
            </a:r>
            <a:r>
              <a:rPr lang="es-ES" i="1" baseline="0" dirty="0" smtClean="0"/>
              <a:t>donante</a:t>
            </a:r>
            <a:r>
              <a:rPr lang="es-ES" baseline="0" dirty="0" smtClean="0"/>
              <a:t> como </a:t>
            </a:r>
            <a:r>
              <a:rPr lang="es-ES" i="1" baseline="0" dirty="0" err="1" smtClean="0"/>
              <a:t>laboratorista</a:t>
            </a:r>
            <a:r>
              <a:rPr lang="es-ES" baseline="0" dirty="0" smtClean="0"/>
              <a:t> tienen como </a:t>
            </a:r>
            <a:r>
              <a:rPr lang="es-ES" baseline="0" dirty="0" err="1" smtClean="0"/>
              <a:t>PK</a:t>
            </a:r>
            <a:r>
              <a:rPr lang="es-ES" baseline="0" dirty="0" smtClean="0"/>
              <a:t> la cédula. Sin embargo la entidad </a:t>
            </a:r>
            <a:r>
              <a:rPr lang="es-ES" i="1" baseline="0" dirty="0" smtClean="0"/>
              <a:t>paciente</a:t>
            </a:r>
            <a:r>
              <a:rPr lang="es-ES" baseline="0" dirty="0" smtClean="0"/>
              <a:t> a pesar de ser una persona tendrá como </a:t>
            </a:r>
            <a:r>
              <a:rPr lang="es-ES" baseline="0" dirty="0" err="1" smtClean="0"/>
              <a:t>PK</a:t>
            </a:r>
            <a:r>
              <a:rPr lang="es-ES" baseline="0" dirty="0" smtClean="0"/>
              <a:t> un código o identificador, ya que un paciente no necesariamente tiene cédula (caso de los niños y bebés, o en el caso de accidentes donde no ha dado chance de identificar a la víctima) </a:t>
            </a:r>
          </a:p>
        </p:txBody>
      </p:sp>
      <p:sp>
        <p:nvSpPr>
          <p:cNvPr id="4" name="Slide Number Placeholder 3"/>
          <p:cNvSpPr>
            <a:spLocks noGrp="1"/>
          </p:cNvSpPr>
          <p:nvPr>
            <p:ph type="sldNum" sz="quarter" idx="10"/>
          </p:nvPr>
        </p:nvSpPr>
        <p:spPr/>
        <p:txBody>
          <a:bodyPr/>
          <a:lstStyle/>
          <a:p>
            <a:fld id="{87D77045-401A-4D5E-BFE3-54C21A8A6634}"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baseline="0" dirty="0" smtClean="0"/>
              <a:t>Una vez identificadas las </a:t>
            </a:r>
            <a:r>
              <a:rPr lang="es-ES" baseline="0" dirty="0" err="1" smtClean="0"/>
              <a:t>PK</a:t>
            </a:r>
            <a:r>
              <a:rPr lang="es-ES" baseline="0" dirty="0" smtClean="0"/>
              <a:t> de cada entidad pasaremos a la identificación de la claves foráneas de la entidad (</a:t>
            </a:r>
            <a:r>
              <a:rPr lang="es-ES" baseline="0" dirty="0" err="1" smtClean="0"/>
              <a:t>FK</a:t>
            </a:r>
            <a:r>
              <a:rPr lang="es-ES" baseline="0" dirty="0" smtClean="0"/>
              <a:t>) en caso de haberlas. Y para identificar estas </a:t>
            </a:r>
            <a:r>
              <a:rPr lang="es-ES" baseline="0" dirty="0" err="1" smtClean="0"/>
              <a:t>FK</a:t>
            </a:r>
            <a:r>
              <a:rPr lang="es-ES" baseline="0" dirty="0" smtClean="0"/>
              <a:t> nos debemos apoyar en el </a:t>
            </a:r>
            <a:r>
              <a:rPr lang="es-ES" baseline="0" dirty="0" err="1" smtClean="0"/>
              <a:t>MER</a:t>
            </a:r>
            <a:r>
              <a:rPr lang="es-ES" baseline="0" dirty="0" smtClean="0"/>
              <a:t> creado previamente. Una entidad tiene tantas claves foráneas como relaciones a muchos contenidas. Es decir, si a la  entidad X le llegan 4 relaciones de 1 a muchos entonces tendrá 4 </a:t>
            </a:r>
            <a:r>
              <a:rPr lang="es-ES" baseline="0" dirty="0" err="1" smtClean="0"/>
              <a:t>FK</a:t>
            </a:r>
            <a:r>
              <a:rPr lang="es-ES" baseline="0" dirty="0" smtClean="0"/>
              <a:t>.</a:t>
            </a:r>
          </a:p>
          <a:p>
            <a:endParaRPr lang="es-ES" baseline="0" dirty="0" smtClean="0"/>
          </a:p>
          <a:p>
            <a:r>
              <a:rPr lang="es-ES" baseline="0" dirty="0" smtClean="0"/>
              <a:t>En nuestro </a:t>
            </a:r>
            <a:r>
              <a:rPr lang="es-ES" baseline="0" dirty="0" err="1" smtClean="0"/>
              <a:t>MER</a:t>
            </a:r>
            <a:r>
              <a:rPr lang="es-ES" baseline="0" dirty="0" smtClean="0"/>
              <a:t> vemos que la única entidad que está recibiendo relaciones de 1 a muchos es la entidad </a:t>
            </a:r>
            <a:r>
              <a:rPr lang="es-ES" b="1" baseline="0" dirty="0" smtClean="0"/>
              <a:t>Donación, </a:t>
            </a:r>
            <a:r>
              <a:rPr lang="es-ES" b="0" baseline="0" dirty="0" smtClean="0"/>
              <a:t> por lo tanto  esta entidad tendrá 3 claves foráneas. </a:t>
            </a:r>
            <a:r>
              <a:rPr lang="es-ES" b="1" i="1" baseline="0" dirty="0" smtClean="0"/>
              <a:t>Las claves foráneas serán los atributos que fungen como claves primarias en la entidad de donde está saliendo la relación de uno a muchos</a:t>
            </a:r>
          </a:p>
          <a:p>
            <a:endParaRPr lang="es-ES" baseline="0" dirty="0" smtClean="0"/>
          </a:p>
          <a:p>
            <a:r>
              <a:rPr lang="es-ES" baseline="0" dirty="0" smtClean="0"/>
              <a:t>Es importante mencionar que el nombre dado a los atributos que son </a:t>
            </a:r>
            <a:r>
              <a:rPr lang="es-ES" baseline="0" dirty="0" err="1" smtClean="0"/>
              <a:t>FK</a:t>
            </a:r>
            <a:r>
              <a:rPr lang="es-ES" baseline="0" dirty="0" smtClean="0"/>
              <a:t> en una entidad no necesariamente debe ser igual al nombre dado en la entidad en la que ese atributo es </a:t>
            </a:r>
            <a:r>
              <a:rPr lang="es-ES" baseline="0" dirty="0" err="1" smtClean="0"/>
              <a:t>PK</a:t>
            </a:r>
            <a:r>
              <a:rPr lang="es-ES" baseline="0" dirty="0" smtClean="0"/>
              <a:t>. De hecho el nombre dado no es relevante (por supuesto debe respetar los estándares creados por el grupo desarrollador), lo que si es realmente importante por no decir OBLIGATORIO es que el tipo de datos dado al atributo que sea clave foránea debe ser IGUAL al tipo de dato dado donde dicho atributo donde es clave primaria.</a:t>
            </a:r>
          </a:p>
          <a:p>
            <a:endParaRPr lang="es-ES" baseline="0" dirty="0" smtClean="0"/>
          </a:p>
          <a:p>
            <a:r>
              <a:rPr lang="es-ES" baseline="0" dirty="0" smtClean="0"/>
              <a:t>En otras palabras, en nuestro ejemplo, si en la entidad </a:t>
            </a:r>
            <a:r>
              <a:rPr lang="es-ES" baseline="0" dirty="0" err="1" smtClean="0"/>
              <a:t>Laboratorista</a:t>
            </a:r>
            <a:r>
              <a:rPr lang="es-ES" baseline="0" dirty="0" smtClean="0"/>
              <a:t> asignamos al atributo Cedula (el cual es clave primaria en esa entidad) el tipo de dato ENTERO, debemos asignarle </a:t>
            </a:r>
            <a:r>
              <a:rPr lang="es-ES" baseline="0" dirty="0" err="1" smtClean="0"/>
              <a:t>tambien</a:t>
            </a:r>
            <a:r>
              <a:rPr lang="es-ES" baseline="0" dirty="0" smtClean="0"/>
              <a:t> ese tipo de dato al atributo </a:t>
            </a:r>
            <a:r>
              <a:rPr lang="es-ES" baseline="0" dirty="0" err="1" smtClean="0"/>
              <a:t>CILABORAT</a:t>
            </a:r>
            <a:r>
              <a:rPr lang="es-ES" baseline="0" dirty="0" smtClean="0"/>
              <a:t>  de la entidad </a:t>
            </a:r>
            <a:r>
              <a:rPr lang="es-ES" baseline="0" dirty="0" err="1" smtClean="0"/>
              <a:t>DONACION</a:t>
            </a:r>
            <a:r>
              <a:rPr lang="es-ES" baseline="0" dirty="0" smtClean="0"/>
              <a:t>. Esto debe ser así porque de lo contrario el </a:t>
            </a:r>
            <a:r>
              <a:rPr lang="es-ES" baseline="0" dirty="0" err="1" smtClean="0"/>
              <a:t>DBMS</a:t>
            </a:r>
            <a:r>
              <a:rPr lang="es-ES" baseline="0" dirty="0" smtClean="0"/>
              <a:t> no nos permitirá crear la relación entre ambas entidades.</a:t>
            </a:r>
          </a:p>
          <a:p>
            <a:endParaRPr lang="es-ES" baseline="0" dirty="0" smtClean="0"/>
          </a:p>
        </p:txBody>
      </p:sp>
      <p:sp>
        <p:nvSpPr>
          <p:cNvPr id="4" name="Slide Number Placeholder 3"/>
          <p:cNvSpPr>
            <a:spLocks noGrp="1"/>
          </p:cNvSpPr>
          <p:nvPr>
            <p:ph type="sldNum" sz="quarter" idx="10"/>
          </p:nvPr>
        </p:nvSpPr>
        <p:spPr/>
        <p:txBody>
          <a:bodyPr/>
          <a:lstStyle/>
          <a:p>
            <a:fld id="{87D77045-401A-4D5E-BFE3-54C21A8A6634}"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baseline="0" dirty="0" smtClean="0"/>
              <a:t>Una vez que hemos identificado las claves primarias y las foráneas de cada entidad procedemos a terminar de modelar las </a:t>
            </a:r>
            <a:r>
              <a:rPr lang="es-ES" baseline="0" dirty="0" smtClean="0"/>
              <a:t>entidades. Ahora si, tenemos nuestro modelo listo para implementarlo en un </a:t>
            </a:r>
            <a:r>
              <a:rPr lang="es-ES" baseline="0" dirty="0" err="1" smtClean="0"/>
              <a:t>DBMS</a:t>
            </a:r>
            <a:r>
              <a:rPr lang="es-ES" baseline="0" dirty="0" smtClean="0"/>
              <a:t>.</a:t>
            </a:r>
          </a:p>
          <a:p>
            <a:endParaRPr lang="es-ES" baseline="0" dirty="0" smtClean="0"/>
          </a:p>
          <a:p>
            <a:r>
              <a:rPr lang="es-ES" baseline="0" dirty="0" smtClean="0"/>
              <a:t>Una de las preguntas recurrentes ante este ejercicio es por qué la entidad paciente no tiene más atributos, y la respuesta esta en la delimitación del sistema. Nuestra </a:t>
            </a:r>
            <a:r>
              <a:rPr lang="es-ES" baseline="0" dirty="0" err="1" smtClean="0"/>
              <a:t>BD</a:t>
            </a:r>
            <a:r>
              <a:rPr lang="es-ES" baseline="0" dirty="0" smtClean="0"/>
              <a:t> es para un banco de sangre, no para control de piso o doctores. Por tanto no nos interesa atributos como padecimientos del paciente, tratamiento, fecha de ingreso a la </a:t>
            </a:r>
            <a:r>
              <a:rPr lang="es-ES" baseline="0" dirty="0" err="1" smtClean="0"/>
              <a:t>clinica</a:t>
            </a:r>
            <a:r>
              <a:rPr lang="es-ES" baseline="0" dirty="0" smtClean="0"/>
              <a:t>, </a:t>
            </a:r>
            <a:r>
              <a:rPr lang="es-ES" baseline="0" dirty="0" err="1" smtClean="0"/>
              <a:t>dr</a:t>
            </a:r>
            <a:r>
              <a:rPr lang="es-ES" baseline="0" dirty="0" smtClean="0"/>
              <a:t> tratante etc.</a:t>
            </a:r>
          </a:p>
          <a:p>
            <a:endParaRPr lang="es-ES" baseline="0" dirty="0" smtClean="0"/>
          </a:p>
          <a:p>
            <a:r>
              <a:rPr lang="es-ES" baseline="0" dirty="0" smtClean="0"/>
              <a:t>Por último, este es un </a:t>
            </a:r>
            <a:r>
              <a:rPr lang="es-ES" baseline="0" smtClean="0"/>
              <a:t>modelo inicial </a:t>
            </a:r>
            <a:r>
              <a:rPr lang="es-ES" baseline="0" dirty="0" smtClean="0"/>
              <a:t>que puede perfeccionarse, pero considero que para quienes es su primera vez diseñando </a:t>
            </a:r>
            <a:r>
              <a:rPr lang="es-ES" baseline="0" dirty="0" err="1" smtClean="0"/>
              <a:t>BD</a:t>
            </a:r>
            <a:r>
              <a:rPr lang="es-ES" baseline="0" dirty="0" smtClean="0"/>
              <a:t> cumple con la intencionalidad de ser entendible y que se presta </a:t>
            </a:r>
            <a:r>
              <a:rPr lang="es-ES" baseline="0" dirty="0" err="1" smtClean="0"/>
              <a:t>facilmente</a:t>
            </a:r>
            <a:r>
              <a:rPr lang="es-ES" baseline="0" dirty="0" smtClean="0"/>
              <a:t> para </a:t>
            </a:r>
            <a:r>
              <a:rPr lang="es-ES" baseline="0" dirty="0" err="1" smtClean="0"/>
              <a:t>interanalizar</a:t>
            </a:r>
            <a:r>
              <a:rPr lang="es-ES" baseline="0" dirty="0" smtClean="0"/>
              <a:t> la forma de llevar un </a:t>
            </a:r>
            <a:r>
              <a:rPr lang="es-ES" baseline="0" dirty="0" err="1" smtClean="0"/>
              <a:t>MER</a:t>
            </a:r>
            <a:r>
              <a:rPr lang="es-ES" baseline="0" dirty="0" smtClean="0"/>
              <a:t> al modelo relacional.</a:t>
            </a:r>
          </a:p>
          <a:p>
            <a:endParaRPr lang="es-ES" baseline="0" dirty="0" smtClean="0"/>
          </a:p>
          <a:p>
            <a:r>
              <a:rPr lang="es-ES" baseline="0" dirty="0" err="1" smtClean="0"/>
              <a:t>Proximamente</a:t>
            </a:r>
            <a:r>
              <a:rPr lang="es-ES" baseline="0" dirty="0" smtClean="0"/>
              <a:t> estaré publicando más ejercicios donde iremos subiendo un poco la complejidad. Por ahora quedo atenta a cualquier duda que puedan presentar. </a:t>
            </a:r>
            <a:endParaRPr lang="es-ES" baseline="0" dirty="0" smtClean="0"/>
          </a:p>
          <a:p>
            <a:endParaRPr lang="es-ES" baseline="0" dirty="0" smtClean="0"/>
          </a:p>
        </p:txBody>
      </p:sp>
      <p:sp>
        <p:nvSpPr>
          <p:cNvPr id="4" name="Slide Number Placeholder 3"/>
          <p:cNvSpPr>
            <a:spLocks noGrp="1"/>
          </p:cNvSpPr>
          <p:nvPr>
            <p:ph type="sldNum" sz="quarter" idx="10"/>
          </p:nvPr>
        </p:nvSpPr>
        <p:spPr/>
        <p:txBody>
          <a:bodyPr/>
          <a:lstStyle/>
          <a:p>
            <a:fld id="{87D77045-401A-4D5E-BFE3-54C21A8A6634}" type="slidenum">
              <a:rPr lang="es-ES" smtClean="0"/>
              <a:pPr/>
              <a:t>5</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743653DA-8BF4-4869-96FE-9BCF43372D46}" type="datetimeFigureOut">
              <a:rPr lang="es-VE" smtClean="0"/>
              <a:pPr/>
              <a:t>26/01/2021</a:t>
            </a:fld>
            <a:endParaRPr lang="es-VE"/>
          </a:p>
        </p:txBody>
      </p:sp>
      <p:sp>
        <p:nvSpPr>
          <p:cNvPr id="20" name="19 Marcador de pie de página"/>
          <p:cNvSpPr>
            <a:spLocks noGrp="1"/>
          </p:cNvSpPr>
          <p:nvPr>
            <p:ph type="ftr" sz="quarter" idx="11"/>
          </p:nvPr>
        </p:nvSpPr>
        <p:spPr/>
        <p:txBody>
          <a:bodyPr/>
          <a:lstStyle>
            <a:extLst/>
          </a:lstStyle>
          <a:p>
            <a:endParaRPr lang="es-ES"/>
          </a:p>
        </p:txBody>
      </p:sp>
      <p:sp>
        <p:nvSpPr>
          <p:cNvPr id="10" name="9 Marcador de número de diapositiva"/>
          <p:cNvSpPr>
            <a:spLocks noGrp="1"/>
          </p:cNvSpPr>
          <p:nvPr>
            <p:ph type="sldNum" sz="quarter" idx="12"/>
          </p:nvPr>
        </p:nvSpPr>
        <p:spPr/>
        <p:txBody>
          <a:bodyPr/>
          <a:lstStyle>
            <a:extLst/>
          </a:lstStyle>
          <a:p>
            <a:fld id="{72AC53DF-4216-466D-99A7-94400E6C2A25}" type="slidenum">
              <a:rPr lang="es-VE" smtClean="0"/>
              <a:pPr/>
              <a:t>‹Nº›</a:t>
            </a:fld>
            <a:endParaRPr lang="es-VE"/>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D3816DF-213E-421B-92D3-C068DBB023D6}" type="datetimeFigureOut">
              <a:rPr lang="es-ES" smtClean="0">
                <a:solidFill>
                  <a:schemeClr val="tx2"/>
                </a:solidFill>
              </a:rPr>
              <a:pPr/>
              <a:t>26/01/2021</a:t>
            </a:fld>
            <a:endParaRPr lang="es-ES" sz="1100">
              <a:solidFill>
                <a:schemeClr val="tx2"/>
              </a:solidFill>
            </a:endParaRPr>
          </a:p>
        </p:txBody>
      </p:sp>
      <p:sp>
        <p:nvSpPr>
          <p:cNvPr id="5" name="4 Marcador de pie de página"/>
          <p:cNvSpPr>
            <a:spLocks noGrp="1"/>
          </p:cNvSpPr>
          <p:nvPr>
            <p:ph type="ftr" sz="quarter" idx="11"/>
          </p:nvPr>
        </p:nvSpPr>
        <p:spPr/>
        <p:txBody>
          <a:bodyPr/>
          <a:lstStyle>
            <a:extLst/>
          </a:lstStyle>
          <a:p>
            <a:pPr algn="r"/>
            <a:endParaRPr lang="es-ES" sz="1100">
              <a:solidFill>
                <a:schemeClr val="tx2"/>
              </a:solidFill>
            </a:endParaRPr>
          </a:p>
        </p:txBody>
      </p:sp>
      <p:sp>
        <p:nvSpPr>
          <p:cNvPr id="6" name="5 Marcador de número de diapositiva"/>
          <p:cNvSpPr>
            <a:spLocks noGrp="1"/>
          </p:cNvSpPr>
          <p:nvPr>
            <p:ph type="sldNum" sz="quarter" idx="12"/>
          </p:nvPr>
        </p:nvSpPr>
        <p:spPr/>
        <p:txBody>
          <a:bodyPr/>
          <a:lstStyle>
            <a:extLst/>
          </a:lstStyle>
          <a:p>
            <a:pPr algn="l"/>
            <a:fld id="{72AC53DF-4216-466D-99A7-94400E6C2A25}" type="slidenum">
              <a:rPr lang="es-ES" sz="1200" smtClean="0">
                <a:solidFill>
                  <a:schemeClr val="tx2"/>
                </a:solidFill>
              </a:rPr>
              <a:pPr algn="l"/>
              <a:t>‹Nº›</a:t>
            </a:fld>
            <a:endParaRPr lang="es-ES"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D3816DF-213E-421B-92D3-C068DBB023D6}" type="datetimeFigureOut">
              <a:rPr lang="es-ES" smtClean="0">
                <a:solidFill>
                  <a:schemeClr val="tx2"/>
                </a:solidFill>
              </a:rPr>
              <a:pPr/>
              <a:t>26/01/2021</a:t>
            </a:fld>
            <a:endParaRPr lang="es-ES" sz="1100">
              <a:solidFill>
                <a:schemeClr val="tx2"/>
              </a:solidFill>
            </a:endParaRPr>
          </a:p>
        </p:txBody>
      </p:sp>
      <p:sp>
        <p:nvSpPr>
          <p:cNvPr id="5" name="4 Marcador de pie de página"/>
          <p:cNvSpPr>
            <a:spLocks noGrp="1"/>
          </p:cNvSpPr>
          <p:nvPr>
            <p:ph type="ftr" sz="quarter" idx="11"/>
          </p:nvPr>
        </p:nvSpPr>
        <p:spPr/>
        <p:txBody>
          <a:bodyPr/>
          <a:lstStyle>
            <a:extLst/>
          </a:lstStyle>
          <a:p>
            <a:pPr algn="r"/>
            <a:endParaRPr lang="es-ES" sz="1100">
              <a:solidFill>
                <a:schemeClr val="tx2"/>
              </a:solidFill>
            </a:endParaRPr>
          </a:p>
        </p:txBody>
      </p:sp>
      <p:sp>
        <p:nvSpPr>
          <p:cNvPr id="6" name="5 Marcador de número de diapositiva"/>
          <p:cNvSpPr>
            <a:spLocks noGrp="1"/>
          </p:cNvSpPr>
          <p:nvPr>
            <p:ph type="sldNum" sz="quarter" idx="12"/>
          </p:nvPr>
        </p:nvSpPr>
        <p:spPr/>
        <p:txBody>
          <a:bodyPr/>
          <a:lstStyle>
            <a:extLst/>
          </a:lstStyle>
          <a:p>
            <a:pPr algn="l"/>
            <a:fld id="{72AC53DF-4216-466D-99A7-94400E6C2A25}" type="slidenum">
              <a:rPr lang="es-ES" sz="1200" smtClean="0">
                <a:solidFill>
                  <a:schemeClr val="tx2"/>
                </a:solidFill>
              </a:rPr>
              <a:pPr algn="l"/>
              <a:t>‹Nº›</a:t>
            </a:fld>
            <a:endParaRPr lang="es-ES"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7129108-AC8D-4212-9283-60D9E99BF07A}" type="datetimeFigureOut">
              <a:rPr lang="es-VE" smtClean="0"/>
              <a:pPr/>
              <a:t>26/01/2021</a:t>
            </a:fld>
            <a:endParaRPr lang="es-VE"/>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AD93096-5B34-4342-9326-69289CEAE4C2}" type="slidenum">
              <a:rPr lang="es-VE" smtClean="0"/>
              <a:pPr/>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B6DED3D3-6235-4F4C-B439-DF277FB555A7}" type="datetimeFigureOut">
              <a:rPr lang="es-VE" smtClean="0"/>
              <a:pPr/>
              <a:t>26/01/2021</a:t>
            </a:fld>
            <a:endParaRPr lang="es-VE"/>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AD93096-5B34-4342-9326-69289CEAE4C2}" type="slidenum">
              <a:rPr lang="es-VE" smtClean="0"/>
              <a:pPr/>
              <a:t>‹Nº›</a:t>
            </a:fld>
            <a:endParaRPr lang="es-VE"/>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B5F1E3E-4B2F-4895-B65E-28B2E64F39F6}" type="datetimeFigureOut">
              <a:rPr lang="es-VE" smtClean="0"/>
              <a:pPr/>
              <a:t>26/01/2021</a:t>
            </a:fld>
            <a:endParaRPr lang="es-VE"/>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AD93096-5B34-4342-9326-69289CEAE4C2}" type="slidenum">
              <a:rPr lang="es-VE" smtClean="0"/>
              <a:pPr/>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63085435-8225-4333-BFFA-0096413F0D76}" type="datetimeFigureOut">
              <a:rPr lang="es-VE" smtClean="0"/>
              <a:pPr/>
              <a:t>26/01/2021</a:t>
            </a:fld>
            <a:endParaRPr lang="es-VE"/>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AD93096-5B34-4342-9326-69289CEAE4C2}" type="slidenum">
              <a:rPr lang="es-VE" smtClean="0"/>
              <a:pPr/>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783C494-2A87-468C-A21B-CB14FB9ABB00}" type="datetimeFigureOut">
              <a:rPr lang="es-VE" smtClean="0"/>
              <a:pPr/>
              <a:t>26/01/2021</a:t>
            </a:fld>
            <a:endParaRPr lang="es-VE"/>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AD93096-5B34-4342-9326-69289CEAE4C2}" type="slidenum">
              <a:rPr lang="es-VE" smtClean="0"/>
              <a:pPr/>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9A180FA0-5B31-4864-A2BB-719EA5A679C6}" type="datetimeFigureOut">
              <a:rPr lang="es-VE" smtClean="0"/>
              <a:pPr/>
              <a:t>26/01/2021</a:t>
            </a:fld>
            <a:endParaRPr lang="es-VE"/>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AD93096-5B34-4342-9326-69289CEAE4C2}" type="slidenum">
              <a:rPr lang="es-VE" smtClean="0"/>
              <a:pPr/>
              <a:t>‹Nº›</a:t>
            </a:fld>
            <a:endParaRPr lang="es-VE"/>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BECC0C8-36B8-442A-833D-B6AACE86BB77}" type="datetimeFigureOut">
              <a:rPr lang="es-VE" smtClean="0"/>
              <a:pPr/>
              <a:t>26/01/2021</a:t>
            </a:fld>
            <a:endParaRPr lang="es-VE"/>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AD93096-5B34-4342-9326-69289CEAE4C2}" type="slidenum">
              <a:rPr lang="es-VE" smtClean="0"/>
              <a:pPr/>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51E20EC5-AC53-4169-941E-EDF10CD23748}" type="datetimeFigureOut">
              <a:rPr lang="es-VE" smtClean="0"/>
              <a:pPr/>
              <a:t>26/01/2021</a:t>
            </a:fld>
            <a:endParaRPr lang="es-VE"/>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AD93096-5B34-4342-9326-69289CEAE4C2}" type="slidenum">
              <a:rPr lang="es-VE" smtClean="0"/>
              <a:pPr/>
              <a:t>‹Nº›</a:t>
            </a:fld>
            <a:endParaRPr lang="es-VE"/>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D3816DF-213E-421B-92D3-C068DBB023D6}" type="datetimeFigureOut">
              <a:rPr lang="es-ES" smtClean="0">
                <a:solidFill>
                  <a:schemeClr val="tx2"/>
                </a:solidFill>
              </a:rPr>
              <a:pPr/>
              <a:t>26/01/2021</a:t>
            </a:fld>
            <a:endParaRPr lang="es-ES" sz="1100">
              <a:solidFill>
                <a:schemeClr val="tx2"/>
              </a:solidFill>
            </a:endParaRPr>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lgn="r"/>
            <a:endParaRPr lang="es-ES" sz="1100">
              <a:solidFill>
                <a:schemeClr val="tx2"/>
              </a:solidFill>
            </a:endParaRPr>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l"/>
            <a:fld id="{72AC53DF-4216-466D-99A7-94400E6C2A25}" type="slidenum">
              <a:rPr lang="es-ES" sz="1200" smtClean="0">
                <a:solidFill>
                  <a:schemeClr val="tx2"/>
                </a:solidFill>
              </a:rPr>
              <a:pPr algn="l"/>
              <a:t>‹Nº›</a:t>
            </a:fld>
            <a:endParaRPr lang="es-ES" sz="1200">
              <a:solidFill>
                <a:schemeClr val="tx2"/>
              </a:solidFill>
            </a:endParaRPr>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827584" y="2348880"/>
            <a:ext cx="7772400" cy="1974059"/>
          </a:xfrm>
        </p:spPr>
        <p:txBody>
          <a:bodyPr/>
          <a:lstStyle>
            <a:extLst/>
          </a:lstStyle>
          <a:p>
            <a:r>
              <a:rPr lang="es-ES" dirty="0" smtClean="0"/>
              <a:t>Diseño de base de datos relacionales</a:t>
            </a:r>
            <a:endParaRPr lang="es-ES" dirty="0"/>
          </a:p>
        </p:txBody>
      </p:sp>
      <p:pic>
        <p:nvPicPr>
          <p:cNvPr id="8" name="Picture 4" descr="portada"/>
          <p:cNvPicPr>
            <a:picLocks noChangeAspect="1" noChangeArrowheads="1"/>
          </p:cNvPicPr>
          <p:nvPr/>
        </p:nvPicPr>
        <p:blipFill>
          <a:blip r:embed="rId3" cstate="print"/>
          <a:srcRect/>
          <a:stretch>
            <a:fillRect/>
          </a:stretch>
        </p:blipFill>
        <p:spPr bwMode="auto">
          <a:xfrm>
            <a:off x="857224" y="3714752"/>
            <a:ext cx="7560840" cy="1152128"/>
          </a:xfrm>
          <a:prstGeom prst="rect">
            <a:avLst/>
          </a:prstGeom>
          <a:noFill/>
        </p:spPr>
      </p:pic>
      <p:sp>
        <p:nvSpPr>
          <p:cNvPr id="9" name="Rectangle 4"/>
          <p:cNvSpPr>
            <a:spLocks noChangeArrowheads="1"/>
          </p:cNvSpPr>
          <p:nvPr/>
        </p:nvSpPr>
        <p:spPr bwMode="auto">
          <a:xfrm>
            <a:off x="1228756" y="119061"/>
            <a:ext cx="7772400" cy="380981"/>
          </a:xfrm>
          <a:prstGeom prst="rect">
            <a:avLst/>
          </a:prstGeom>
          <a:noFill/>
          <a:ln w="9525">
            <a:noFill/>
            <a:miter lim="800000"/>
            <a:headEnd/>
            <a:tailEnd/>
          </a:ln>
          <a:effectLst/>
        </p:spPr>
        <p:txBody>
          <a:bodyPr anchor="ctr"/>
          <a:lstStyle/>
          <a:p>
            <a:pPr algn="r"/>
            <a:r>
              <a:rPr lang="es-ES_tradnl" sz="1600" i="1" dirty="0">
                <a:solidFill>
                  <a:schemeClr val="tx2"/>
                </a:solidFill>
              </a:rPr>
              <a:t>UNIVERSIDAD NACIONAL EXPERIMENTAL DE GUAYANA</a:t>
            </a:r>
            <a:br>
              <a:rPr lang="es-ES_tradnl" sz="1600" i="1" dirty="0">
                <a:solidFill>
                  <a:schemeClr val="tx2"/>
                </a:solidFill>
              </a:rPr>
            </a:br>
            <a:endParaRPr lang="es-ES_tradnl" sz="1600" i="1" dirty="0">
              <a:solidFill>
                <a:schemeClr val="tx2"/>
              </a:solidFill>
            </a:endParaRPr>
          </a:p>
        </p:txBody>
      </p:sp>
      <p:pic>
        <p:nvPicPr>
          <p:cNvPr id="10" name="9 Imagen" descr="uneg.jpg"/>
          <p:cNvPicPr>
            <a:picLocks noChangeAspect="1"/>
          </p:cNvPicPr>
          <p:nvPr/>
        </p:nvPicPr>
        <p:blipFill>
          <a:blip r:embed="rId4" cstate="print"/>
          <a:stretch>
            <a:fillRect/>
          </a:stretch>
        </p:blipFill>
        <p:spPr>
          <a:xfrm>
            <a:off x="428596" y="0"/>
            <a:ext cx="711523" cy="711523"/>
          </a:xfrm>
          <a:prstGeom prst="rect">
            <a:avLst/>
          </a:prstGeom>
        </p:spPr>
      </p:pic>
      <p:sp>
        <p:nvSpPr>
          <p:cNvPr id="11" name="Rectangle 4"/>
          <p:cNvSpPr>
            <a:spLocks noChangeArrowheads="1"/>
          </p:cNvSpPr>
          <p:nvPr/>
        </p:nvSpPr>
        <p:spPr bwMode="auto">
          <a:xfrm>
            <a:off x="1371600" y="6477019"/>
            <a:ext cx="7772400" cy="380981"/>
          </a:xfrm>
          <a:prstGeom prst="rect">
            <a:avLst/>
          </a:prstGeom>
          <a:noFill/>
          <a:ln w="9525">
            <a:noFill/>
            <a:miter lim="800000"/>
            <a:headEnd/>
            <a:tailEnd/>
          </a:ln>
          <a:effectLst/>
        </p:spPr>
        <p:txBody>
          <a:bodyPr anchor="ctr"/>
          <a:lstStyle/>
          <a:p>
            <a:pPr algn="r"/>
            <a:r>
              <a:rPr lang="es-ES_tradnl" sz="1200" i="1" dirty="0" smtClean="0">
                <a:solidFill>
                  <a:schemeClr val="tx2"/>
                </a:solidFill>
              </a:rPr>
              <a:t>Sistemas de Base de Datos I. </a:t>
            </a:r>
          </a:p>
          <a:p>
            <a:pPr algn="r"/>
            <a:r>
              <a:rPr lang="es-ES_tradnl" sz="1200" i="1" dirty="0" smtClean="0">
                <a:solidFill>
                  <a:schemeClr val="tx2"/>
                </a:solidFill>
              </a:rPr>
              <a:t>Profesora </a:t>
            </a:r>
            <a:r>
              <a:rPr lang="es-ES_tradnl" sz="1200" i="1" dirty="0" err="1" smtClean="0">
                <a:solidFill>
                  <a:schemeClr val="tx2"/>
                </a:solidFill>
              </a:rPr>
              <a:t>Maria</a:t>
            </a:r>
            <a:r>
              <a:rPr lang="es-ES_tradnl" sz="1200" i="1" dirty="0" smtClean="0">
                <a:solidFill>
                  <a:schemeClr val="tx2"/>
                </a:solidFill>
              </a:rPr>
              <a:t> Raquel Herrera</a:t>
            </a:r>
            <a:endParaRPr lang="es-ES_tradnl" sz="1200" i="1" dirty="0">
              <a:solidFill>
                <a:schemeClr val="tx2"/>
              </a:solidFill>
            </a:endParaRPr>
          </a:p>
        </p:txBody>
      </p:sp>
      <p:sp>
        <p:nvSpPr>
          <p:cNvPr id="12" name="Rectangle 4"/>
          <p:cNvSpPr>
            <a:spLocks noChangeArrowheads="1"/>
          </p:cNvSpPr>
          <p:nvPr/>
        </p:nvSpPr>
        <p:spPr bwMode="auto">
          <a:xfrm>
            <a:off x="0" y="6477019"/>
            <a:ext cx="7772400" cy="380981"/>
          </a:xfrm>
          <a:prstGeom prst="rect">
            <a:avLst/>
          </a:prstGeom>
          <a:noFill/>
          <a:ln w="9525">
            <a:noFill/>
            <a:miter lim="800000"/>
            <a:headEnd/>
            <a:tailEnd/>
          </a:ln>
          <a:effectLst/>
        </p:spPr>
        <p:txBody>
          <a:bodyPr anchor="ctr"/>
          <a:lstStyle/>
          <a:p>
            <a:r>
              <a:rPr lang="es-ES_tradnl" sz="1200" i="1" dirty="0" smtClean="0">
                <a:solidFill>
                  <a:schemeClr val="tx2"/>
                </a:solidFill>
              </a:rPr>
              <a:t>Unidad III: Diseño de </a:t>
            </a:r>
            <a:r>
              <a:rPr lang="es-ES_tradnl" sz="1200" i="1" dirty="0" err="1" smtClean="0">
                <a:solidFill>
                  <a:schemeClr val="tx2"/>
                </a:solidFill>
              </a:rPr>
              <a:t>BD</a:t>
            </a:r>
            <a:endParaRPr lang="es-ES_tradnl" sz="1200" i="1"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
          <p:cNvSpPr txBox="1">
            <a:spLocks/>
          </p:cNvSpPr>
          <p:nvPr/>
        </p:nvSpPr>
        <p:spPr>
          <a:xfrm>
            <a:off x="285720" y="1285860"/>
            <a:ext cx="8244408" cy="720080"/>
          </a:xfrm>
          <a:prstGeom prst="rect">
            <a:avLst/>
          </a:prstGeom>
        </p:spPr>
        <p:txBody>
          <a:bodyPr vert="horz" anchor="b">
            <a:noAutofit/>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4000" b="1" cap="all" spc="-150" dirty="0" err="1" smtClean="0">
                <a:ln/>
                <a:effectLst>
                  <a:reflection blurRad="12700" stA="50000" endPos="50000" dir="5400000" sy="-100000" rotWithShape="0"/>
                </a:effectLst>
                <a:latin typeface="+mj-lt"/>
                <a:ea typeface="+mj-ea"/>
                <a:cs typeface="+mj-cs"/>
              </a:rPr>
              <a:t>mer</a:t>
            </a:r>
            <a:endParaRPr kumimoji="0" lang="es-ES" sz="4000" b="1" i="0" u="none" strike="noStrike" kern="1200" cap="all" spc="-150" normalizeH="0" baseline="0" noProof="0" dirty="0">
              <a:ln/>
              <a:solidFill>
                <a:schemeClr val="tx1"/>
              </a:solidFill>
              <a:effectLst>
                <a:reflection blurRad="12700" stA="50000" endPos="50000" dir="5400000" sy="-100000" rotWithShape="0"/>
              </a:effectLst>
              <a:uLnTx/>
              <a:uFillTx/>
              <a:latin typeface="+mj-lt"/>
              <a:ea typeface="+mj-ea"/>
              <a:cs typeface="+mj-cs"/>
            </a:endParaRPr>
          </a:p>
        </p:txBody>
      </p:sp>
      <p:sp>
        <p:nvSpPr>
          <p:cNvPr id="8" name="Rectangle 4"/>
          <p:cNvSpPr>
            <a:spLocks noChangeArrowheads="1"/>
          </p:cNvSpPr>
          <p:nvPr/>
        </p:nvSpPr>
        <p:spPr bwMode="auto">
          <a:xfrm>
            <a:off x="1228756" y="119061"/>
            <a:ext cx="7772400" cy="380981"/>
          </a:xfrm>
          <a:prstGeom prst="rect">
            <a:avLst/>
          </a:prstGeom>
          <a:noFill/>
          <a:ln w="9525">
            <a:noFill/>
            <a:miter lim="800000"/>
            <a:headEnd/>
            <a:tailEnd/>
          </a:ln>
          <a:effectLst/>
        </p:spPr>
        <p:txBody>
          <a:bodyPr anchor="ctr"/>
          <a:lstStyle/>
          <a:p>
            <a:pPr algn="r"/>
            <a:r>
              <a:rPr lang="es-ES_tradnl" sz="1600" i="1" dirty="0">
                <a:solidFill>
                  <a:schemeClr val="tx2"/>
                </a:solidFill>
              </a:rPr>
              <a:t>UNIVERSIDAD NACIONAL EXPERIMENTAL DE GUAYANA</a:t>
            </a:r>
            <a:br>
              <a:rPr lang="es-ES_tradnl" sz="1600" i="1" dirty="0">
                <a:solidFill>
                  <a:schemeClr val="tx2"/>
                </a:solidFill>
              </a:rPr>
            </a:br>
            <a:endParaRPr lang="es-ES_tradnl" sz="1600" i="1" dirty="0">
              <a:solidFill>
                <a:schemeClr val="tx2"/>
              </a:solidFill>
            </a:endParaRPr>
          </a:p>
        </p:txBody>
      </p:sp>
      <p:pic>
        <p:nvPicPr>
          <p:cNvPr id="9" name="8 Imagen" descr="uneg.jpg"/>
          <p:cNvPicPr>
            <a:picLocks noChangeAspect="1"/>
          </p:cNvPicPr>
          <p:nvPr/>
        </p:nvPicPr>
        <p:blipFill>
          <a:blip r:embed="rId3" cstate="print"/>
          <a:stretch>
            <a:fillRect/>
          </a:stretch>
        </p:blipFill>
        <p:spPr>
          <a:xfrm>
            <a:off x="428596" y="0"/>
            <a:ext cx="711523" cy="711523"/>
          </a:xfrm>
          <a:prstGeom prst="rect">
            <a:avLst/>
          </a:prstGeom>
        </p:spPr>
      </p:pic>
      <p:sp>
        <p:nvSpPr>
          <p:cNvPr id="10" name="Rectangle 4"/>
          <p:cNvSpPr>
            <a:spLocks noChangeArrowheads="1"/>
          </p:cNvSpPr>
          <p:nvPr/>
        </p:nvSpPr>
        <p:spPr bwMode="auto">
          <a:xfrm>
            <a:off x="1371600" y="6477019"/>
            <a:ext cx="7772400" cy="380981"/>
          </a:xfrm>
          <a:prstGeom prst="rect">
            <a:avLst/>
          </a:prstGeom>
          <a:noFill/>
          <a:ln w="9525">
            <a:noFill/>
            <a:miter lim="800000"/>
            <a:headEnd/>
            <a:tailEnd/>
          </a:ln>
          <a:effectLst/>
        </p:spPr>
        <p:txBody>
          <a:bodyPr anchor="ctr"/>
          <a:lstStyle/>
          <a:p>
            <a:pPr algn="r"/>
            <a:r>
              <a:rPr lang="es-ES_tradnl" sz="1200" i="1" dirty="0" smtClean="0">
                <a:solidFill>
                  <a:schemeClr val="tx2"/>
                </a:solidFill>
              </a:rPr>
              <a:t>Sistemas de Base de Datos I. </a:t>
            </a:r>
          </a:p>
          <a:p>
            <a:pPr algn="r"/>
            <a:r>
              <a:rPr lang="es-ES_tradnl" sz="1200" i="1" dirty="0" smtClean="0">
                <a:solidFill>
                  <a:schemeClr val="tx2"/>
                </a:solidFill>
              </a:rPr>
              <a:t>Profesora </a:t>
            </a:r>
            <a:r>
              <a:rPr lang="es-ES_tradnl" sz="1200" i="1" dirty="0" err="1" smtClean="0">
                <a:solidFill>
                  <a:schemeClr val="tx2"/>
                </a:solidFill>
              </a:rPr>
              <a:t>Maria</a:t>
            </a:r>
            <a:r>
              <a:rPr lang="es-ES_tradnl" sz="1200" i="1" dirty="0" smtClean="0">
                <a:solidFill>
                  <a:schemeClr val="tx2"/>
                </a:solidFill>
              </a:rPr>
              <a:t> Raquel Herrera</a:t>
            </a:r>
            <a:endParaRPr lang="es-ES_tradnl" sz="1200" i="1" dirty="0">
              <a:solidFill>
                <a:schemeClr val="tx2"/>
              </a:solidFill>
            </a:endParaRPr>
          </a:p>
        </p:txBody>
      </p:sp>
      <p:sp>
        <p:nvSpPr>
          <p:cNvPr id="11" name="Rectangle 4"/>
          <p:cNvSpPr>
            <a:spLocks noChangeArrowheads="1"/>
          </p:cNvSpPr>
          <p:nvPr/>
        </p:nvSpPr>
        <p:spPr bwMode="auto">
          <a:xfrm>
            <a:off x="0" y="6477019"/>
            <a:ext cx="7772400" cy="380981"/>
          </a:xfrm>
          <a:prstGeom prst="rect">
            <a:avLst/>
          </a:prstGeom>
          <a:noFill/>
          <a:ln w="9525">
            <a:noFill/>
            <a:miter lim="800000"/>
            <a:headEnd/>
            <a:tailEnd/>
          </a:ln>
          <a:effectLst/>
        </p:spPr>
        <p:txBody>
          <a:bodyPr anchor="ctr"/>
          <a:lstStyle/>
          <a:p>
            <a:r>
              <a:rPr lang="es-ES_tradnl" sz="1200" i="1" dirty="0" smtClean="0">
                <a:solidFill>
                  <a:schemeClr val="tx2"/>
                </a:solidFill>
              </a:rPr>
              <a:t>Unidad III: Diseño de </a:t>
            </a:r>
            <a:r>
              <a:rPr lang="es-ES_tradnl" sz="1200" i="1" dirty="0" err="1" smtClean="0">
                <a:solidFill>
                  <a:schemeClr val="tx2"/>
                </a:solidFill>
              </a:rPr>
              <a:t>BD</a:t>
            </a:r>
            <a:endParaRPr lang="es-ES_tradnl" sz="1200" i="1" dirty="0" smtClean="0">
              <a:solidFill>
                <a:schemeClr val="tx2"/>
              </a:solidFill>
            </a:endParaRPr>
          </a:p>
          <a:p>
            <a:endParaRPr lang="es-ES_tradnl" sz="1200" i="1" dirty="0">
              <a:solidFill>
                <a:schemeClr val="tx2"/>
              </a:solidFill>
            </a:endParaRPr>
          </a:p>
        </p:txBody>
      </p:sp>
      <p:grpSp>
        <p:nvGrpSpPr>
          <p:cNvPr id="28" name="27 Grupo"/>
          <p:cNvGrpSpPr/>
          <p:nvPr/>
        </p:nvGrpSpPr>
        <p:grpSpPr>
          <a:xfrm>
            <a:off x="642910" y="2281230"/>
            <a:ext cx="7562902" cy="3933852"/>
            <a:chOff x="642910" y="2281230"/>
            <a:chExt cx="7562902" cy="3933852"/>
          </a:xfrm>
        </p:grpSpPr>
        <p:sp>
          <p:nvSpPr>
            <p:cNvPr id="17" name="16 Rectángulo"/>
            <p:cNvSpPr/>
            <p:nvPr/>
          </p:nvSpPr>
          <p:spPr>
            <a:xfrm>
              <a:off x="4643438" y="2357430"/>
              <a:ext cx="1571636"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dirty="0" smtClean="0">
                  <a:solidFill>
                    <a:schemeClr val="tx1"/>
                  </a:solidFill>
                </a:rPr>
                <a:t>DONACIÓN</a:t>
              </a:r>
              <a:endParaRPr lang="es-VE" dirty="0">
                <a:solidFill>
                  <a:schemeClr val="tx1"/>
                </a:solidFill>
              </a:endParaRPr>
            </a:p>
          </p:txBody>
        </p:sp>
        <p:sp>
          <p:nvSpPr>
            <p:cNvPr id="18" name="17 Rectángulo"/>
            <p:cNvSpPr/>
            <p:nvPr/>
          </p:nvSpPr>
          <p:spPr>
            <a:xfrm>
              <a:off x="714348" y="5357826"/>
              <a:ext cx="1571636"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400" dirty="0" err="1" smtClean="0">
                  <a:solidFill>
                    <a:schemeClr val="tx1"/>
                  </a:solidFill>
                </a:rPr>
                <a:t>LABORATORISTA</a:t>
              </a:r>
              <a:endParaRPr lang="es-VE" sz="1400" dirty="0">
                <a:solidFill>
                  <a:schemeClr val="tx1"/>
                </a:solidFill>
              </a:endParaRPr>
            </a:p>
          </p:txBody>
        </p:sp>
        <p:sp>
          <p:nvSpPr>
            <p:cNvPr id="19" name="18 Rectángulo"/>
            <p:cNvSpPr/>
            <p:nvPr/>
          </p:nvSpPr>
          <p:spPr>
            <a:xfrm>
              <a:off x="642910" y="2395530"/>
              <a:ext cx="1571636"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dirty="0" smtClean="0">
                  <a:solidFill>
                    <a:schemeClr val="tx1"/>
                  </a:solidFill>
                </a:rPr>
                <a:t>DONANTE</a:t>
              </a:r>
              <a:endParaRPr lang="es-VE" dirty="0">
                <a:solidFill>
                  <a:schemeClr val="tx1"/>
                </a:solidFill>
              </a:endParaRPr>
            </a:p>
          </p:txBody>
        </p:sp>
        <p:sp>
          <p:nvSpPr>
            <p:cNvPr id="20" name="19 Rectángulo"/>
            <p:cNvSpPr/>
            <p:nvPr/>
          </p:nvSpPr>
          <p:spPr>
            <a:xfrm>
              <a:off x="6634176" y="5343538"/>
              <a:ext cx="1571636"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dirty="0" smtClean="0">
                  <a:solidFill>
                    <a:schemeClr val="tx1"/>
                  </a:solidFill>
                </a:rPr>
                <a:t>PACIENTE</a:t>
              </a:r>
              <a:endParaRPr lang="es-VE" dirty="0">
                <a:solidFill>
                  <a:schemeClr val="tx1"/>
                </a:solidFill>
              </a:endParaRPr>
            </a:p>
          </p:txBody>
        </p:sp>
        <p:sp>
          <p:nvSpPr>
            <p:cNvPr id="21" name="20 Rombo"/>
            <p:cNvSpPr/>
            <p:nvPr/>
          </p:nvSpPr>
          <p:spPr>
            <a:xfrm>
              <a:off x="2714612" y="2281230"/>
              <a:ext cx="1214446" cy="1000132"/>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200" dirty="0" smtClean="0">
                  <a:solidFill>
                    <a:schemeClr val="tx1"/>
                  </a:solidFill>
                </a:rPr>
                <a:t>realiza</a:t>
              </a:r>
              <a:endParaRPr lang="es-VE" sz="1200" dirty="0">
                <a:solidFill>
                  <a:schemeClr val="tx1"/>
                </a:solidFill>
              </a:endParaRPr>
            </a:p>
          </p:txBody>
        </p:sp>
        <p:sp>
          <p:nvSpPr>
            <p:cNvPr id="22" name="21 Rombo"/>
            <p:cNvSpPr/>
            <p:nvPr/>
          </p:nvSpPr>
          <p:spPr>
            <a:xfrm>
              <a:off x="6786578" y="3500438"/>
              <a:ext cx="1214446" cy="1000132"/>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200" dirty="0" smtClean="0">
                  <a:solidFill>
                    <a:schemeClr val="tx1"/>
                  </a:solidFill>
                </a:rPr>
                <a:t>recibe</a:t>
              </a:r>
              <a:endParaRPr lang="es-VE" sz="1200" dirty="0">
                <a:solidFill>
                  <a:schemeClr val="tx1"/>
                </a:solidFill>
              </a:endParaRPr>
            </a:p>
          </p:txBody>
        </p:sp>
        <p:sp>
          <p:nvSpPr>
            <p:cNvPr id="23" name="22 Rombo"/>
            <p:cNvSpPr/>
            <p:nvPr/>
          </p:nvSpPr>
          <p:spPr>
            <a:xfrm>
              <a:off x="3605206" y="5214950"/>
              <a:ext cx="1214446" cy="1000132"/>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100" dirty="0" smtClean="0">
                  <a:solidFill>
                    <a:schemeClr val="tx1"/>
                  </a:solidFill>
                </a:rPr>
                <a:t>atiende</a:t>
              </a:r>
              <a:endParaRPr lang="es-VE" sz="1100" dirty="0">
                <a:solidFill>
                  <a:schemeClr val="tx1"/>
                </a:solidFill>
              </a:endParaRPr>
            </a:p>
          </p:txBody>
        </p:sp>
        <p:cxnSp>
          <p:nvCxnSpPr>
            <p:cNvPr id="40" name="39 Conector recto"/>
            <p:cNvCxnSpPr>
              <a:stCxn id="19" idx="3"/>
              <a:endCxn id="21" idx="1"/>
            </p:cNvCxnSpPr>
            <p:nvPr/>
          </p:nvCxnSpPr>
          <p:spPr>
            <a:xfrm flipV="1">
              <a:off x="2214546" y="2781296"/>
              <a:ext cx="500066" cy="7143"/>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41 Conector recto"/>
            <p:cNvCxnSpPr>
              <a:stCxn id="21" idx="3"/>
            </p:cNvCxnSpPr>
            <p:nvPr/>
          </p:nvCxnSpPr>
          <p:spPr>
            <a:xfrm>
              <a:off x="3929058" y="2781296"/>
              <a:ext cx="714380" cy="4762"/>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53 Conector recto"/>
            <p:cNvCxnSpPr>
              <a:stCxn id="17" idx="3"/>
            </p:cNvCxnSpPr>
            <p:nvPr/>
          </p:nvCxnSpPr>
          <p:spPr>
            <a:xfrm>
              <a:off x="6215074" y="2750339"/>
              <a:ext cx="1143008"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55 Conector recto"/>
            <p:cNvCxnSpPr/>
            <p:nvPr/>
          </p:nvCxnSpPr>
          <p:spPr>
            <a:xfrm rot="16200000" flipV="1">
              <a:off x="6992550" y="3134906"/>
              <a:ext cx="719138" cy="11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57 Conector recto"/>
            <p:cNvCxnSpPr>
              <a:stCxn id="22" idx="2"/>
            </p:cNvCxnSpPr>
            <p:nvPr/>
          </p:nvCxnSpPr>
          <p:spPr>
            <a:xfrm rot="16200000" flipH="1">
              <a:off x="6983032" y="4911338"/>
              <a:ext cx="857256"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59 Conector recto"/>
            <p:cNvCxnSpPr/>
            <p:nvPr/>
          </p:nvCxnSpPr>
          <p:spPr>
            <a:xfrm rot="10800000" flipV="1">
              <a:off x="4786314" y="5715016"/>
              <a:ext cx="714380" cy="4"/>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63 Conector recto"/>
            <p:cNvCxnSpPr>
              <a:stCxn id="18" idx="3"/>
              <a:endCxn id="23" idx="1"/>
            </p:cNvCxnSpPr>
            <p:nvPr/>
          </p:nvCxnSpPr>
          <p:spPr>
            <a:xfrm flipV="1">
              <a:off x="2285984" y="5715016"/>
              <a:ext cx="1319222"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74 Conector recto"/>
            <p:cNvCxnSpPr/>
            <p:nvPr/>
          </p:nvCxnSpPr>
          <p:spPr>
            <a:xfrm rot="5400000" flipH="1" flipV="1">
              <a:off x="4429124" y="2571744"/>
              <a:ext cx="214314"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76 Conector recto"/>
            <p:cNvCxnSpPr/>
            <p:nvPr/>
          </p:nvCxnSpPr>
          <p:spPr>
            <a:xfrm>
              <a:off x="4429124" y="2786058"/>
              <a:ext cx="252000"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79 Conector recto"/>
            <p:cNvCxnSpPr>
              <a:stCxn id="17" idx="2"/>
            </p:cNvCxnSpPr>
            <p:nvPr/>
          </p:nvCxnSpPr>
          <p:spPr>
            <a:xfrm rot="16200000" flipH="1">
              <a:off x="4179091" y="4393413"/>
              <a:ext cx="2571768"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82 Conector recto"/>
            <p:cNvCxnSpPr/>
            <p:nvPr/>
          </p:nvCxnSpPr>
          <p:spPr>
            <a:xfrm rot="16200000" flipH="1">
              <a:off x="5107785" y="3178968"/>
              <a:ext cx="357190" cy="285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84 Conector recto"/>
            <p:cNvCxnSpPr/>
            <p:nvPr/>
          </p:nvCxnSpPr>
          <p:spPr>
            <a:xfrm rot="5400000" flipH="1" flipV="1">
              <a:off x="5393537" y="3178967"/>
              <a:ext cx="357190" cy="285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86 Conector recto"/>
            <p:cNvCxnSpPr/>
            <p:nvPr/>
          </p:nvCxnSpPr>
          <p:spPr>
            <a:xfrm rot="16200000" flipH="1">
              <a:off x="6215074" y="2571744"/>
              <a:ext cx="214314"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91 Conector recto"/>
            <p:cNvCxnSpPr/>
            <p:nvPr/>
          </p:nvCxnSpPr>
          <p:spPr>
            <a:xfrm rot="5400000" flipH="1" flipV="1">
              <a:off x="6196024" y="2786058"/>
              <a:ext cx="214314" cy="214314"/>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
          <p:cNvSpPr txBox="1">
            <a:spLocks/>
          </p:cNvSpPr>
          <p:nvPr/>
        </p:nvSpPr>
        <p:spPr>
          <a:xfrm>
            <a:off x="285720" y="1285860"/>
            <a:ext cx="8244408" cy="720080"/>
          </a:xfrm>
          <a:prstGeom prst="rect">
            <a:avLst/>
          </a:prstGeom>
        </p:spPr>
        <p:txBody>
          <a:bodyPr vert="horz" anchor="b">
            <a:noAutofit/>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4000" b="1" cap="all" spc="-150" dirty="0" smtClean="0">
                <a:ln/>
                <a:effectLst>
                  <a:reflection blurRad="12700" stA="50000" endPos="50000" dir="5400000" sy="-100000" rotWithShape="0"/>
                </a:effectLst>
                <a:latin typeface="+mj-lt"/>
                <a:ea typeface="+mj-ea"/>
                <a:cs typeface="+mj-cs"/>
              </a:rPr>
              <a:t>MODELO RELACIONAL</a:t>
            </a:r>
            <a:endParaRPr kumimoji="0" lang="es-ES" sz="4000" b="1" i="0" u="none" strike="noStrike" kern="1200" cap="all" spc="-150" normalizeH="0" baseline="0" noProof="0" dirty="0">
              <a:ln/>
              <a:solidFill>
                <a:schemeClr val="tx1"/>
              </a:solidFill>
              <a:effectLst>
                <a:reflection blurRad="12700" stA="50000" endPos="50000" dir="5400000" sy="-100000" rotWithShape="0"/>
              </a:effectLst>
              <a:uLnTx/>
              <a:uFillTx/>
              <a:latin typeface="+mj-lt"/>
              <a:ea typeface="+mj-ea"/>
              <a:cs typeface="+mj-cs"/>
            </a:endParaRPr>
          </a:p>
        </p:txBody>
      </p:sp>
      <p:sp>
        <p:nvSpPr>
          <p:cNvPr id="8" name="Rectangle 4"/>
          <p:cNvSpPr>
            <a:spLocks noChangeArrowheads="1"/>
          </p:cNvSpPr>
          <p:nvPr/>
        </p:nvSpPr>
        <p:spPr bwMode="auto">
          <a:xfrm>
            <a:off x="1228756" y="119061"/>
            <a:ext cx="7772400" cy="380981"/>
          </a:xfrm>
          <a:prstGeom prst="rect">
            <a:avLst/>
          </a:prstGeom>
          <a:noFill/>
          <a:ln w="9525">
            <a:noFill/>
            <a:miter lim="800000"/>
            <a:headEnd/>
            <a:tailEnd/>
          </a:ln>
          <a:effectLst/>
        </p:spPr>
        <p:txBody>
          <a:bodyPr anchor="ctr"/>
          <a:lstStyle/>
          <a:p>
            <a:pPr algn="r"/>
            <a:r>
              <a:rPr lang="es-ES_tradnl" sz="1600" i="1" dirty="0">
                <a:solidFill>
                  <a:schemeClr val="tx2"/>
                </a:solidFill>
              </a:rPr>
              <a:t>UNIVERSIDAD NACIONAL EXPERIMENTAL DE GUAYANA</a:t>
            </a:r>
            <a:br>
              <a:rPr lang="es-ES_tradnl" sz="1600" i="1" dirty="0">
                <a:solidFill>
                  <a:schemeClr val="tx2"/>
                </a:solidFill>
              </a:rPr>
            </a:br>
            <a:endParaRPr lang="es-ES_tradnl" sz="1600" i="1" dirty="0">
              <a:solidFill>
                <a:schemeClr val="tx2"/>
              </a:solidFill>
            </a:endParaRPr>
          </a:p>
        </p:txBody>
      </p:sp>
      <p:pic>
        <p:nvPicPr>
          <p:cNvPr id="9" name="8 Imagen" descr="uneg.jpg"/>
          <p:cNvPicPr>
            <a:picLocks noChangeAspect="1"/>
          </p:cNvPicPr>
          <p:nvPr/>
        </p:nvPicPr>
        <p:blipFill>
          <a:blip r:embed="rId3" cstate="print"/>
          <a:stretch>
            <a:fillRect/>
          </a:stretch>
        </p:blipFill>
        <p:spPr>
          <a:xfrm>
            <a:off x="428596" y="0"/>
            <a:ext cx="711523" cy="711523"/>
          </a:xfrm>
          <a:prstGeom prst="rect">
            <a:avLst/>
          </a:prstGeom>
        </p:spPr>
      </p:pic>
      <p:sp>
        <p:nvSpPr>
          <p:cNvPr id="10" name="Rectangle 4"/>
          <p:cNvSpPr>
            <a:spLocks noChangeArrowheads="1"/>
          </p:cNvSpPr>
          <p:nvPr/>
        </p:nvSpPr>
        <p:spPr bwMode="auto">
          <a:xfrm>
            <a:off x="1371600" y="6477019"/>
            <a:ext cx="7772400" cy="380981"/>
          </a:xfrm>
          <a:prstGeom prst="rect">
            <a:avLst/>
          </a:prstGeom>
          <a:noFill/>
          <a:ln w="9525">
            <a:noFill/>
            <a:miter lim="800000"/>
            <a:headEnd/>
            <a:tailEnd/>
          </a:ln>
          <a:effectLst/>
        </p:spPr>
        <p:txBody>
          <a:bodyPr anchor="ctr"/>
          <a:lstStyle/>
          <a:p>
            <a:pPr algn="r"/>
            <a:r>
              <a:rPr lang="es-ES_tradnl" sz="1200" i="1" dirty="0" smtClean="0">
                <a:solidFill>
                  <a:schemeClr val="tx2"/>
                </a:solidFill>
              </a:rPr>
              <a:t>Sistemas de Base de Datos I. </a:t>
            </a:r>
          </a:p>
          <a:p>
            <a:pPr algn="r"/>
            <a:r>
              <a:rPr lang="es-ES_tradnl" sz="1200" i="1" dirty="0" smtClean="0">
                <a:solidFill>
                  <a:schemeClr val="tx2"/>
                </a:solidFill>
              </a:rPr>
              <a:t>Profesora </a:t>
            </a:r>
            <a:r>
              <a:rPr lang="es-ES_tradnl" sz="1200" i="1" dirty="0" err="1" smtClean="0">
                <a:solidFill>
                  <a:schemeClr val="tx2"/>
                </a:solidFill>
              </a:rPr>
              <a:t>Maria</a:t>
            </a:r>
            <a:r>
              <a:rPr lang="es-ES_tradnl" sz="1200" i="1" dirty="0" smtClean="0">
                <a:solidFill>
                  <a:schemeClr val="tx2"/>
                </a:solidFill>
              </a:rPr>
              <a:t> Raquel Herrera</a:t>
            </a:r>
            <a:endParaRPr lang="es-ES_tradnl" sz="1200" i="1" dirty="0">
              <a:solidFill>
                <a:schemeClr val="tx2"/>
              </a:solidFill>
            </a:endParaRPr>
          </a:p>
        </p:txBody>
      </p:sp>
      <p:sp>
        <p:nvSpPr>
          <p:cNvPr id="11" name="Rectangle 4"/>
          <p:cNvSpPr>
            <a:spLocks noChangeArrowheads="1"/>
          </p:cNvSpPr>
          <p:nvPr/>
        </p:nvSpPr>
        <p:spPr bwMode="auto">
          <a:xfrm>
            <a:off x="0" y="6477019"/>
            <a:ext cx="7772400" cy="380981"/>
          </a:xfrm>
          <a:prstGeom prst="rect">
            <a:avLst/>
          </a:prstGeom>
          <a:noFill/>
          <a:ln w="9525">
            <a:noFill/>
            <a:miter lim="800000"/>
            <a:headEnd/>
            <a:tailEnd/>
          </a:ln>
          <a:effectLst/>
        </p:spPr>
        <p:txBody>
          <a:bodyPr anchor="ctr"/>
          <a:lstStyle/>
          <a:p>
            <a:r>
              <a:rPr lang="es-ES_tradnl" sz="1200" i="1" dirty="0" smtClean="0">
                <a:solidFill>
                  <a:schemeClr val="tx2"/>
                </a:solidFill>
              </a:rPr>
              <a:t>Unidad III: Diseño de </a:t>
            </a:r>
            <a:r>
              <a:rPr lang="es-ES_tradnl" sz="1200" i="1" dirty="0" err="1" smtClean="0">
                <a:solidFill>
                  <a:schemeClr val="tx2"/>
                </a:solidFill>
              </a:rPr>
              <a:t>BD</a:t>
            </a:r>
            <a:endParaRPr lang="es-ES_tradnl" sz="1200" i="1" dirty="0" smtClean="0">
              <a:solidFill>
                <a:schemeClr val="tx2"/>
              </a:solidFill>
            </a:endParaRPr>
          </a:p>
          <a:p>
            <a:endParaRPr lang="es-ES_tradnl" sz="1200" i="1" dirty="0">
              <a:solidFill>
                <a:schemeClr val="tx2"/>
              </a:solidFill>
            </a:endParaRPr>
          </a:p>
        </p:txBody>
      </p:sp>
      <p:sp>
        <p:nvSpPr>
          <p:cNvPr id="17" name="16 Rectángulo"/>
          <p:cNvSpPr/>
          <p:nvPr/>
        </p:nvSpPr>
        <p:spPr>
          <a:xfrm>
            <a:off x="2643174" y="2428868"/>
            <a:ext cx="1143008" cy="500066"/>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200" b="1" dirty="0" smtClean="0">
                <a:solidFill>
                  <a:schemeClr val="tx1"/>
                </a:solidFill>
              </a:rPr>
              <a:t>DONACIÓN</a:t>
            </a:r>
            <a:endParaRPr lang="es-VE" sz="1200" b="1" dirty="0">
              <a:solidFill>
                <a:schemeClr val="tx1"/>
              </a:solidFill>
            </a:endParaRPr>
          </a:p>
        </p:txBody>
      </p:sp>
      <p:sp>
        <p:nvSpPr>
          <p:cNvPr id="18" name="17 Rectángulo"/>
          <p:cNvSpPr/>
          <p:nvPr/>
        </p:nvSpPr>
        <p:spPr>
          <a:xfrm>
            <a:off x="6786578" y="2414580"/>
            <a:ext cx="1428760" cy="500066"/>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050" b="1" dirty="0" err="1" smtClean="0">
                <a:solidFill>
                  <a:schemeClr val="tx1"/>
                </a:solidFill>
              </a:rPr>
              <a:t>LABORATORISTA</a:t>
            </a:r>
            <a:endParaRPr lang="es-VE" sz="1050" b="1" dirty="0">
              <a:solidFill>
                <a:schemeClr val="tx1"/>
              </a:solidFill>
            </a:endParaRPr>
          </a:p>
        </p:txBody>
      </p:sp>
      <p:sp>
        <p:nvSpPr>
          <p:cNvPr id="19" name="18 Rectángulo"/>
          <p:cNvSpPr/>
          <p:nvPr/>
        </p:nvSpPr>
        <p:spPr>
          <a:xfrm>
            <a:off x="357158" y="2428868"/>
            <a:ext cx="1143008" cy="500066"/>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200" b="1" dirty="0" smtClean="0">
                <a:solidFill>
                  <a:schemeClr val="tx1"/>
                </a:solidFill>
              </a:rPr>
              <a:t>DONANTE</a:t>
            </a:r>
            <a:endParaRPr lang="es-VE" sz="1200" b="1" dirty="0">
              <a:solidFill>
                <a:schemeClr val="tx1"/>
              </a:solidFill>
            </a:endParaRPr>
          </a:p>
        </p:txBody>
      </p:sp>
      <p:sp>
        <p:nvSpPr>
          <p:cNvPr id="20" name="19 Rectángulo"/>
          <p:cNvSpPr/>
          <p:nvPr/>
        </p:nvSpPr>
        <p:spPr>
          <a:xfrm>
            <a:off x="4786314" y="2428868"/>
            <a:ext cx="1143008" cy="500066"/>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200" b="1" dirty="0" smtClean="0">
                <a:solidFill>
                  <a:schemeClr val="tx1"/>
                </a:solidFill>
              </a:rPr>
              <a:t>PACIENTE</a:t>
            </a:r>
            <a:endParaRPr lang="es-VE" sz="1200" b="1" dirty="0">
              <a:solidFill>
                <a:schemeClr val="tx1"/>
              </a:solidFill>
            </a:endParaRPr>
          </a:p>
        </p:txBody>
      </p:sp>
      <p:sp>
        <p:nvSpPr>
          <p:cNvPr id="28" name="27 Rectángulo"/>
          <p:cNvSpPr/>
          <p:nvPr/>
        </p:nvSpPr>
        <p:spPr>
          <a:xfrm>
            <a:off x="357158" y="2928934"/>
            <a:ext cx="1143008" cy="2000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VE" sz="1200" b="1" dirty="0" smtClean="0">
                <a:solidFill>
                  <a:srgbClr val="FF0000"/>
                </a:solidFill>
              </a:rPr>
              <a:t>CI(</a:t>
            </a:r>
            <a:r>
              <a:rPr lang="es-VE" sz="1200" b="1" dirty="0" err="1" smtClean="0">
                <a:solidFill>
                  <a:srgbClr val="FF0000"/>
                </a:solidFill>
              </a:rPr>
              <a:t>PK</a:t>
            </a:r>
            <a:r>
              <a:rPr lang="es-VE" b="1" dirty="0" smtClean="0">
                <a:solidFill>
                  <a:srgbClr val="FF0000"/>
                </a:solidFill>
              </a:rPr>
              <a:t>)</a:t>
            </a:r>
            <a:endParaRPr lang="es-VE" b="1" dirty="0">
              <a:solidFill>
                <a:srgbClr val="FF0000"/>
              </a:solidFill>
            </a:endParaRPr>
          </a:p>
        </p:txBody>
      </p:sp>
      <p:sp>
        <p:nvSpPr>
          <p:cNvPr id="29" name="28 Rectángulo"/>
          <p:cNvSpPr/>
          <p:nvPr/>
        </p:nvSpPr>
        <p:spPr>
          <a:xfrm>
            <a:off x="2643174" y="2928934"/>
            <a:ext cx="1143008" cy="2000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VE" sz="1200" b="1" dirty="0" smtClean="0">
                <a:solidFill>
                  <a:srgbClr val="FF0000"/>
                </a:solidFill>
              </a:rPr>
              <a:t>ID(</a:t>
            </a:r>
            <a:r>
              <a:rPr lang="es-VE" sz="1200" b="1" dirty="0" err="1" smtClean="0">
                <a:solidFill>
                  <a:srgbClr val="FF0000"/>
                </a:solidFill>
              </a:rPr>
              <a:t>PK</a:t>
            </a:r>
            <a:r>
              <a:rPr lang="es-VE" b="1" dirty="0" smtClean="0">
                <a:solidFill>
                  <a:srgbClr val="FF0000"/>
                </a:solidFill>
              </a:rPr>
              <a:t>)</a:t>
            </a:r>
            <a:endParaRPr lang="es-VE" b="1" dirty="0">
              <a:solidFill>
                <a:srgbClr val="FF0000"/>
              </a:solidFill>
            </a:endParaRPr>
          </a:p>
        </p:txBody>
      </p:sp>
      <p:sp>
        <p:nvSpPr>
          <p:cNvPr id="30" name="29 Rectángulo"/>
          <p:cNvSpPr/>
          <p:nvPr/>
        </p:nvSpPr>
        <p:spPr>
          <a:xfrm>
            <a:off x="4786314" y="2928934"/>
            <a:ext cx="1143008" cy="2000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VE" sz="1200" b="1" dirty="0" smtClean="0">
                <a:solidFill>
                  <a:srgbClr val="FF0000"/>
                </a:solidFill>
              </a:rPr>
              <a:t>ID(</a:t>
            </a:r>
            <a:r>
              <a:rPr lang="es-VE" sz="1200" b="1" dirty="0" err="1" smtClean="0">
                <a:solidFill>
                  <a:srgbClr val="FF0000"/>
                </a:solidFill>
              </a:rPr>
              <a:t>PK</a:t>
            </a:r>
            <a:r>
              <a:rPr lang="es-VE" sz="1200" b="1" dirty="0" smtClean="0">
                <a:solidFill>
                  <a:srgbClr val="FF0000"/>
                </a:solidFill>
              </a:rPr>
              <a:t>)</a:t>
            </a:r>
            <a:endParaRPr lang="es-VE" sz="1200" b="1" dirty="0">
              <a:solidFill>
                <a:srgbClr val="FF0000"/>
              </a:solidFill>
            </a:endParaRPr>
          </a:p>
        </p:txBody>
      </p:sp>
      <p:sp>
        <p:nvSpPr>
          <p:cNvPr id="31" name="30 Rectángulo"/>
          <p:cNvSpPr/>
          <p:nvPr/>
        </p:nvSpPr>
        <p:spPr>
          <a:xfrm>
            <a:off x="6786578" y="2928934"/>
            <a:ext cx="1428760" cy="2000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VE" sz="1200" b="1" dirty="0" smtClean="0">
                <a:solidFill>
                  <a:srgbClr val="FF0000"/>
                </a:solidFill>
              </a:rPr>
              <a:t>CI(</a:t>
            </a:r>
            <a:r>
              <a:rPr lang="es-VE" sz="1200" b="1" dirty="0" err="1" smtClean="0">
                <a:solidFill>
                  <a:srgbClr val="FF0000"/>
                </a:solidFill>
              </a:rPr>
              <a:t>PK</a:t>
            </a:r>
            <a:r>
              <a:rPr lang="es-VE" b="1" dirty="0" smtClean="0">
                <a:solidFill>
                  <a:srgbClr val="FF0000"/>
                </a:solidFill>
              </a:rPr>
              <a:t>)</a:t>
            </a:r>
            <a:endParaRPr lang="es-VE"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
          <p:cNvSpPr txBox="1">
            <a:spLocks/>
          </p:cNvSpPr>
          <p:nvPr/>
        </p:nvSpPr>
        <p:spPr>
          <a:xfrm>
            <a:off x="285720" y="714356"/>
            <a:ext cx="8244408" cy="720080"/>
          </a:xfrm>
          <a:prstGeom prst="rect">
            <a:avLst/>
          </a:prstGeom>
        </p:spPr>
        <p:txBody>
          <a:bodyPr vert="horz" anchor="b">
            <a:noAutofit/>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4000" b="1" cap="all" spc="-150" dirty="0" smtClean="0">
                <a:ln/>
                <a:effectLst>
                  <a:reflection blurRad="12700" stA="50000" endPos="50000" dir="5400000" sy="-100000" rotWithShape="0"/>
                </a:effectLst>
                <a:latin typeface="+mj-lt"/>
                <a:ea typeface="+mj-ea"/>
                <a:cs typeface="+mj-cs"/>
              </a:rPr>
              <a:t>MODELO RELACIONAL</a:t>
            </a:r>
            <a:endParaRPr kumimoji="0" lang="es-ES" sz="4000" b="1" i="0" u="none" strike="noStrike" kern="1200" cap="all" spc="-150" normalizeH="0" baseline="0" noProof="0" dirty="0">
              <a:ln/>
              <a:solidFill>
                <a:schemeClr val="tx1"/>
              </a:solidFill>
              <a:effectLst>
                <a:reflection blurRad="12700" stA="50000" endPos="50000" dir="5400000" sy="-100000" rotWithShape="0"/>
              </a:effectLst>
              <a:uLnTx/>
              <a:uFillTx/>
              <a:latin typeface="+mj-lt"/>
              <a:ea typeface="+mj-ea"/>
              <a:cs typeface="+mj-cs"/>
            </a:endParaRPr>
          </a:p>
        </p:txBody>
      </p:sp>
      <p:sp>
        <p:nvSpPr>
          <p:cNvPr id="8" name="Rectangle 4"/>
          <p:cNvSpPr>
            <a:spLocks noChangeArrowheads="1"/>
          </p:cNvSpPr>
          <p:nvPr/>
        </p:nvSpPr>
        <p:spPr bwMode="auto">
          <a:xfrm>
            <a:off x="1228756" y="119061"/>
            <a:ext cx="7772400" cy="380981"/>
          </a:xfrm>
          <a:prstGeom prst="rect">
            <a:avLst/>
          </a:prstGeom>
          <a:noFill/>
          <a:ln w="9525">
            <a:noFill/>
            <a:miter lim="800000"/>
            <a:headEnd/>
            <a:tailEnd/>
          </a:ln>
          <a:effectLst/>
        </p:spPr>
        <p:txBody>
          <a:bodyPr anchor="ctr"/>
          <a:lstStyle/>
          <a:p>
            <a:pPr algn="r"/>
            <a:r>
              <a:rPr lang="es-ES_tradnl" sz="1600" i="1" dirty="0">
                <a:solidFill>
                  <a:schemeClr val="tx2"/>
                </a:solidFill>
              </a:rPr>
              <a:t>UNIVERSIDAD NACIONAL EXPERIMENTAL DE GUAYANA</a:t>
            </a:r>
            <a:br>
              <a:rPr lang="es-ES_tradnl" sz="1600" i="1" dirty="0">
                <a:solidFill>
                  <a:schemeClr val="tx2"/>
                </a:solidFill>
              </a:rPr>
            </a:br>
            <a:endParaRPr lang="es-ES_tradnl" sz="1600" i="1" dirty="0">
              <a:solidFill>
                <a:schemeClr val="tx2"/>
              </a:solidFill>
            </a:endParaRPr>
          </a:p>
        </p:txBody>
      </p:sp>
      <p:pic>
        <p:nvPicPr>
          <p:cNvPr id="9" name="8 Imagen" descr="uneg.jpg"/>
          <p:cNvPicPr>
            <a:picLocks noChangeAspect="1"/>
          </p:cNvPicPr>
          <p:nvPr/>
        </p:nvPicPr>
        <p:blipFill>
          <a:blip r:embed="rId3" cstate="print"/>
          <a:stretch>
            <a:fillRect/>
          </a:stretch>
        </p:blipFill>
        <p:spPr>
          <a:xfrm>
            <a:off x="428596" y="0"/>
            <a:ext cx="711523" cy="711523"/>
          </a:xfrm>
          <a:prstGeom prst="rect">
            <a:avLst/>
          </a:prstGeom>
        </p:spPr>
      </p:pic>
      <p:sp>
        <p:nvSpPr>
          <p:cNvPr id="10" name="Rectangle 4"/>
          <p:cNvSpPr>
            <a:spLocks noChangeArrowheads="1"/>
          </p:cNvSpPr>
          <p:nvPr/>
        </p:nvSpPr>
        <p:spPr bwMode="auto">
          <a:xfrm>
            <a:off x="1371600" y="6477019"/>
            <a:ext cx="7772400" cy="380981"/>
          </a:xfrm>
          <a:prstGeom prst="rect">
            <a:avLst/>
          </a:prstGeom>
          <a:noFill/>
          <a:ln w="9525">
            <a:noFill/>
            <a:miter lim="800000"/>
            <a:headEnd/>
            <a:tailEnd/>
          </a:ln>
          <a:effectLst/>
        </p:spPr>
        <p:txBody>
          <a:bodyPr anchor="ctr"/>
          <a:lstStyle/>
          <a:p>
            <a:pPr algn="r"/>
            <a:r>
              <a:rPr lang="es-ES_tradnl" sz="1200" i="1" dirty="0" smtClean="0">
                <a:solidFill>
                  <a:schemeClr val="tx2"/>
                </a:solidFill>
              </a:rPr>
              <a:t>Sistemas de Base de Datos I. </a:t>
            </a:r>
          </a:p>
          <a:p>
            <a:pPr algn="r"/>
            <a:r>
              <a:rPr lang="es-ES_tradnl" sz="1200" i="1" dirty="0" smtClean="0">
                <a:solidFill>
                  <a:schemeClr val="tx2"/>
                </a:solidFill>
              </a:rPr>
              <a:t>Profesora </a:t>
            </a:r>
            <a:r>
              <a:rPr lang="es-ES_tradnl" sz="1200" i="1" dirty="0" err="1" smtClean="0">
                <a:solidFill>
                  <a:schemeClr val="tx2"/>
                </a:solidFill>
              </a:rPr>
              <a:t>Maria</a:t>
            </a:r>
            <a:r>
              <a:rPr lang="es-ES_tradnl" sz="1200" i="1" dirty="0" smtClean="0">
                <a:solidFill>
                  <a:schemeClr val="tx2"/>
                </a:solidFill>
              </a:rPr>
              <a:t> Raquel Herrera</a:t>
            </a:r>
            <a:endParaRPr lang="es-ES_tradnl" sz="1200" i="1" dirty="0">
              <a:solidFill>
                <a:schemeClr val="tx2"/>
              </a:solidFill>
            </a:endParaRPr>
          </a:p>
        </p:txBody>
      </p:sp>
      <p:sp>
        <p:nvSpPr>
          <p:cNvPr id="11" name="Rectangle 4"/>
          <p:cNvSpPr>
            <a:spLocks noChangeArrowheads="1"/>
          </p:cNvSpPr>
          <p:nvPr/>
        </p:nvSpPr>
        <p:spPr bwMode="auto">
          <a:xfrm>
            <a:off x="0" y="6477019"/>
            <a:ext cx="7772400" cy="380981"/>
          </a:xfrm>
          <a:prstGeom prst="rect">
            <a:avLst/>
          </a:prstGeom>
          <a:noFill/>
          <a:ln w="9525">
            <a:noFill/>
            <a:miter lim="800000"/>
            <a:headEnd/>
            <a:tailEnd/>
          </a:ln>
          <a:effectLst/>
        </p:spPr>
        <p:txBody>
          <a:bodyPr anchor="ctr"/>
          <a:lstStyle/>
          <a:p>
            <a:r>
              <a:rPr lang="es-ES_tradnl" sz="1200" i="1" dirty="0" smtClean="0">
                <a:solidFill>
                  <a:schemeClr val="tx2"/>
                </a:solidFill>
              </a:rPr>
              <a:t>Unidad III: Diseño de </a:t>
            </a:r>
            <a:r>
              <a:rPr lang="es-ES_tradnl" sz="1200" i="1" dirty="0" err="1" smtClean="0">
                <a:solidFill>
                  <a:schemeClr val="tx2"/>
                </a:solidFill>
              </a:rPr>
              <a:t>BD</a:t>
            </a:r>
            <a:endParaRPr lang="es-ES_tradnl" sz="1200" i="1" dirty="0" smtClean="0">
              <a:solidFill>
                <a:schemeClr val="tx2"/>
              </a:solidFill>
            </a:endParaRPr>
          </a:p>
          <a:p>
            <a:endParaRPr lang="es-ES_tradnl" sz="1200" i="1" dirty="0">
              <a:solidFill>
                <a:schemeClr val="tx2"/>
              </a:solidFill>
            </a:endParaRPr>
          </a:p>
        </p:txBody>
      </p:sp>
      <p:sp>
        <p:nvSpPr>
          <p:cNvPr id="17" name="16 Rectángulo"/>
          <p:cNvSpPr/>
          <p:nvPr/>
        </p:nvSpPr>
        <p:spPr>
          <a:xfrm>
            <a:off x="285720" y="2428868"/>
            <a:ext cx="1714512" cy="500066"/>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400" b="1" dirty="0" smtClean="0">
                <a:solidFill>
                  <a:schemeClr val="tx1"/>
                </a:solidFill>
              </a:rPr>
              <a:t>DONACIÓN</a:t>
            </a:r>
            <a:endParaRPr lang="es-VE" sz="1400" b="1" dirty="0">
              <a:solidFill>
                <a:schemeClr val="tx1"/>
              </a:solidFill>
            </a:endParaRPr>
          </a:p>
        </p:txBody>
      </p:sp>
      <p:sp>
        <p:nvSpPr>
          <p:cNvPr id="29" name="28 Rectángulo"/>
          <p:cNvSpPr/>
          <p:nvPr/>
        </p:nvSpPr>
        <p:spPr>
          <a:xfrm>
            <a:off x="285720" y="2928934"/>
            <a:ext cx="1714512" cy="2000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VE" b="1" dirty="0" smtClean="0">
                <a:solidFill>
                  <a:srgbClr val="FF0000"/>
                </a:solidFill>
              </a:rPr>
              <a:t>ID(</a:t>
            </a:r>
            <a:r>
              <a:rPr lang="es-VE" b="1" dirty="0" err="1" smtClean="0">
                <a:solidFill>
                  <a:srgbClr val="FF0000"/>
                </a:solidFill>
              </a:rPr>
              <a:t>PK</a:t>
            </a:r>
            <a:r>
              <a:rPr lang="es-VE" b="1" dirty="0" smtClean="0">
                <a:solidFill>
                  <a:srgbClr val="FF0000"/>
                </a:solidFill>
              </a:rPr>
              <a:t>)</a:t>
            </a:r>
          </a:p>
          <a:p>
            <a:pPr>
              <a:lnSpc>
                <a:spcPct val="150000"/>
              </a:lnSpc>
            </a:pPr>
            <a:r>
              <a:rPr lang="es-VE" sz="1200" b="1" dirty="0" err="1" smtClean="0">
                <a:solidFill>
                  <a:srgbClr val="002060"/>
                </a:solidFill>
              </a:rPr>
              <a:t>CIDONANTE</a:t>
            </a:r>
            <a:r>
              <a:rPr lang="es-VE" sz="1200" b="1" dirty="0" smtClean="0">
                <a:solidFill>
                  <a:srgbClr val="002060"/>
                </a:solidFill>
              </a:rPr>
              <a:t> (</a:t>
            </a:r>
            <a:r>
              <a:rPr lang="es-VE" sz="1200" b="1" dirty="0" err="1" smtClean="0">
                <a:solidFill>
                  <a:srgbClr val="002060"/>
                </a:solidFill>
              </a:rPr>
              <a:t>FK</a:t>
            </a:r>
            <a:r>
              <a:rPr lang="es-VE" sz="1200" b="1" dirty="0" smtClean="0">
                <a:solidFill>
                  <a:srgbClr val="002060"/>
                </a:solidFill>
              </a:rPr>
              <a:t>)</a:t>
            </a:r>
          </a:p>
          <a:p>
            <a:pPr>
              <a:lnSpc>
                <a:spcPct val="150000"/>
              </a:lnSpc>
            </a:pPr>
            <a:r>
              <a:rPr lang="es-VE" sz="1200" b="1" dirty="0" err="1" smtClean="0">
                <a:solidFill>
                  <a:srgbClr val="002060"/>
                </a:solidFill>
              </a:rPr>
              <a:t>IDPACIENTE</a:t>
            </a:r>
            <a:r>
              <a:rPr lang="es-VE" sz="1200" b="1" dirty="0" smtClean="0">
                <a:solidFill>
                  <a:srgbClr val="002060"/>
                </a:solidFill>
              </a:rPr>
              <a:t> (</a:t>
            </a:r>
            <a:r>
              <a:rPr lang="es-VE" sz="1200" b="1" dirty="0" err="1" smtClean="0">
                <a:solidFill>
                  <a:srgbClr val="002060"/>
                </a:solidFill>
              </a:rPr>
              <a:t>FK</a:t>
            </a:r>
            <a:r>
              <a:rPr lang="es-VE" sz="1200" b="1" dirty="0" smtClean="0">
                <a:solidFill>
                  <a:srgbClr val="002060"/>
                </a:solidFill>
              </a:rPr>
              <a:t>)</a:t>
            </a:r>
          </a:p>
          <a:p>
            <a:pPr>
              <a:lnSpc>
                <a:spcPct val="150000"/>
              </a:lnSpc>
            </a:pPr>
            <a:r>
              <a:rPr lang="es-VE" sz="1200" b="1" dirty="0" err="1" smtClean="0">
                <a:solidFill>
                  <a:srgbClr val="002060"/>
                </a:solidFill>
              </a:rPr>
              <a:t>CILABORAT</a:t>
            </a:r>
            <a:r>
              <a:rPr lang="es-VE" sz="1200" b="1" dirty="0" smtClean="0">
                <a:solidFill>
                  <a:srgbClr val="002060"/>
                </a:solidFill>
              </a:rPr>
              <a:t> (</a:t>
            </a:r>
            <a:r>
              <a:rPr lang="es-VE" sz="1200" b="1" dirty="0" err="1" smtClean="0">
                <a:solidFill>
                  <a:srgbClr val="002060"/>
                </a:solidFill>
              </a:rPr>
              <a:t>FK</a:t>
            </a:r>
            <a:r>
              <a:rPr lang="es-VE" sz="1200" b="1" dirty="0" smtClean="0">
                <a:solidFill>
                  <a:srgbClr val="002060"/>
                </a:solidFill>
              </a:rPr>
              <a:t>)</a:t>
            </a:r>
            <a:endParaRPr lang="es-VE" sz="1200" b="1" dirty="0">
              <a:solidFill>
                <a:srgbClr val="002060"/>
              </a:solidFill>
            </a:endParaRPr>
          </a:p>
        </p:txBody>
      </p:sp>
      <p:grpSp>
        <p:nvGrpSpPr>
          <p:cNvPr id="15" name="14 Grupo"/>
          <p:cNvGrpSpPr/>
          <p:nvPr/>
        </p:nvGrpSpPr>
        <p:grpSpPr>
          <a:xfrm>
            <a:off x="2214546" y="2571744"/>
            <a:ext cx="5572164" cy="3643338"/>
            <a:chOff x="642910" y="2281230"/>
            <a:chExt cx="7562902" cy="3933852"/>
          </a:xfrm>
        </p:grpSpPr>
        <p:sp>
          <p:nvSpPr>
            <p:cNvPr id="16" name="15 Rectángulo"/>
            <p:cNvSpPr/>
            <p:nvPr/>
          </p:nvSpPr>
          <p:spPr>
            <a:xfrm>
              <a:off x="4643438" y="2357430"/>
              <a:ext cx="1571636"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200" dirty="0" smtClean="0">
                  <a:solidFill>
                    <a:schemeClr val="tx1"/>
                  </a:solidFill>
                </a:rPr>
                <a:t>DONACIÓN</a:t>
              </a:r>
              <a:endParaRPr lang="es-VE" sz="1200" dirty="0">
                <a:solidFill>
                  <a:schemeClr val="tx1"/>
                </a:solidFill>
              </a:endParaRPr>
            </a:p>
          </p:txBody>
        </p:sp>
        <p:sp>
          <p:nvSpPr>
            <p:cNvPr id="21" name="20 Rectángulo"/>
            <p:cNvSpPr/>
            <p:nvPr/>
          </p:nvSpPr>
          <p:spPr>
            <a:xfrm>
              <a:off x="714348" y="5357826"/>
              <a:ext cx="1571636"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400" dirty="0" err="1" smtClean="0">
                  <a:solidFill>
                    <a:schemeClr val="tx1"/>
                  </a:solidFill>
                </a:rPr>
                <a:t>LABORATORISTA</a:t>
              </a:r>
              <a:endParaRPr lang="es-VE" sz="1400" dirty="0">
                <a:solidFill>
                  <a:schemeClr val="tx1"/>
                </a:solidFill>
              </a:endParaRPr>
            </a:p>
          </p:txBody>
        </p:sp>
        <p:sp>
          <p:nvSpPr>
            <p:cNvPr id="22" name="21 Rectángulo"/>
            <p:cNvSpPr/>
            <p:nvPr/>
          </p:nvSpPr>
          <p:spPr>
            <a:xfrm>
              <a:off x="642910" y="2395530"/>
              <a:ext cx="1571636"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400" dirty="0" smtClean="0">
                  <a:solidFill>
                    <a:schemeClr val="tx1"/>
                  </a:solidFill>
                </a:rPr>
                <a:t>DONANTE</a:t>
              </a:r>
              <a:endParaRPr lang="es-VE" dirty="0">
                <a:solidFill>
                  <a:schemeClr val="tx1"/>
                </a:solidFill>
              </a:endParaRPr>
            </a:p>
          </p:txBody>
        </p:sp>
        <p:sp>
          <p:nvSpPr>
            <p:cNvPr id="23" name="22 Rectángulo"/>
            <p:cNvSpPr/>
            <p:nvPr/>
          </p:nvSpPr>
          <p:spPr>
            <a:xfrm>
              <a:off x="6634176" y="5343538"/>
              <a:ext cx="1571636"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400" dirty="0" smtClean="0">
                  <a:solidFill>
                    <a:schemeClr val="tx1"/>
                  </a:solidFill>
                </a:rPr>
                <a:t>PACIENTE</a:t>
              </a:r>
              <a:endParaRPr lang="es-VE" sz="1400" dirty="0">
                <a:solidFill>
                  <a:schemeClr val="tx1"/>
                </a:solidFill>
              </a:endParaRPr>
            </a:p>
          </p:txBody>
        </p:sp>
        <p:sp>
          <p:nvSpPr>
            <p:cNvPr id="24" name="23 Rombo"/>
            <p:cNvSpPr/>
            <p:nvPr/>
          </p:nvSpPr>
          <p:spPr>
            <a:xfrm>
              <a:off x="2714612" y="2281230"/>
              <a:ext cx="1214446" cy="1000132"/>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200" dirty="0" smtClean="0">
                  <a:solidFill>
                    <a:schemeClr val="tx1"/>
                  </a:solidFill>
                </a:rPr>
                <a:t>realiza</a:t>
              </a:r>
              <a:endParaRPr lang="es-VE" sz="1200" dirty="0">
                <a:solidFill>
                  <a:schemeClr val="tx1"/>
                </a:solidFill>
              </a:endParaRPr>
            </a:p>
          </p:txBody>
        </p:sp>
        <p:sp>
          <p:nvSpPr>
            <p:cNvPr id="25" name="24 Rombo"/>
            <p:cNvSpPr/>
            <p:nvPr/>
          </p:nvSpPr>
          <p:spPr>
            <a:xfrm>
              <a:off x="6786578" y="3500438"/>
              <a:ext cx="1214446" cy="1000132"/>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200" dirty="0" smtClean="0">
                  <a:solidFill>
                    <a:schemeClr val="tx1"/>
                  </a:solidFill>
                </a:rPr>
                <a:t>recibe</a:t>
              </a:r>
              <a:endParaRPr lang="es-VE" sz="1200" dirty="0">
                <a:solidFill>
                  <a:schemeClr val="tx1"/>
                </a:solidFill>
              </a:endParaRPr>
            </a:p>
          </p:txBody>
        </p:sp>
        <p:sp>
          <p:nvSpPr>
            <p:cNvPr id="26" name="25 Rombo"/>
            <p:cNvSpPr/>
            <p:nvPr/>
          </p:nvSpPr>
          <p:spPr>
            <a:xfrm>
              <a:off x="3605206" y="5214950"/>
              <a:ext cx="1214446" cy="1000132"/>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100" dirty="0" smtClean="0">
                  <a:solidFill>
                    <a:schemeClr val="tx1"/>
                  </a:solidFill>
                </a:rPr>
                <a:t>atiende</a:t>
              </a:r>
              <a:endParaRPr lang="es-VE" sz="1100" dirty="0">
                <a:solidFill>
                  <a:schemeClr val="tx1"/>
                </a:solidFill>
              </a:endParaRPr>
            </a:p>
          </p:txBody>
        </p:sp>
        <p:cxnSp>
          <p:nvCxnSpPr>
            <p:cNvPr id="27" name="26 Conector recto"/>
            <p:cNvCxnSpPr>
              <a:stCxn id="22" idx="3"/>
              <a:endCxn id="24" idx="1"/>
            </p:cNvCxnSpPr>
            <p:nvPr/>
          </p:nvCxnSpPr>
          <p:spPr>
            <a:xfrm flipV="1">
              <a:off x="2214546" y="2781296"/>
              <a:ext cx="500066" cy="7143"/>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31 Conector recto"/>
            <p:cNvCxnSpPr>
              <a:stCxn id="24" idx="3"/>
            </p:cNvCxnSpPr>
            <p:nvPr/>
          </p:nvCxnSpPr>
          <p:spPr>
            <a:xfrm>
              <a:off x="3929058" y="2781296"/>
              <a:ext cx="714380" cy="4762"/>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32 Conector recto"/>
            <p:cNvCxnSpPr>
              <a:stCxn id="16" idx="3"/>
            </p:cNvCxnSpPr>
            <p:nvPr/>
          </p:nvCxnSpPr>
          <p:spPr>
            <a:xfrm>
              <a:off x="6215074" y="2750339"/>
              <a:ext cx="1143008"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33 Conector recto"/>
            <p:cNvCxnSpPr/>
            <p:nvPr/>
          </p:nvCxnSpPr>
          <p:spPr>
            <a:xfrm rot="16200000" flipV="1">
              <a:off x="6992550" y="3134906"/>
              <a:ext cx="719138" cy="11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34 Conector recto"/>
            <p:cNvCxnSpPr>
              <a:stCxn id="25" idx="2"/>
            </p:cNvCxnSpPr>
            <p:nvPr/>
          </p:nvCxnSpPr>
          <p:spPr>
            <a:xfrm rot="16200000" flipH="1">
              <a:off x="6983032" y="4911338"/>
              <a:ext cx="857256"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35 Conector recto"/>
            <p:cNvCxnSpPr/>
            <p:nvPr/>
          </p:nvCxnSpPr>
          <p:spPr>
            <a:xfrm rot="10800000" flipV="1">
              <a:off x="4786314" y="5715016"/>
              <a:ext cx="714380" cy="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36 Conector recto"/>
            <p:cNvCxnSpPr>
              <a:stCxn id="21" idx="3"/>
              <a:endCxn id="26" idx="1"/>
            </p:cNvCxnSpPr>
            <p:nvPr/>
          </p:nvCxnSpPr>
          <p:spPr>
            <a:xfrm flipV="1">
              <a:off x="2285984" y="5715016"/>
              <a:ext cx="1319222"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rot="5400000" flipH="1" flipV="1">
              <a:off x="4429124" y="2571744"/>
              <a:ext cx="214314"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38 Conector recto"/>
            <p:cNvCxnSpPr/>
            <p:nvPr/>
          </p:nvCxnSpPr>
          <p:spPr>
            <a:xfrm>
              <a:off x="4429124" y="2786058"/>
              <a:ext cx="252000"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39 Conector recto"/>
            <p:cNvCxnSpPr>
              <a:stCxn id="16" idx="2"/>
            </p:cNvCxnSpPr>
            <p:nvPr/>
          </p:nvCxnSpPr>
          <p:spPr>
            <a:xfrm rot="16200000" flipH="1">
              <a:off x="4179091" y="4393413"/>
              <a:ext cx="2571768"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40 Conector recto"/>
            <p:cNvCxnSpPr/>
            <p:nvPr/>
          </p:nvCxnSpPr>
          <p:spPr>
            <a:xfrm rot="16200000" flipH="1">
              <a:off x="5107785" y="3178968"/>
              <a:ext cx="357190" cy="285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41 Conector recto"/>
            <p:cNvCxnSpPr/>
            <p:nvPr/>
          </p:nvCxnSpPr>
          <p:spPr>
            <a:xfrm rot="5400000" flipH="1" flipV="1">
              <a:off x="5393537" y="3178967"/>
              <a:ext cx="357190" cy="285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rot="16200000" flipH="1">
              <a:off x="6215074" y="2571744"/>
              <a:ext cx="214314"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43 Conector recto"/>
            <p:cNvCxnSpPr/>
            <p:nvPr/>
          </p:nvCxnSpPr>
          <p:spPr>
            <a:xfrm rot="5400000" flipH="1" flipV="1">
              <a:off x="6196024" y="2786058"/>
              <a:ext cx="214314" cy="214314"/>
            </a:xfrm>
            <a:prstGeom prst="line">
              <a:avLst/>
            </a:prstGeom>
          </p:spPr>
          <p:style>
            <a:lnRef idx="1">
              <a:schemeClr val="accent1"/>
            </a:lnRef>
            <a:fillRef idx="0">
              <a:schemeClr val="accent1"/>
            </a:fillRef>
            <a:effectRef idx="0">
              <a:schemeClr val="accent1"/>
            </a:effectRef>
            <a:fontRef idx="minor">
              <a:schemeClr val="tx1"/>
            </a:fontRef>
          </p:style>
        </p:cxnSp>
      </p:grpSp>
      <p:sp>
        <p:nvSpPr>
          <p:cNvPr id="45" name="44 Elipse"/>
          <p:cNvSpPr/>
          <p:nvPr/>
        </p:nvSpPr>
        <p:spPr>
          <a:xfrm>
            <a:off x="4643438" y="2428868"/>
            <a:ext cx="2143140" cy="12858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46" name="45 Flecha curvada hacia abajo"/>
          <p:cNvSpPr/>
          <p:nvPr/>
        </p:nvSpPr>
        <p:spPr>
          <a:xfrm>
            <a:off x="1142976" y="1500174"/>
            <a:ext cx="4643470" cy="7858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
          <p:cNvSpPr txBox="1">
            <a:spLocks/>
          </p:cNvSpPr>
          <p:nvPr/>
        </p:nvSpPr>
        <p:spPr>
          <a:xfrm>
            <a:off x="285720" y="1285860"/>
            <a:ext cx="8244408" cy="720080"/>
          </a:xfrm>
          <a:prstGeom prst="rect">
            <a:avLst/>
          </a:prstGeom>
        </p:spPr>
        <p:txBody>
          <a:bodyPr vert="horz" anchor="b">
            <a:noAutofit/>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4000" b="1" cap="all" spc="-150" dirty="0" smtClean="0">
                <a:ln/>
                <a:effectLst>
                  <a:reflection blurRad="12700" stA="50000" endPos="50000" dir="5400000" sy="-100000" rotWithShape="0"/>
                </a:effectLst>
                <a:latin typeface="+mj-lt"/>
                <a:ea typeface="+mj-ea"/>
                <a:cs typeface="+mj-cs"/>
              </a:rPr>
              <a:t>MODELO RELACIONAL</a:t>
            </a:r>
            <a:endParaRPr kumimoji="0" lang="es-ES" sz="4000" b="1" i="0" u="none" strike="noStrike" kern="1200" cap="all" spc="-150" normalizeH="0" baseline="0" noProof="0" dirty="0">
              <a:ln/>
              <a:solidFill>
                <a:schemeClr val="tx1"/>
              </a:solidFill>
              <a:effectLst>
                <a:reflection blurRad="12700" stA="50000" endPos="50000" dir="5400000" sy="-100000" rotWithShape="0"/>
              </a:effectLst>
              <a:uLnTx/>
              <a:uFillTx/>
              <a:latin typeface="+mj-lt"/>
              <a:ea typeface="+mj-ea"/>
              <a:cs typeface="+mj-cs"/>
            </a:endParaRPr>
          </a:p>
        </p:txBody>
      </p:sp>
      <p:sp>
        <p:nvSpPr>
          <p:cNvPr id="8" name="Rectangle 4"/>
          <p:cNvSpPr>
            <a:spLocks noChangeArrowheads="1"/>
          </p:cNvSpPr>
          <p:nvPr/>
        </p:nvSpPr>
        <p:spPr bwMode="auto">
          <a:xfrm>
            <a:off x="1228756" y="119061"/>
            <a:ext cx="7772400" cy="380981"/>
          </a:xfrm>
          <a:prstGeom prst="rect">
            <a:avLst/>
          </a:prstGeom>
          <a:noFill/>
          <a:ln w="9525">
            <a:noFill/>
            <a:miter lim="800000"/>
            <a:headEnd/>
            <a:tailEnd/>
          </a:ln>
          <a:effectLst/>
        </p:spPr>
        <p:txBody>
          <a:bodyPr anchor="ctr"/>
          <a:lstStyle/>
          <a:p>
            <a:pPr algn="r"/>
            <a:r>
              <a:rPr lang="es-ES_tradnl" sz="1600" i="1" dirty="0">
                <a:solidFill>
                  <a:schemeClr val="tx2"/>
                </a:solidFill>
              </a:rPr>
              <a:t>UNIVERSIDAD NACIONAL EXPERIMENTAL DE GUAYANA</a:t>
            </a:r>
            <a:br>
              <a:rPr lang="es-ES_tradnl" sz="1600" i="1" dirty="0">
                <a:solidFill>
                  <a:schemeClr val="tx2"/>
                </a:solidFill>
              </a:rPr>
            </a:br>
            <a:endParaRPr lang="es-ES_tradnl" sz="1600" i="1" dirty="0">
              <a:solidFill>
                <a:schemeClr val="tx2"/>
              </a:solidFill>
            </a:endParaRPr>
          </a:p>
        </p:txBody>
      </p:sp>
      <p:pic>
        <p:nvPicPr>
          <p:cNvPr id="9" name="8 Imagen" descr="uneg.jpg"/>
          <p:cNvPicPr>
            <a:picLocks noChangeAspect="1"/>
          </p:cNvPicPr>
          <p:nvPr/>
        </p:nvPicPr>
        <p:blipFill>
          <a:blip r:embed="rId3" cstate="print"/>
          <a:stretch>
            <a:fillRect/>
          </a:stretch>
        </p:blipFill>
        <p:spPr>
          <a:xfrm>
            <a:off x="428596" y="0"/>
            <a:ext cx="711523" cy="711523"/>
          </a:xfrm>
          <a:prstGeom prst="rect">
            <a:avLst/>
          </a:prstGeom>
        </p:spPr>
      </p:pic>
      <p:sp>
        <p:nvSpPr>
          <p:cNvPr id="10" name="Rectangle 4"/>
          <p:cNvSpPr>
            <a:spLocks noChangeArrowheads="1"/>
          </p:cNvSpPr>
          <p:nvPr/>
        </p:nvSpPr>
        <p:spPr bwMode="auto">
          <a:xfrm>
            <a:off x="1371600" y="6477019"/>
            <a:ext cx="7772400" cy="380981"/>
          </a:xfrm>
          <a:prstGeom prst="rect">
            <a:avLst/>
          </a:prstGeom>
          <a:noFill/>
          <a:ln w="9525">
            <a:noFill/>
            <a:miter lim="800000"/>
            <a:headEnd/>
            <a:tailEnd/>
          </a:ln>
          <a:effectLst/>
        </p:spPr>
        <p:txBody>
          <a:bodyPr anchor="ctr"/>
          <a:lstStyle/>
          <a:p>
            <a:pPr algn="r"/>
            <a:r>
              <a:rPr lang="es-ES_tradnl" sz="1200" i="1" dirty="0" smtClean="0">
                <a:solidFill>
                  <a:schemeClr val="tx2"/>
                </a:solidFill>
              </a:rPr>
              <a:t>Sistemas de Base de Datos I. </a:t>
            </a:r>
          </a:p>
          <a:p>
            <a:pPr algn="r"/>
            <a:r>
              <a:rPr lang="es-ES_tradnl" sz="1200" i="1" dirty="0" smtClean="0">
                <a:solidFill>
                  <a:schemeClr val="tx2"/>
                </a:solidFill>
              </a:rPr>
              <a:t>Profesora </a:t>
            </a:r>
            <a:r>
              <a:rPr lang="es-ES_tradnl" sz="1200" i="1" dirty="0" err="1" smtClean="0">
                <a:solidFill>
                  <a:schemeClr val="tx2"/>
                </a:solidFill>
              </a:rPr>
              <a:t>Maria</a:t>
            </a:r>
            <a:r>
              <a:rPr lang="es-ES_tradnl" sz="1200" i="1" dirty="0" smtClean="0">
                <a:solidFill>
                  <a:schemeClr val="tx2"/>
                </a:solidFill>
              </a:rPr>
              <a:t> Raquel Herrera</a:t>
            </a:r>
            <a:endParaRPr lang="es-ES_tradnl" sz="1200" i="1" dirty="0">
              <a:solidFill>
                <a:schemeClr val="tx2"/>
              </a:solidFill>
            </a:endParaRPr>
          </a:p>
        </p:txBody>
      </p:sp>
      <p:sp>
        <p:nvSpPr>
          <p:cNvPr id="11" name="Rectangle 4"/>
          <p:cNvSpPr>
            <a:spLocks noChangeArrowheads="1"/>
          </p:cNvSpPr>
          <p:nvPr/>
        </p:nvSpPr>
        <p:spPr bwMode="auto">
          <a:xfrm>
            <a:off x="0" y="6477019"/>
            <a:ext cx="7772400" cy="380981"/>
          </a:xfrm>
          <a:prstGeom prst="rect">
            <a:avLst/>
          </a:prstGeom>
          <a:noFill/>
          <a:ln w="9525">
            <a:noFill/>
            <a:miter lim="800000"/>
            <a:headEnd/>
            <a:tailEnd/>
          </a:ln>
          <a:effectLst/>
        </p:spPr>
        <p:txBody>
          <a:bodyPr anchor="ctr"/>
          <a:lstStyle/>
          <a:p>
            <a:r>
              <a:rPr lang="es-ES_tradnl" sz="1200" i="1" dirty="0" smtClean="0">
                <a:solidFill>
                  <a:schemeClr val="tx2"/>
                </a:solidFill>
              </a:rPr>
              <a:t>Unidad III: Diseño de </a:t>
            </a:r>
            <a:r>
              <a:rPr lang="es-ES_tradnl" sz="1200" i="1" dirty="0" err="1" smtClean="0">
                <a:solidFill>
                  <a:schemeClr val="tx2"/>
                </a:solidFill>
              </a:rPr>
              <a:t>BD</a:t>
            </a:r>
            <a:endParaRPr lang="es-ES_tradnl" sz="1200" i="1" dirty="0" smtClean="0">
              <a:solidFill>
                <a:schemeClr val="tx2"/>
              </a:solidFill>
            </a:endParaRPr>
          </a:p>
          <a:p>
            <a:endParaRPr lang="es-ES_tradnl" sz="1200" i="1" dirty="0">
              <a:solidFill>
                <a:schemeClr val="tx2"/>
              </a:solidFill>
            </a:endParaRPr>
          </a:p>
        </p:txBody>
      </p:sp>
      <p:sp>
        <p:nvSpPr>
          <p:cNvPr id="17" name="16 Rectángulo"/>
          <p:cNvSpPr/>
          <p:nvPr/>
        </p:nvSpPr>
        <p:spPr>
          <a:xfrm>
            <a:off x="2643174" y="2428868"/>
            <a:ext cx="1428760" cy="500066"/>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200" b="1" dirty="0" smtClean="0">
                <a:solidFill>
                  <a:schemeClr val="tx1"/>
                </a:solidFill>
              </a:rPr>
              <a:t>DONACIÓN</a:t>
            </a:r>
            <a:endParaRPr lang="es-VE" sz="1200" b="1" dirty="0">
              <a:solidFill>
                <a:schemeClr val="tx1"/>
              </a:solidFill>
            </a:endParaRPr>
          </a:p>
        </p:txBody>
      </p:sp>
      <p:sp>
        <p:nvSpPr>
          <p:cNvPr id="18" name="17 Rectángulo"/>
          <p:cNvSpPr/>
          <p:nvPr/>
        </p:nvSpPr>
        <p:spPr>
          <a:xfrm>
            <a:off x="6786577" y="2414580"/>
            <a:ext cx="1785951" cy="500066"/>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050" b="1" dirty="0" err="1" smtClean="0">
                <a:solidFill>
                  <a:schemeClr val="tx1"/>
                </a:solidFill>
              </a:rPr>
              <a:t>LABORATORISTA</a:t>
            </a:r>
            <a:endParaRPr lang="es-VE" sz="1050" b="1" dirty="0">
              <a:solidFill>
                <a:schemeClr val="tx1"/>
              </a:solidFill>
            </a:endParaRPr>
          </a:p>
        </p:txBody>
      </p:sp>
      <p:sp>
        <p:nvSpPr>
          <p:cNvPr id="19" name="18 Rectángulo"/>
          <p:cNvSpPr/>
          <p:nvPr/>
        </p:nvSpPr>
        <p:spPr>
          <a:xfrm>
            <a:off x="357158" y="2428868"/>
            <a:ext cx="1428760" cy="500066"/>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200" b="1" dirty="0" smtClean="0">
                <a:solidFill>
                  <a:schemeClr val="tx1"/>
                </a:solidFill>
              </a:rPr>
              <a:t>DONANTE</a:t>
            </a:r>
            <a:endParaRPr lang="es-VE" sz="1200" b="1" dirty="0">
              <a:solidFill>
                <a:schemeClr val="tx1"/>
              </a:solidFill>
            </a:endParaRPr>
          </a:p>
        </p:txBody>
      </p:sp>
      <p:sp>
        <p:nvSpPr>
          <p:cNvPr id="20" name="19 Rectángulo"/>
          <p:cNvSpPr/>
          <p:nvPr/>
        </p:nvSpPr>
        <p:spPr>
          <a:xfrm>
            <a:off x="4786314" y="2428868"/>
            <a:ext cx="1428760" cy="500066"/>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200" b="1" dirty="0" smtClean="0">
                <a:solidFill>
                  <a:schemeClr val="tx1"/>
                </a:solidFill>
              </a:rPr>
              <a:t>PACIENTE</a:t>
            </a:r>
            <a:endParaRPr lang="es-VE" sz="1200" b="1" dirty="0">
              <a:solidFill>
                <a:schemeClr val="tx1"/>
              </a:solidFill>
            </a:endParaRPr>
          </a:p>
        </p:txBody>
      </p:sp>
      <p:sp>
        <p:nvSpPr>
          <p:cNvPr id="28" name="27 Rectángulo"/>
          <p:cNvSpPr/>
          <p:nvPr/>
        </p:nvSpPr>
        <p:spPr>
          <a:xfrm>
            <a:off x="357158" y="2928934"/>
            <a:ext cx="1428760" cy="2000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VE" sz="1200" b="1" dirty="0" smtClean="0">
                <a:solidFill>
                  <a:srgbClr val="FF0000"/>
                </a:solidFill>
              </a:rPr>
              <a:t>CI(</a:t>
            </a:r>
            <a:r>
              <a:rPr lang="es-VE" sz="1200" b="1" dirty="0" err="1" smtClean="0">
                <a:solidFill>
                  <a:srgbClr val="FF0000"/>
                </a:solidFill>
              </a:rPr>
              <a:t>PK</a:t>
            </a:r>
            <a:r>
              <a:rPr lang="es-VE" sz="1200" b="1" dirty="0" smtClean="0">
                <a:solidFill>
                  <a:srgbClr val="FF0000"/>
                </a:solidFill>
              </a:rPr>
              <a:t>)</a:t>
            </a:r>
          </a:p>
          <a:p>
            <a:pPr lvl="0"/>
            <a:r>
              <a:rPr lang="es-VE" sz="1050" b="1" dirty="0" smtClean="0">
                <a:solidFill>
                  <a:srgbClr val="002060"/>
                </a:solidFill>
              </a:rPr>
              <a:t>-</a:t>
            </a:r>
            <a:r>
              <a:rPr lang="es-VE" sz="1050" b="1" dirty="0" smtClean="0">
                <a:solidFill>
                  <a:schemeClr val="tx1"/>
                </a:solidFill>
              </a:rPr>
              <a:t>Apellido</a:t>
            </a:r>
          </a:p>
          <a:p>
            <a:pPr lvl="0"/>
            <a:r>
              <a:rPr lang="es-VE" sz="1050" b="1" dirty="0" smtClean="0">
                <a:solidFill>
                  <a:schemeClr val="tx1"/>
                </a:solidFill>
              </a:rPr>
              <a:t>-Nombre</a:t>
            </a:r>
          </a:p>
          <a:p>
            <a:pPr lvl="0"/>
            <a:r>
              <a:rPr lang="es-VE" sz="1050" b="1" dirty="0" smtClean="0">
                <a:solidFill>
                  <a:schemeClr val="tx1"/>
                </a:solidFill>
              </a:rPr>
              <a:t>-</a:t>
            </a:r>
            <a:r>
              <a:rPr lang="es-VE" sz="1050" b="1" dirty="0" err="1" smtClean="0">
                <a:solidFill>
                  <a:schemeClr val="tx1"/>
                </a:solidFill>
              </a:rPr>
              <a:t>Fnacimiento</a:t>
            </a:r>
            <a:endParaRPr lang="es-VE" sz="1050" b="1" dirty="0" smtClean="0">
              <a:solidFill>
                <a:schemeClr val="tx1"/>
              </a:solidFill>
            </a:endParaRPr>
          </a:p>
          <a:p>
            <a:pPr lvl="0"/>
            <a:r>
              <a:rPr lang="es-VE" sz="1050" b="1" dirty="0" smtClean="0">
                <a:solidFill>
                  <a:schemeClr val="tx1"/>
                </a:solidFill>
              </a:rPr>
              <a:t>-Sexo</a:t>
            </a:r>
          </a:p>
          <a:p>
            <a:pPr lvl="0"/>
            <a:r>
              <a:rPr lang="es-VE" sz="1050" b="1" dirty="0" smtClean="0">
                <a:solidFill>
                  <a:schemeClr val="tx1"/>
                </a:solidFill>
              </a:rPr>
              <a:t>-</a:t>
            </a:r>
            <a:r>
              <a:rPr lang="es-VE" sz="1050" b="1" dirty="0" err="1" smtClean="0">
                <a:solidFill>
                  <a:schemeClr val="tx1"/>
                </a:solidFill>
              </a:rPr>
              <a:t>Tlf</a:t>
            </a:r>
            <a:endParaRPr lang="es-VE" sz="1050" b="1" dirty="0" smtClean="0">
              <a:solidFill>
                <a:schemeClr val="tx1"/>
              </a:solidFill>
            </a:endParaRPr>
          </a:p>
          <a:p>
            <a:pPr lvl="0"/>
            <a:r>
              <a:rPr lang="es-VE" sz="1050" b="1" dirty="0" smtClean="0">
                <a:solidFill>
                  <a:schemeClr val="tx1"/>
                </a:solidFill>
              </a:rPr>
              <a:t>-</a:t>
            </a:r>
            <a:r>
              <a:rPr lang="es-VE" sz="1050" b="1" dirty="0" err="1" smtClean="0">
                <a:solidFill>
                  <a:schemeClr val="tx1"/>
                </a:solidFill>
              </a:rPr>
              <a:t>Direccion</a:t>
            </a:r>
            <a:endParaRPr lang="es-VE" sz="1050" b="1" dirty="0" smtClean="0">
              <a:solidFill>
                <a:schemeClr val="tx1"/>
              </a:solidFill>
            </a:endParaRPr>
          </a:p>
          <a:p>
            <a:pPr lvl="0"/>
            <a:r>
              <a:rPr lang="es-VE" sz="1050" b="1" dirty="0" smtClean="0">
                <a:solidFill>
                  <a:schemeClr val="tx1"/>
                </a:solidFill>
              </a:rPr>
              <a:t>-Enfermedades</a:t>
            </a:r>
          </a:p>
          <a:p>
            <a:pPr lvl="0"/>
            <a:r>
              <a:rPr lang="es-VE" sz="1050" b="1" dirty="0" smtClean="0">
                <a:solidFill>
                  <a:schemeClr val="tx1"/>
                </a:solidFill>
              </a:rPr>
              <a:t>-</a:t>
            </a:r>
            <a:r>
              <a:rPr lang="es-VE" sz="1050" b="1" dirty="0" err="1" smtClean="0">
                <a:solidFill>
                  <a:schemeClr val="tx1"/>
                </a:solidFill>
              </a:rPr>
              <a:t>Medicacion</a:t>
            </a:r>
            <a:endParaRPr lang="es-VE" sz="1050" b="1" dirty="0" smtClean="0">
              <a:solidFill>
                <a:schemeClr val="tx1"/>
              </a:solidFill>
            </a:endParaRPr>
          </a:p>
          <a:p>
            <a:pPr lvl="0"/>
            <a:r>
              <a:rPr lang="es-VE" sz="1050" b="1" dirty="0" smtClean="0">
                <a:solidFill>
                  <a:schemeClr val="tx1"/>
                </a:solidFill>
              </a:rPr>
              <a:t>-</a:t>
            </a:r>
            <a:r>
              <a:rPr lang="es-VE" sz="1050" b="1" dirty="0" err="1" smtClean="0">
                <a:solidFill>
                  <a:schemeClr val="tx1"/>
                </a:solidFill>
              </a:rPr>
              <a:t>Tiposangre</a:t>
            </a:r>
            <a:endParaRPr lang="es-VE" sz="1050" b="1" dirty="0" smtClean="0">
              <a:solidFill>
                <a:schemeClr val="tx1"/>
              </a:solidFill>
            </a:endParaRPr>
          </a:p>
          <a:p>
            <a:pPr lvl="0"/>
            <a:r>
              <a:rPr lang="es-VE" sz="1050" b="1" dirty="0" smtClean="0">
                <a:solidFill>
                  <a:schemeClr val="tx1"/>
                </a:solidFill>
              </a:rPr>
              <a:t>-Peso</a:t>
            </a:r>
          </a:p>
          <a:p>
            <a:pPr lvl="0"/>
            <a:endParaRPr lang="es-VE" sz="1600" b="1" dirty="0">
              <a:solidFill>
                <a:schemeClr val="tx1"/>
              </a:solidFill>
            </a:endParaRPr>
          </a:p>
        </p:txBody>
      </p:sp>
      <p:sp>
        <p:nvSpPr>
          <p:cNvPr id="29" name="28 Rectángulo"/>
          <p:cNvSpPr/>
          <p:nvPr/>
        </p:nvSpPr>
        <p:spPr>
          <a:xfrm>
            <a:off x="2643174" y="2928934"/>
            <a:ext cx="1428760" cy="2000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VE" sz="1200" b="1" dirty="0" smtClean="0">
                <a:solidFill>
                  <a:srgbClr val="FF0000"/>
                </a:solidFill>
              </a:rPr>
              <a:t>ID(</a:t>
            </a:r>
            <a:r>
              <a:rPr lang="es-VE" sz="1200" b="1" dirty="0" err="1" smtClean="0">
                <a:solidFill>
                  <a:srgbClr val="FF0000"/>
                </a:solidFill>
              </a:rPr>
              <a:t>PK</a:t>
            </a:r>
            <a:r>
              <a:rPr lang="es-VE" sz="1200" b="1" dirty="0" smtClean="0">
                <a:solidFill>
                  <a:srgbClr val="FF0000"/>
                </a:solidFill>
              </a:rPr>
              <a:t>)</a:t>
            </a:r>
          </a:p>
          <a:p>
            <a:r>
              <a:rPr lang="es-VE" sz="1050" b="1" dirty="0" smtClean="0">
                <a:solidFill>
                  <a:srgbClr val="002060"/>
                </a:solidFill>
              </a:rPr>
              <a:t>-</a:t>
            </a:r>
            <a:r>
              <a:rPr lang="es-VE" sz="1050" b="1" dirty="0" err="1" smtClean="0">
                <a:solidFill>
                  <a:srgbClr val="002060"/>
                </a:solidFill>
              </a:rPr>
              <a:t>CIDONANTE</a:t>
            </a:r>
            <a:r>
              <a:rPr lang="es-VE" sz="1050" b="1" dirty="0" smtClean="0">
                <a:solidFill>
                  <a:srgbClr val="002060"/>
                </a:solidFill>
              </a:rPr>
              <a:t> (</a:t>
            </a:r>
            <a:r>
              <a:rPr lang="es-VE" sz="1050" b="1" dirty="0" err="1" smtClean="0">
                <a:solidFill>
                  <a:srgbClr val="002060"/>
                </a:solidFill>
              </a:rPr>
              <a:t>FK</a:t>
            </a:r>
            <a:r>
              <a:rPr lang="es-VE" sz="1050" b="1" dirty="0" smtClean="0">
                <a:solidFill>
                  <a:srgbClr val="002060"/>
                </a:solidFill>
              </a:rPr>
              <a:t>)</a:t>
            </a:r>
          </a:p>
          <a:p>
            <a:r>
              <a:rPr lang="es-VE" sz="1050" b="1" dirty="0" smtClean="0">
                <a:solidFill>
                  <a:srgbClr val="002060"/>
                </a:solidFill>
              </a:rPr>
              <a:t>-</a:t>
            </a:r>
            <a:r>
              <a:rPr lang="es-VE" sz="1050" b="1" dirty="0" err="1" smtClean="0">
                <a:solidFill>
                  <a:srgbClr val="002060"/>
                </a:solidFill>
              </a:rPr>
              <a:t>IDPACIENTE</a:t>
            </a:r>
            <a:r>
              <a:rPr lang="es-VE" sz="1050" b="1" dirty="0" smtClean="0">
                <a:solidFill>
                  <a:srgbClr val="002060"/>
                </a:solidFill>
              </a:rPr>
              <a:t> (</a:t>
            </a:r>
            <a:r>
              <a:rPr lang="es-VE" sz="1050" b="1" dirty="0" err="1" smtClean="0">
                <a:solidFill>
                  <a:srgbClr val="002060"/>
                </a:solidFill>
              </a:rPr>
              <a:t>FK</a:t>
            </a:r>
            <a:r>
              <a:rPr lang="es-VE" sz="1050" b="1" dirty="0" smtClean="0">
                <a:solidFill>
                  <a:srgbClr val="002060"/>
                </a:solidFill>
              </a:rPr>
              <a:t>)</a:t>
            </a:r>
          </a:p>
          <a:p>
            <a:r>
              <a:rPr lang="es-VE" sz="1050" b="1" dirty="0" smtClean="0">
                <a:solidFill>
                  <a:srgbClr val="002060"/>
                </a:solidFill>
              </a:rPr>
              <a:t>-</a:t>
            </a:r>
            <a:r>
              <a:rPr lang="es-VE" sz="1050" b="1" dirty="0" err="1" smtClean="0">
                <a:solidFill>
                  <a:srgbClr val="002060"/>
                </a:solidFill>
              </a:rPr>
              <a:t>CILABORAT</a:t>
            </a:r>
            <a:r>
              <a:rPr lang="es-VE" sz="1050" b="1" dirty="0" smtClean="0">
                <a:solidFill>
                  <a:srgbClr val="002060"/>
                </a:solidFill>
              </a:rPr>
              <a:t> (</a:t>
            </a:r>
            <a:r>
              <a:rPr lang="es-VE" sz="1050" b="1" dirty="0" err="1" smtClean="0">
                <a:solidFill>
                  <a:srgbClr val="002060"/>
                </a:solidFill>
              </a:rPr>
              <a:t>FK</a:t>
            </a:r>
            <a:r>
              <a:rPr lang="es-VE" sz="1050" b="1" dirty="0" smtClean="0">
                <a:solidFill>
                  <a:srgbClr val="002060"/>
                </a:solidFill>
              </a:rPr>
              <a:t>)</a:t>
            </a:r>
          </a:p>
          <a:p>
            <a:pPr lvl="0"/>
            <a:r>
              <a:rPr lang="es-VE" sz="1050" b="1" dirty="0" smtClean="0">
                <a:solidFill>
                  <a:srgbClr val="002060"/>
                </a:solidFill>
              </a:rPr>
              <a:t>-</a:t>
            </a:r>
            <a:r>
              <a:rPr lang="es-VE" sz="1050" b="1" dirty="0" smtClean="0">
                <a:solidFill>
                  <a:schemeClr val="tx1"/>
                </a:solidFill>
              </a:rPr>
              <a:t>Status</a:t>
            </a:r>
          </a:p>
          <a:p>
            <a:pPr lvl="0"/>
            <a:r>
              <a:rPr lang="es-VE" sz="1050" b="1" dirty="0" smtClean="0">
                <a:solidFill>
                  <a:schemeClr val="tx1"/>
                </a:solidFill>
              </a:rPr>
              <a:t>-</a:t>
            </a:r>
            <a:r>
              <a:rPr lang="es-VE" sz="1050" b="1" dirty="0" err="1" smtClean="0">
                <a:solidFill>
                  <a:schemeClr val="tx1"/>
                </a:solidFill>
              </a:rPr>
              <a:t>Fdonacion</a:t>
            </a:r>
            <a:endParaRPr lang="es-VE" sz="1050" b="1" dirty="0" smtClean="0">
              <a:solidFill>
                <a:schemeClr val="tx1"/>
              </a:solidFill>
            </a:endParaRPr>
          </a:p>
          <a:p>
            <a:pPr lvl="0"/>
            <a:r>
              <a:rPr lang="es-VE" sz="1050" b="1" dirty="0" smtClean="0">
                <a:solidFill>
                  <a:schemeClr val="tx1"/>
                </a:solidFill>
              </a:rPr>
              <a:t>-</a:t>
            </a:r>
            <a:r>
              <a:rPr lang="es-VE" sz="1050" b="1" dirty="0" err="1" smtClean="0">
                <a:solidFill>
                  <a:schemeClr val="tx1"/>
                </a:solidFill>
              </a:rPr>
              <a:t>Fcaducidad</a:t>
            </a:r>
            <a:endParaRPr lang="es-VE" sz="1050" b="1" dirty="0" smtClean="0">
              <a:solidFill>
                <a:schemeClr val="tx1"/>
              </a:solidFill>
            </a:endParaRPr>
          </a:p>
          <a:p>
            <a:pPr lvl="0"/>
            <a:r>
              <a:rPr lang="es-VE" sz="1050" b="1" dirty="0" smtClean="0">
                <a:solidFill>
                  <a:schemeClr val="tx1"/>
                </a:solidFill>
              </a:rPr>
              <a:t>-</a:t>
            </a:r>
            <a:r>
              <a:rPr lang="es-VE" sz="1050" b="1" dirty="0" err="1" smtClean="0">
                <a:solidFill>
                  <a:schemeClr val="tx1"/>
                </a:solidFill>
              </a:rPr>
              <a:t>Ftransfusión</a:t>
            </a:r>
            <a:endParaRPr lang="es-VE" sz="1050" b="1" dirty="0">
              <a:solidFill>
                <a:srgbClr val="FF0000"/>
              </a:solidFill>
            </a:endParaRPr>
          </a:p>
        </p:txBody>
      </p:sp>
      <p:sp>
        <p:nvSpPr>
          <p:cNvPr id="31" name="30 Rectángulo"/>
          <p:cNvSpPr/>
          <p:nvPr/>
        </p:nvSpPr>
        <p:spPr>
          <a:xfrm>
            <a:off x="6786577" y="2928934"/>
            <a:ext cx="1785951" cy="2000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VE" sz="1200" b="1" dirty="0" smtClean="0">
                <a:solidFill>
                  <a:srgbClr val="FF0000"/>
                </a:solidFill>
              </a:rPr>
              <a:t>CI(</a:t>
            </a:r>
            <a:r>
              <a:rPr lang="es-VE" sz="1200" b="1" dirty="0" err="1" smtClean="0">
                <a:solidFill>
                  <a:srgbClr val="FF0000"/>
                </a:solidFill>
              </a:rPr>
              <a:t>PK</a:t>
            </a:r>
            <a:r>
              <a:rPr lang="es-VE" sz="1400" b="1" dirty="0" smtClean="0">
                <a:solidFill>
                  <a:srgbClr val="FF0000"/>
                </a:solidFill>
              </a:rPr>
              <a:t>)</a:t>
            </a:r>
          </a:p>
          <a:p>
            <a:pPr lvl="0"/>
            <a:r>
              <a:rPr lang="es-VE" sz="1050" b="1" dirty="0" smtClean="0">
                <a:solidFill>
                  <a:srgbClr val="002060"/>
                </a:solidFill>
              </a:rPr>
              <a:t>-</a:t>
            </a:r>
            <a:r>
              <a:rPr lang="es-VE" sz="1050" b="1" dirty="0" smtClean="0">
                <a:solidFill>
                  <a:prstClr val="black"/>
                </a:solidFill>
              </a:rPr>
              <a:t> Apellidos</a:t>
            </a:r>
          </a:p>
          <a:p>
            <a:pPr lvl="0"/>
            <a:r>
              <a:rPr lang="es-VE" sz="1050" b="1" dirty="0" smtClean="0">
                <a:solidFill>
                  <a:prstClr val="black"/>
                </a:solidFill>
              </a:rPr>
              <a:t>-Nombre</a:t>
            </a:r>
          </a:p>
          <a:p>
            <a:pPr lvl="0"/>
            <a:r>
              <a:rPr lang="es-VE" sz="1050" b="1" dirty="0" smtClean="0">
                <a:solidFill>
                  <a:prstClr val="black"/>
                </a:solidFill>
              </a:rPr>
              <a:t>-</a:t>
            </a:r>
            <a:r>
              <a:rPr lang="es-VE" sz="1050" b="1" dirty="0" err="1" smtClean="0">
                <a:solidFill>
                  <a:prstClr val="black"/>
                </a:solidFill>
              </a:rPr>
              <a:t>Tlf</a:t>
            </a:r>
            <a:endParaRPr lang="es-VE" b="1" dirty="0">
              <a:solidFill>
                <a:srgbClr val="FF0000"/>
              </a:solidFill>
            </a:endParaRPr>
          </a:p>
        </p:txBody>
      </p:sp>
      <p:cxnSp>
        <p:nvCxnSpPr>
          <p:cNvPr id="16" name="15 Forma"/>
          <p:cNvCxnSpPr/>
          <p:nvPr/>
        </p:nvCxnSpPr>
        <p:spPr>
          <a:xfrm>
            <a:off x="1071538" y="3099358"/>
            <a:ext cx="1571636" cy="142876"/>
          </a:xfrm>
          <a:prstGeom prst="bentConnector3">
            <a:avLst>
              <a:gd name="adj1" fmla="val 50000"/>
            </a:avLst>
          </a:prstGeom>
          <a:ln>
            <a:solidFill>
              <a:schemeClr val="accent4">
                <a:lumMod val="75000"/>
              </a:schemeClr>
            </a:solidFill>
          </a:ln>
        </p:spPr>
        <p:style>
          <a:lnRef idx="2">
            <a:schemeClr val="dk1"/>
          </a:lnRef>
          <a:fillRef idx="0">
            <a:schemeClr val="dk1"/>
          </a:fillRef>
          <a:effectRef idx="1">
            <a:schemeClr val="dk1"/>
          </a:effectRef>
          <a:fontRef idx="minor">
            <a:schemeClr val="tx1"/>
          </a:fontRef>
        </p:style>
      </p:cxnSp>
      <p:sp>
        <p:nvSpPr>
          <p:cNvPr id="38" name="37 CuadroTexto"/>
          <p:cNvSpPr txBox="1"/>
          <p:nvPr/>
        </p:nvSpPr>
        <p:spPr>
          <a:xfrm>
            <a:off x="2351819" y="2985132"/>
            <a:ext cx="349776" cy="369332"/>
          </a:xfrm>
          <a:prstGeom prst="rect">
            <a:avLst/>
          </a:prstGeom>
          <a:noFill/>
        </p:spPr>
        <p:txBody>
          <a:bodyPr wrap="none" rtlCol="0">
            <a:spAutoFit/>
          </a:bodyPr>
          <a:lstStyle/>
          <a:p>
            <a:r>
              <a:rPr lang="es-VE" dirty="0" smtClean="0"/>
              <a:t>∞</a:t>
            </a:r>
            <a:endParaRPr lang="es-VE" dirty="0"/>
          </a:p>
        </p:txBody>
      </p:sp>
      <p:cxnSp>
        <p:nvCxnSpPr>
          <p:cNvPr id="39" name="15 Forma"/>
          <p:cNvCxnSpPr/>
          <p:nvPr/>
        </p:nvCxnSpPr>
        <p:spPr>
          <a:xfrm flipV="1">
            <a:off x="4071934" y="3071810"/>
            <a:ext cx="714380" cy="357190"/>
          </a:xfrm>
          <a:prstGeom prst="bentConnector3">
            <a:avLst>
              <a:gd name="adj1" fmla="val 50000"/>
            </a:avLst>
          </a:prstGeom>
          <a:ln>
            <a:solidFill>
              <a:schemeClr val="accent4">
                <a:lumMod val="75000"/>
              </a:schemeClr>
            </a:solidFill>
          </a:ln>
        </p:spPr>
        <p:style>
          <a:lnRef idx="2">
            <a:schemeClr val="dk1"/>
          </a:lnRef>
          <a:fillRef idx="0">
            <a:schemeClr val="dk1"/>
          </a:fillRef>
          <a:effectRef idx="1">
            <a:schemeClr val="dk1"/>
          </a:effectRef>
          <a:fontRef idx="minor">
            <a:schemeClr val="tx1"/>
          </a:fontRef>
        </p:style>
      </p:cxnSp>
      <p:sp>
        <p:nvSpPr>
          <p:cNvPr id="44" name="43 CuadroTexto"/>
          <p:cNvSpPr txBox="1"/>
          <p:nvPr/>
        </p:nvSpPr>
        <p:spPr>
          <a:xfrm>
            <a:off x="4071934" y="3143248"/>
            <a:ext cx="349776" cy="369332"/>
          </a:xfrm>
          <a:prstGeom prst="rect">
            <a:avLst/>
          </a:prstGeom>
          <a:noFill/>
        </p:spPr>
        <p:txBody>
          <a:bodyPr wrap="none" rtlCol="0">
            <a:spAutoFit/>
          </a:bodyPr>
          <a:lstStyle/>
          <a:p>
            <a:r>
              <a:rPr lang="es-VE" dirty="0" smtClean="0"/>
              <a:t>∞</a:t>
            </a:r>
            <a:endParaRPr lang="es-VE" dirty="0"/>
          </a:p>
        </p:txBody>
      </p:sp>
      <p:sp>
        <p:nvSpPr>
          <p:cNvPr id="30" name="29 Rectángulo"/>
          <p:cNvSpPr/>
          <p:nvPr/>
        </p:nvSpPr>
        <p:spPr>
          <a:xfrm>
            <a:off x="4786314" y="2928934"/>
            <a:ext cx="1428760" cy="2000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VE" sz="1200" b="1" dirty="0" smtClean="0">
                <a:solidFill>
                  <a:srgbClr val="FF0000"/>
                </a:solidFill>
              </a:rPr>
              <a:t>ID(</a:t>
            </a:r>
            <a:r>
              <a:rPr lang="es-VE" sz="1200" b="1" dirty="0" err="1" smtClean="0">
                <a:solidFill>
                  <a:srgbClr val="FF0000"/>
                </a:solidFill>
              </a:rPr>
              <a:t>PK</a:t>
            </a:r>
            <a:r>
              <a:rPr lang="es-VE" sz="1200" b="1" dirty="0" smtClean="0">
                <a:solidFill>
                  <a:srgbClr val="FF0000"/>
                </a:solidFill>
              </a:rPr>
              <a:t>)</a:t>
            </a:r>
          </a:p>
          <a:p>
            <a:pPr lvl="0"/>
            <a:r>
              <a:rPr lang="es-VE" sz="1200" b="1" dirty="0" smtClean="0">
                <a:solidFill>
                  <a:schemeClr val="tx1"/>
                </a:solidFill>
              </a:rPr>
              <a:t>-</a:t>
            </a:r>
            <a:r>
              <a:rPr lang="es-VE" sz="1050" b="1" dirty="0" smtClean="0">
                <a:solidFill>
                  <a:schemeClr val="tx1"/>
                </a:solidFill>
              </a:rPr>
              <a:t>Apellidos</a:t>
            </a:r>
          </a:p>
          <a:p>
            <a:pPr lvl="0"/>
            <a:r>
              <a:rPr lang="es-VE" sz="1050" b="1" dirty="0" smtClean="0">
                <a:solidFill>
                  <a:schemeClr val="tx1"/>
                </a:solidFill>
              </a:rPr>
              <a:t>-Nombre</a:t>
            </a:r>
          </a:p>
          <a:p>
            <a:pPr lvl="0"/>
            <a:r>
              <a:rPr lang="es-VE" sz="1050" b="1" dirty="0" smtClean="0">
                <a:solidFill>
                  <a:schemeClr val="tx1"/>
                </a:solidFill>
              </a:rPr>
              <a:t>-</a:t>
            </a:r>
            <a:r>
              <a:rPr lang="es-VE" sz="1050" b="1" dirty="0" err="1" smtClean="0">
                <a:solidFill>
                  <a:schemeClr val="tx1"/>
                </a:solidFill>
              </a:rPr>
              <a:t>Fnacimiento</a:t>
            </a:r>
            <a:endParaRPr lang="es-VE" sz="1050" b="1" dirty="0" smtClean="0">
              <a:solidFill>
                <a:schemeClr val="tx1"/>
              </a:solidFill>
            </a:endParaRPr>
          </a:p>
          <a:p>
            <a:pPr lvl="0"/>
            <a:r>
              <a:rPr lang="es-VE" sz="1050" b="1" dirty="0" smtClean="0">
                <a:solidFill>
                  <a:schemeClr val="tx1"/>
                </a:solidFill>
              </a:rPr>
              <a:t>-Sexo</a:t>
            </a:r>
          </a:p>
          <a:p>
            <a:pPr lvl="0"/>
            <a:r>
              <a:rPr lang="es-VE" sz="1050" b="1" dirty="0" smtClean="0">
                <a:solidFill>
                  <a:schemeClr val="tx1"/>
                </a:solidFill>
              </a:rPr>
              <a:t>-</a:t>
            </a:r>
            <a:r>
              <a:rPr lang="es-VE" sz="1050" b="1" dirty="0" err="1" smtClean="0">
                <a:solidFill>
                  <a:schemeClr val="tx1"/>
                </a:solidFill>
              </a:rPr>
              <a:t>Tiposangre</a:t>
            </a:r>
            <a:endParaRPr lang="es-VE" sz="1050" b="1" dirty="0" smtClean="0">
              <a:solidFill>
                <a:srgbClr val="FF0000"/>
              </a:solidFill>
            </a:endParaRPr>
          </a:p>
          <a:p>
            <a:endParaRPr lang="es-VE" sz="1050" b="1" dirty="0" smtClean="0">
              <a:solidFill>
                <a:srgbClr val="FF0000"/>
              </a:solidFill>
            </a:endParaRPr>
          </a:p>
        </p:txBody>
      </p:sp>
      <p:cxnSp>
        <p:nvCxnSpPr>
          <p:cNvPr id="50" name="49 Conector angular"/>
          <p:cNvCxnSpPr/>
          <p:nvPr/>
        </p:nvCxnSpPr>
        <p:spPr>
          <a:xfrm>
            <a:off x="4071934" y="3571876"/>
            <a:ext cx="2214578" cy="2143140"/>
          </a:xfrm>
          <a:prstGeom prst="bentConnector3">
            <a:avLst>
              <a:gd name="adj1" fmla="val 23905"/>
            </a:avLst>
          </a:prstGeom>
          <a:ln>
            <a:solidFill>
              <a:schemeClr val="accent4">
                <a:lumMod val="75000"/>
              </a:schemeClr>
            </a:solidFill>
          </a:ln>
        </p:spPr>
        <p:style>
          <a:lnRef idx="2">
            <a:schemeClr val="dk1"/>
          </a:lnRef>
          <a:fillRef idx="0">
            <a:schemeClr val="dk1"/>
          </a:fillRef>
          <a:effectRef idx="1">
            <a:schemeClr val="dk1"/>
          </a:effectRef>
          <a:fontRef idx="minor">
            <a:schemeClr val="tx1"/>
          </a:fontRef>
        </p:style>
      </p:cxnSp>
      <p:cxnSp>
        <p:nvCxnSpPr>
          <p:cNvPr id="58" name="57 Conector angular"/>
          <p:cNvCxnSpPr/>
          <p:nvPr/>
        </p:nvCxnSpPr>
        <p:spPr>
          <a:xfrm rot="5400000">
            <a:off x="5143504" y="4286256"/>
            <a:ext cx="2571768" cy="285752"/>
          </a:xfrm>
          <a:prstGeom prst="bentConnector3">
            <a:avLst>
              <a:gd name="adj1" fmla="val 50000"/>
            </a:avLst>
          </a:prstGeom>
          <a:ln>
            <a:solidFill>
              <a:schemeClr val="accent4">
                <a:lumMod val="75000"/>
              </a:schemeClr>
            </a:solidFill>
          </a:ln>
        </p:spPr>
        <p:style>
          <a:lnRef idx="2">
            <a:schemeClr val="dk1"/>
          </a:lnRef>
          <a:fillRef idx="0">
            <a:schemeClr val="dk1"/>
          </a:fillRef>
          <a:effectRef idx="1">
            <a:schemeClr val="dk1"/>
          </a:effectRef>
          <a:fontRef idx="minor">
            <a:schemeClr val="tx1"/>
          </a:fontRef>
        </p:style>
      </p:cxnSp>
      <p:cxnSp>
        <p:nvCxnSpPr>
          <p:cNvPr id="62" name="61 Conector recto"/>
          <p:cNvCxnSpPr/>
          <p:nvPr/>
        </p:nvCxnSpPr>
        <p:spPr>
          <a:xfrm>
            <a:off x="6572264" y="3141660"/>
            <a:ext cx="285752" cy="1588"/>
          </a:xfrm>
          <a:prstGeom prst="line">
            <a:avLst/>
          </a:prstGeom>
          <a:ln>
            <a:solidFill>
              <a:schemeClr val="accent4">
                <a:lumMod val="75000"/>
              </a:schemeClr>
            </a:solidFill>
          </a:ln>
        </p:spPr>
        <p:style>
          <a:lnRef idx="2">
            <a:schemeClr val="dk1"/>
          </a:lnRef>
          <a:fillRef idx="0">
            <a:schemeClr val="dk1"/>
          </a:fillRef>
          <a:effectRef idx="1">
            <a:schemeClr val="dk1"/>
          </a:effectRef>
          <a:fontRef idx="minor">
            <a:schemeClr val="tx1"/>
          </a:fontRef>
        </p:style>
      </p:cxnSp>
      <p:sp>
        <p:nvSpPr>
          <p:cNvPr id="64" name="63 CuadroTexto"/>
          <p:cNvSpPr txBox="1"/>
          <p:nvPr/>
        </p:nvSpPr>
        <p:spPr>
          <a:xfrm>
            <a:off x="4000496" y="3488296"/>
            <a:ext cx="349776" cy="369332"/>
          </a:xfrm>
          <a:prstGeom prst="rect">
            <a:avLst/>
          </a:prstGeom>
          <a:noFill/>
        </p:spPr>
        <p:txBody>
          <a:bodyPr wrap="none" rtlCol="0">
            <a:spAutoFit/>
          </a:bodyPr>
          <a:lstStyle/>
          <a:p>
            <a:r>
              <a:rPr lang="es-VE" dirty="0" smtClean="0"/>
              <a:t>∞</a:t>
            </a:r>
            <a:endParaRPr lang="es-V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2B63B17-83CB-43E4-BDF9-B353FEEC2F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Solstice</Template>
  <TotalTime>0</TotalTime>
  <Words>848</Words>
  <Application>Microsoft Office PowerPoint</Application>
  <PresentationFormat>Presentación en pantalla (4:3)</PresentationFormat>
  <Paragraphs>110</Paragraphs>
  <Slides>5</Slides>
  <Notes>5</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Solsticio</vt:lpstr>
      <vt:lpstr>Diseño de base de datos relacionales</vt:lpstr>
      <vt:lpstr>Diapositiva 2</vt:lpstr>
      <vt:lpstr>Diapositiva 3</vt:lpstr>
      <vt:lpstr>Diapositiva 4</vt:lpstr>
      <vt:lpstr>Diapositiva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2017-04-03T22:48:04Z</dcterms:created>
  <dcterms:modified xsi:type="dcterms:W3CDTF">2021-01-26T21:23:10Z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TC101769269990</vt:lpwstr>
  </property>
</Properties>
</file>