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1" r:id="rId3"/>
    <p:sldId id="292" r:id="rId4"/>
    <p:sldId id="290" r:id="rId5"/>
    <p:sldId id="257" r:id="rId6"/>
    <p:sldId id="267" r:id="rId7"/>
    <p:sldId id="264" r:id="rId8"/>
    <p:sldId id="260" r:id="rId9"/>
    <p:sldId id="270" r:id="rId10"/>
    <p:sldId id="269" r:id="rId11"/>
    <p:sldId id="268" r:id="rId12"/>
    <p:sldId id="259" r:id="rId13"/>
    <p:sldId id="278" r:id="rId14"/>
    <p:sldId id="277" r:id="rId15"/>
    <p:sldId id="276" r:id="rId16"/>
    <p:sldId id="275" r:id="rId17"/>
    <p:sldId id="274" r:id="rId18"/>
    <p:sldId id="280" r:id="rId19"/>
    <p:sldId id="273" r:id="rId20"/>
    <p:sldId id="288" r:id="rId21"/>
    <p:sldId id="279" r:id="rId22"/>
    <p:sldId id="289" r:id="rId23"/>
    <p:sldId id="272" r:id="rId24"/>
    <p:sldId id="284" r:id="rId25"/>
    <p:sldId id="283" r:id="rId26"/>
    <p:sldId id="282" r:id="rId27"/>
    <p:sldId id="281" r:id="rId28"/>
    <p:sldId id="287" r:id="rId29"/>
    <p:sldId id="286" r:id="rId3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8" d="100"/>
          <a:sy n="78" d="100"/>
        </p:scale>
        <p:origin x="19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41B3482B-B108-4239-82DD-5D0611E84022}" type="datetimeFigureOut">
              <a:rPr lang="es-ES" smtClean="0"/>
              <a:t>27/06/2021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F9F1019-2E8F-4124-BE7F-F5EF95A96611}" type="slidenum">
              <a:rPr lang="es-ES" smtClean="0"/>
              <a:t>‹Nº›</a:t>
            </a:fld>
            <a:endParaRPr lang="es-ES"/>
          </a:p>
        </p:txBody>
      </p:sp>
    </p:spTree>
    <p:extLst>
      <p:ext uri="{BB962C8B-B14F-4D97-AF65-F5344CB8AC3E}">
        <p14:creationId xmlns:p14="http://schemas.microsoft.com/office/powerpoint/2010/main" val="954904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41B3482B-B108-4239-82DD-5D0611E84022}" type="datetimeFigureOut">
              <a:rPr lang="es-ES" smtClean="0"/>
              <a:t>27/06/2021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F9F1019-2E8F-4124-BE7F-F5EF95A96611}" type="slidenum">
              <a:rPr lang="es-ES" smtClean="0"/>
              <a:t>‹Nº›</a:t>
            </a:fld>
            <a:endParaRPr lang="es-ES"/>
          </a:p>
        </p:txBody>
      </p:sp>
    </p:spTree>
    <p:extLst>
      <p:ext uri="{BB962C8B-B14F-4D97-AF65-F5344CB8AC3E}">
        <p14:creationId xmlns:p14="http://schemas.microsoft.com/office/powerpoint/2010/main" val="2836641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41B3482B-B108-4239-82DD-5D0611E84022}" type="datetimeFigureOut">
              <a:rPr lang="es-ES" smtClean="0"/>
              <a:t>27/06/2021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F9F1019-2E8F-4124-BE7F-F5EF95A96611}" type="slidenum">
              <a:rPr lang="es-ES" smtClean="0"/>
              <a:t>‹Nº›</a:t>
            </a:fld>
            <a:endParaRPr lang="es-ES"/>
          </a:p>
        </p:txBody>
      </p:sp>
    </p:spTree>
    <p:extLst>
      <p:ext uri="{BB962C8B-B14F-4D97-AF65-F5344CB8AC3E}">
        <p14:creationId xmlns:p14="http://schemas.microsoft.com/office/powerpoint/2010/main" val="3379111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41B3482B-B108-4239-82DD-5D0611E84022}" type="datetimeFigureOut">
              <a:rPr lang="es-ES" smtClean="0"/>
              <a:t>27/06/2021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F9F1019-2E8F-4124-BE7F-F5EF95A96611}" type="slidenum">
              <a:rPr lang="es-ES" smtClean="0"/>
              <a:t>‹Nº›</a:t>
            </a:fld>
            <a:endParaRPr lang="es-ES"/>
          </a:p>
        </p:txBody>
      </p:sp>
    </p:spTree>
    <p:extLst>
      <p:ext uri="{BB962C8B-B14F-4D97-AF65-F5344CB8AC3E}">
        <p14:creationId xmlns:p14="http://schemas.microsoft.com/office/powerpoint/2010/main" val="906794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41B3482B-B108-4239-82DD-5D0611E84022}" type="datetimeFigureOut">
              <a:rPr lang="es-ES" smtClean="0"/>
              <a:t>27/06/2021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F9F1019-2E8F-4124-BE7F-F5EF95A96611}" type="slidenum">
              <a:rPr lang="es-ES" smtClean="0"/>
              <a:t>‹Nº›</a:t>
            </a:fld>
            <a:endParaRPr lang="es-ES"/>
          </a:p>
        </p:txBody>
      </p:sp>
    </p:spTree>
    <p:extLst>
      <p:ext uri="{BB962C8B-B14F-4D97-AF65-F5344CB8AC3E}">
        <p14:creationId xmlns:p14="http://schemas.microsoft.com/office/powerpoint/2010/main" val="935700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41B3482B-B108-4239-82DD-5D0611E84022}" type="datetimeFigureOut">
              <a:rPr lang="es-ES" smtClean="0"/>
              <a:t>27/06/2021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F9F1019-2E8F-4124-BE7F-F5EF95A96611}" type="slidenum">
              <a:rPr lang="es-ES" smtClean="0"/>
              <a:t>‹Nº›</a:t>
            </a:fld>
            <a:endParaRPr lang="es-ES"/>
          </a:p>
        </p:txBody>
      </p:sp>
    </p:spTree>
    <p:extLst>
      <p:ext uri="{BB962C8B-B14F-4D97-AF65-F5344CB8AC3E}">
        <p14:creationId xmlns:p14="http://schemas.microsoft.com/office/powerpoint/2010/main" val="2888293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41B3482B-B108-4239-82DD-5D0611E84022}" type="datetimeFigureOut">
              <a:rPr lang="es-ES" smtClean="0"/>
              <a:t>27/06/2021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F9F1019-2E8F-4124-BE7F-F5EF95A96611}" type="slidenum">
              <a:rPr lang="es-ES" smtClean="0"/>
              <a:t>‹Nº›</a:t>
            </a:fld>
            <a:endParaRPr lang="es-ES"/>
          </a:p>
        </p:txBody>
      </p:sp>
    </p:spTree>
    <p:extLst>
      <p:ext uri="{BB962C8B-B14F-4D97-AF65-F5344CB8AC3E}">
        <p14:creationId xmlns:p14="http://schemas.microsoft.com/office/powerpoint/2010/main" val="3541853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41B3482B-B108-4239-82DD-5D0611E84022}" type="datetimeFigureOut">
              <a:rPr lang="es-ES" smtClean="0"/>
              <a:t>27/06/2021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F9F1019-2E8F-4124-BE7F-F5EF95A96611}" type="slidenum">
              <a:rPr lang="es-ES" smtClean="0"/>
              <a:t>‹Nº›</a:t>
            </a:fld>
            <a:endParaRPr lang="es-ES"/>
          </a:p>
        </p:txBody>
      </p:sp>
    </p:spTree>
    <p:extLst>
      <p:ext uri="{BB962C8B-B14F-4D97-AF65-F5344CB8AC3E}">
        <p14:creationId xmlns:p14="http://schemas.microsoft.com/office/powerpoint/2010/main" val="1741508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1B3482B-B108-4239-82DD-5D0611E84022}" type="datetimeFigureOut">
              <a:rPr lang="es-ES" smtClean="0"/>
              <a:t>27/06/2021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F9F1019-2E8F-4124-BE7F-F5EF95A96611}" type="slidenum">
              <a:rPr lang="es-ES" smtClean="0"/>
              <a:t>‹Nº›</a:t>
            </a:fld>
            <a:endParaRPr lang="es-ES"/>
          </a:p>
        </p:txBody>
      </p:sp>
    </p:spTree>
    <p:extLst>
      <p:ext uri="{BB962C8B-B14F-4D97-AF65-F5344CB8AC3E}">
        <p14:creationId xmlns:p14="http://schemas.microsoft.com/office/powerpoint/2010/main" val="859898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41B3482B-B108-4239-82DD-5D0611E84022}" type="datetimeFigureOut">
              <a:rPr lang="es-ES" smtClean="0"/>
              <a:t>27/06/2021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F9F1019-2E8F-4124-BE7F-F5EF95A96611}" type="slidenum">
              <a:rPr lang="es-ES" smtClean="0"/>
              <a:t>‹Nº›</a:t>
            </a:fld>
            <a:endParaRPr lang="es-ES"/>
          </a:p>
        </p:txBody>
      </p:sp>
    </p:spTree>
    <p:extLst>
      <p:ext uri="{BB962C8B-B14F-4D97-AF65-F5344CB8AC3E}">
        <p14:creationId xmlns:p14="http://schemas.microsoft.com/office/powerpoint/2010/main" val="2653506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41B3482B-B108-4239-82DD-5D0611E84022}" type="datetimeFigureOut">
              <a:rPr lang="es-ES" smtClean="0"/>
              <a:t>27/06/2021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F9F1019-2E8F-4124-BE7F-F5EF95A96611}" type="slidenum">
              <a:rPr lang="es-ES" smtClean="0"/>
              <a:t>‹Nº›</a:t>
            </a:fld>
            <a:endParaRPr lang="es-ES"/>
          </a:p>
        </p:txBody>
      </p:sp>
    </p:spTree>
    <p:extLst>
      <p:ext uri="{BB962C8B-B14F-4D97-AF65-F5344CB8AC3E}">
        <p14:creationId xmlns:p14="http://schemas.microsoft.com/office/powerpoint/2010/main" val="4034207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B3482B-B108-4239-82DD-5D0611E84022}" type="datetimeFigureOut">
              <a:rPr lang="es-ES" smtClean="0"/>
              <a:t>27/06/2021</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F1019-2E8F-4124-BE7F-F5EF95A96611}" type="slidenum">
              <a:rPr lang="es-ES" smtClean="0"/>
              <a:t>‹Nº›</a:t>
            </a:fld>
            <a:endParaRPr lang="es-ES"/>
          </a:p>
        </p:txBody>
      </p:sp>
    </p:spTree>
    <p:extLst>
      <p:ext uri="{BB962C8B-B14F-4D97-AF65-F5344CB8AC3E}">
        <p14:creationId xmlns:p14="http://schemas.microsoft.com/office/powerpoint/2010/main" val="3150744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95595" y="308919"/>
            <a:ext cx="5908742" cy="1477328"/>
          </a:xfrm>
          <a:prstGeom prst="rect">
            <a:avLst/>
          </a:prstGeom>
          <a:noFill/>
        </p:spPr>
        <p:txBody>
          <a:bodyPr wrap="square" rtlCol="0">
            <a:spAutoFit/>
          </a:bodyPr>
          <a:lstStyle/>
          <a:p>
            <a:pPr algn="just"/>
            <a:r>
              <a:rPr lang="es-ES" dirty="0" smtClean="0"/>
              <a:t>Para resolver el ejercicio que se plantea, lo primero que se debe hacer es analizar los datos para saber cual es el patrón que siguen los mismos, es decir, si es nube de punto o tendencia, para así poder seleccionar las técnicas que se deben aplicar.</a:t>
            </a:r>
            <a:endParaRPr lang="es-ES" dirty="0"/>
          </a:p>
        </p:txBody>
      </p:sp>
      <p:sp>
        <p:nvSpPr>
          <p:cNvPr id="7" name="CuadroTexto 6"/>
          <p:cNvSpPr txBox="1"/>
          <p:nvPr/>
        </p:nvSpPr>
        <p:spPr>
          <a:xfrm>
            <a:off x="195595" y="1852723"/>
            <a:ext cx="3758664" cy="2031325"/>
          </a:xfrm>
          <a:prstGeom prst="rect">
            <a:avLst/>
          </a:prstGeom>
          <a:noFill/>
        </p:spPr>
        <p:txBody>
          <a:bodyPr wrap="square" rtlCol="0">
            <a:spAutoFit/>
          </a:bodyPr>
          <a:lstStyle/>
          <a:p>
            <a:pPr algn="just"/>
            <a:r>
              <a:rPr lang="es-ES" dirty="0" smtClean="0"/>
              <a:t>Cuando el patrón que siguen los datos es horizontal o nube de punto, la grafica es de esta forma y las técnicas de análisis que se emplean son: Promedio móvil simple (PMS), Promedio móvil ponderado (PMP) y </a:t>
            </a:r>
            <a:r>
              <a:rPr lang="es-ES" dirty="0" err="1" smtClean="0"/>
              <a:t>suavizamiento</a:t>
            </a:r>
            <a:r>
              <a:rPr lang="es-ES" dirty="0" smtClean="0"/>
              <a:t> exponencial simple.</a:t>
            </a:r>
            <a:endParaRPr lang="es-ES" dirty="0"/>
          </a:p>
        </p:txBody>
      </p:sp>
      <p:pic>
        <p:nvPicPr>
          <p:cNvPr id="1026" name="Picture 2" descr="https://sites.google.com/site/claseadm2016/_/rsrc/1457932724386/class-schedule/2-1-caracteristicas-de-la-demanda/Sin%20t%C3%ADtulo.png"/>
          <p:cNvPicPr>
            <a:picLocks noChangeAspect="1" noChangeArrowheads="1"/>
          </p:cNvPicPr>
          <p:nvPr/>
        </p:nvPicPr>
        <p:blipFill rotWithShape="1">
          <a:blip r:embed="rId2">
            <a:extLst>
              <a:ext uri="{28A0092B-C50C-407E-A947-70E740481C1C}">
                <a14:useLocalDpi xmlns:a14="http://schemas.microsoft.com/office/drawing/2010/main" val="0"/>
              </a:ext>
            </a:extLst>
          </a:blip>
          <a:srcRect l="46960" r="14232" b="65346"/>
          <a:stretch/>
        </p:blipFill>
        <p:spPr bwMode="auto">
          <a:xfrm>
            <a:off x="3528968" y="4509820"/>
            <a:ext cx="3027405" cy="19969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ites.google.com/site/claseadm2016/_/rsrc/1457932724386/class-schedule/2-1-caracteristicas-de-la-demanda/Sin%20t%C3%ADtulo.png"/>
          <p:cNvPicPr>
            <a:picLocks noChangeAspect="1" noChangeArrowheads="1"/>
          </p:cNvPicPr>
          <p:nvPr/>
        </p:nvPicPr>
        <p:blipFill rotWithShape="1">
          <a:blip r:embed="rId2">
            <a:extLst>
              <a:ext uri="{28A0092B-C50C-407E-A947-70E740481C1C}">
                <a14:useLocalDpi xmlns:a14="http://schemas.microsoft.com/office/drawing/2010/main" val="0"/>
              </a:ext>
            </a:extLst>
          </a:blip>
          <a:srcRect l="11636" r="54307" b="63669"/>
          <a:stretch/>
        </p:blipFill>
        <p:spPr bwMode="auto">
          <a:xfrm>
            <a:off x="4176581" y="1821564"/>
            <a:ext cx="2656703" cy="2093641"/>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195595" y="4475465"/>
            <a:ext cx="3234519" cy="2031325"/>
          </a:xfrm>
          <a:prstGeom prst="rect">
            <a:avLst/>
          </a:prstGeom>
          <a:noFill/>
        </p:spPr>
        <p:txBody>
          <a:bodyPr wrap="square" rtlCol="0">
            <a:spAutoFit/>
          </a:bodyPr>
          <a:lstStyle/>
          <a:p>
            <a:pPr algn="just"/>
            <a:r>
              <a:rPr lang="es-ES" dirty="0" smtClean="0"/>
              <a:t>Cuando el patrón que siguen los datos es de tendencia, la gráfica es de esta forma y las técnicas de análisis que se emplean son: Regresión lineal o mínimos cuadrados y </a:t>
            </a:r>
            <a:r>
              <a:rPr lang="es-ES" dirty="0" err="1" smtClean="0"/>
              <a:t>Suavizamiento</a:t>
            </a:r>
            <a:r>
              <a:rPr lang="es-ES" dirty="0" smtClean="0"/>
              <a:t> exponencial con tendencia.</a:t>
            </a:r>
            <a:endParaRPr lang="es-ES" dirty="0"/>
          </a:p>
        </p:txBody>
      </p:sp>
      <p:sp>
        <p:nvSpPr>
          <p:cNvPr id="3" name="CuadroTexto 2"/>
          <p:cNvSpPr txBox="1"/>
          <p:nvPr/>
        </p:nvSpPr>
        <p:spPr>
          <a:xfrm>
            <a:off x="7661189" y="406312"/>
            <a:ext cx="3645243" cy="369332"/>
          </a:xfrm>
          <a:prstGeom prst="rect">
            <a:avLst/>
          </a:prstGeom>
          <a:noFill/>
        </p:spPr>
        <p:txBody>
          <a:bodyPr wrap="square" rtlCol="0">
            <a:spAutoFit/>
          </a:bodyPr>
          <a:lstStyle/>
          <a:p>
            <a:pPr algn="ctr"/>
            <a:r>
              <a:rPr lang="es-ES" b="1" dirty="0" smtClean="0"/>
              <a:t>Análisis del ejercicio #1</a:t>
            </a:r>
            <a:endParaRPr lang="es-ES" b="1" dirty="0"/>
          </a:p>
        </p:txBody>
      </p:sp>
      <p:pic>
        <p:nvPicPr>
          <p:cNvPr id="4" name="Imagen 3"/>
          <p:cNvPicPr>
            <a:picLocks noChangeAspect="1"/>
          </p:cNvPicPr>
          <p:nvPr/>
        </p:nvPicPr>
        <p:blipFill>
          <a:blip r:embed="rId3"/>
          <a:stretch>
            <a:fillRect/>
          </a:stretch>
        </p:blipFill>
        <p:spPr>
          <a:xfrm>
            <a:off x="8084321" y="2407456"/>
            <a:ext cx="3317963" cy="3083671"/>
          </a:xfrm>
          <a:prstGeom prst="rect">
            <a:avLst/>
          </a:prstGeom>
        </p:spPr>
      </p:pic>
      <p:sp>
        <p:nvSpPr>
          <p:cNvPr id="8" name="CuadroTexto 7"/>
          <p:cNvSpPr txBox="1"/>
          <p:nvPr/>
        </p:nvSpPr>
        <p:spPr>
          <a:xfrm>
            <a:off x="7438768" y="775644"/>
            <a:ext cx="4090086" cy="1200329"/>
          </a:xfrm>
          <a:prstGeom prst="rect">
            <a:avLst/>
          </a:prstGeom>
          <a:noFill/>
        </p:spPr>
        <p:txBody>
          <a:bodyPr wrap="square" rtlCol="0">
            <a:spAutoFit/>
          </a:bodyPr>
          <a:lstStyle/>
          <a:p>
            <a:pPr algn="just"/>
            <a:r>
              <a:rPr lang="es-ES" dirty="0" smtClean="0"/>
              <a:t>Realizamos esta tabla en Excel donde colocamos el número de periodos y la demanda para realizar la grafica y ver el comportamiento de los datos.</a:t>
            </a:r>
            <a:endParaRPr lang="es-ES" dirty="0"/>
          </a:p>
        </p:txBody>
      </p:sp>
      <p:sp>
        <p:nvSpPr>
          <p:cNvPr id="10" name="CuadroTexto 9"/>
          <p:cNvSpPr txBox="1"/>
          <p:nvPr/>
        </p:nvSpPr>
        <p:spPr>
          <a:xfrm>
            <a:off x="2074927" y="11671"/>
            <a:ext cx="5141419" cy="369332"/>
          </a:xfrm>
          <a:prstGeom prst="rect">
            <a:avLst/>
          </a:prstGeom>
          <a:noFill/>
        </p:spPr>
        <p:txBody>
          <a:bodyPr wrap="square" rtlCol="0">
            <a:spAutoFit/>
          </a:bodyPr>
          <a:lstStyle/>
          <a:p>
            <a:pPr algn="ctr"/>
            <a:r>
              <a:rPr lang="es-ES" b="1" dirty="0" smtClean="0"/>
              <a:t>Análisis y solución ejercicios.</a:t>
            </a:r>
            <a:endParaRPr lang="es-ES" b="1" dirty="0"/>
          </a:p>
        </p:txBody>
      </p:sp>
    </p:spTree>
    <p:extLst>
      <p:ext uri="{BB962C8B-B14F-4D97-AF65-F5344CB8AC3E}">
        <p14:creationId xmlns:p14="http://schemas.microsoft.com/office/powerpoint/2010/main" val="170513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61510" y="206719"/>
            <a:ext cx="8020050" cy="6419850"/>
          </a:xfrm>
          <a:prstGeom prst="rect">
            <a:avLst/>
          </a:prstGeom>
        </p:spPr>
      </p:pic>
      <p:sp>
        <p:nvSpPr>
          <p:cNvPr id="3" name="CuadroTexto 2"/>
          <p:cNvSpPr txBox="1"/>
          <p:nvPr/>
        </p:nvSpPr>
        <p:spPr>
          <a:xfrm>
            <a:off x="6128951" y="2088291"/>
            <a:ext cx="2556047" cy="2031325"/>
          </a:xfrm>
          <a:prstGeom prst="rect">
            <a:avLst/>
          </a:prstGeom>
          <a:noFill/>
        </p:spPr>
        <p:txBody>
          <a:bodyPr wrap="square" rtlCol="0">
            <a:spAutoFit/>
          </a:bodyPr>
          <a:lstStyle/>
          <a:p>
            <a:pPr algn="just"/>
            <a:r>
              <a:rPr lang="es-ES" dirty="0" smtClean="0"/>
              <a:t>Aparece esta ventana donde vemos, la demanda, y el pronóstico calculado, el error , el error absoluto, el error cuadrado y el porcentaje del error</a:t>
            </a:r>
            <a:endParaRPr lang="es-ES" dirty="0"/>
          </a:p>
        </p:txBody>
      </p:sp>
      <p:sp>
        <p:nvSpPr>
          <p:cNvPr id="4" name="CuadroTexto 3"/>
          <p:cNvSpPr txBox="1"/>
          <p:nvPr/>
        </p:nvSpPr>
        <p:spPr>
          <a:xfrm>
            <a:off x="2300017" y="4893275"/>
            <a:ext cx="4633046" cy="923330"/>
          </a:xfrm>
          <a:prstGeom prst="rect">
            <a:avLst/>
          </a:prstGeom>
          <a:noFill/>
        </p:spPr>
        <p:txBody>
          <a:bodyPr wrap="square" rtlCol="0">
            <a:spAutoFit/>
          </a:bodyPr>
          <a:lstStyle/>
          <a:p>
            <a:pPr algn="just"/>
            <a:r>
              <a:rPr lang="es-ES" dirty="0" smtClean="0"/>
              <a:t>De aquí copian la columna del pronostico y pronostico del siguiente periodo y se pega en la tabla que se esta construyendo en </a:t>
            </a:r>
            <a:r>
              <a:rPr lang="es-ES" dirty="0" err="1" smtClean="0"/>
              <a:t>excel</a:t>
            </a:r>
            <a:r>
              <a:rPr lang="es-ES" dirty="0" smtClean="0"/>
              <a:t>.</a:t>
            </a:r>
            <a:endParaRPr lang="es-ES" dirty="0"/>
          </a:p>
        </p:txBody>
      </p:sp>
      <p:cxnSp>
        <p:nvCxnSpPr>
          <p:cNvPr id="5" name="Conector recto de flecha 4"/>
          <p:cNvCxnSpPr/>
          <p:nvPr/>
        </p:nvCxnSpPr>
        <p:spPr>
          <a:xfrm flipV="1">
            <a:off x="2552131" y="4326340"/>
            <a:ext cx="559559" cy="5669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CuadroTexto 6"/>
          <p:cNvSpPr txBox="1"/>
          <p:nvPr/>
        </p:nvSpPr>
        <p:spPr>
          <a:xfrm>
            <a:off x="9366421" y="1112108"/>
            <a:ext cx="2421924" cy="1477328"/>
          </a:xfrm>
          <a:prstGeom prst="rect">
            <a:avLst/>
          </a:prstGeom>
          <a:noFill/>
        </p:spPr>
        <p:txBody>
          <a:bodyPr wrap="square" rtlCol="0">
            <a:spAutoFit/>
          </a:bodyPr>
          <a:lstStyle/>
          <a:p>
            <a:r>
              <a:rPr lang="es-ES" dirty="0" smtClean="0"/>
              <a:t>Le damos a </a:t>
            </a:r>
            <a:r>
              <a:rPr lang="es-ES" dirty="0" err="1" smtClean="0"/>
              <a:t>edit</a:t>
            </a:r>
            <a:r>
              <a:rPr lang="es-ES" dirty="0" smtClean="0"/>
              <a:t> data y nos regresamos a la pantalla de inicio, para aplicar otra técnica de análisis. </a:t>
            </a:r>
            <a:endParaRPr lang="es-ES" dirty="0"/>
          </a:p>
        </p:txBody>
      </p:sp>
      <p:cxnSp>
        <p:nvCxnSpPr>
          <p:cNvPr id="9" name="Conector recto de flecha 8"/>
          <p:cNvCxnSpPr/>
          <p:nvPr/>
        </p:nvCxnSpPr>
        <p:spPr>
          <a:xfrm flipH="1" flipV="1">
            <a:off x="6487298" y="840259"/>
            <a:ext cx="2879123" cy="6054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666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r="34020" b="14243"/>
          <a:stretch/>
        </p:blipFill>
        <p:spPr>
          <a:xfrm>
            <a:off x="556054" y="323335"/>
            <a:ext cx="8044249" cy="6534665"/>
          </a:xfrm>
          <a:prstGeom prst="rect">
            <a:avLst/>
          </a:prstGeom>
        </p:spPr>
      </p:pic>
      <p:sp>
        <p:nvSpPr>
          <p:cNvPr id="3" name="CuadroTexto 2"/>
          <p:cNvSpPr txBox="1"/>
          <p:nvPr/>
        </p:nvSpPr>
        <p:spPr>
          <a:xfrm>
            <a:off x="4151869" y="2755557"/>
            <a:ext cx="3534033" cy="646331"/>
          </a:xfrm>
          <a:prstGeom prst="rect">
            <a:avLst/>
          </a:prstGeom>
          <a:noFill/>
        </p:spPr>
        <p:txBody>
          <a:bodyPr wrap="square" rtlCol="0">
            <a:spAutoFit/>
          </a:bodyPr>
          <a:lstStyle/>
          <a:p>
            <a:r>
              <a:rPr lang="es-ES" dirty="0" smtClean="0"/>
              <a:t>Ahora se seleccionan la técnica de promedio móvil ponderado.</a:t>
            </a:r>
            <a:endParaRPr lang="es-ES" dirty="0"/>
          </a:p>
        </p:txBody>
      </p:sp>
      <p:cxnSp>
        <p:nvCxnSpPr>
          <p:cNvPr id="5" name="Conector recto de flecha 4"/>
          <p:cNvCxnSpPr/>
          <p:nvPr/>
        </p:nvCxnSpPr>
        <p:spPr>
          <a:xfrm flipH="1" flipV="1">
            <a:off x="2508423" y="1989439"/>
            <a:ext cx="1952366" cy="7661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941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39088" y="144934"/>
            <a:ext cx="8020050" cy="6419850"/>
          </a:xfrm>
          <a:prstGeom prst="rect">
            <a:avLst/>
          </a:prstGeom>
        </p:spPr>
      </p:pic>
      <p:sp>
        <p:nvSpPr>
          <p:cNvPr id="3" name="CuadroTexto 2"/>
          <p:cNvSpPr txBox="1"/>
          <p:nvPr/>
        </p:nvSpPr>
        <p:spPr>
          <a:xfrm>
            <a:off x="5721178" y="2125362"/>
            <a:ext cx="2977979" cy="1754326"/>
          </a:xfrm>
          <a:prstGeom prst="rect">
            <a:avLst/>
          </a:prstGeom>
          <a:noFill/>
        </p:spPr>
        <p:txBody>
          <a:bodyPr wrap="square" rtlCol="0">
            <a:spAutoFit/>
          </a:bodyPr>
          <a:lstStyle/>
          <a:p>
            <a:r>
              <a:rPr lang="es-ES" dirty="0" smtClean="0"/>
              <a:t>Se despliega esta tabla donde debemos colocar los pesos donde dice </a:t>
            </a:r>
            <a:r>
              <a:rPr lang="es-ES" dirty="0" err="1" smtClean="0"/>
              <a:t>weight</a:t>
            </a:r>
            <a:r>
              <a:rPr lang="es-ES" dirty="0" smtClean="0"/>
              <a:t>, colocamos el peso mayor al periodo mas reciente y así sucesivamente.</a:t>
            </a:r>
            <a:endParaRPr lang="es-ES" dirty="0"/>
          </a:p>
        </p:txBody>
      </p:sp>
      <p:cxnSp>
        <p:nvCxnSpPr>
          <p:cNvPr id="5" name="Conector recto de flecha 4"/>
          <p:cNvCxnSpPr/>
          <p:nvPr/>
        </p:nvCxnSpPr>
        <p:spPr>
          <a:xfrm flipH="1" flipV="1">
            <a:off x="5375189" y="2125362"/>
            <a:ext cx="457200" cy="44484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1338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59218" y="305573"/>
            <a:ext cx="8020050" cy="6419850"/>
          </a:xfrm>
          <a:prstGeom prst="rect">
            <a:avLst/>
          </a:prstGeom>
        </p:spPr>
      </p:pic>
      <p:sp>
        <p:nvSpPr>
          <p:cNvPr id="3" name="CuadroTexto 2"/>
          <p:cNvSpPr txBox="1"/>
          <p:nvPr/>
        </p:nvSpPr>
        <p:spPr>
          <a:xfrm>
            <a:off x="6067168" y="2607276"/>
            <a:ext cx="2397210" cy="923330"/>
          </a:xfrm>
          <a:prstGeom prst="rect">
            <a:avLst/>
          </a:prstGeom>
          <a:noFill/>
        </p:spPr>
        <p:txBody>
          <a:bodyPr wrap="square" rtlCol="0">
            <a:spAutoFit/>
          </a:bodyPr>
          <a:lstStyle/>
          <a:p>
            <a:r>
              <a:rPr lang="es-ES" dirty="0" smtClean="0"/>
              <a:t>Así queda la tabla llena con los pesos, luego le damos resolver.</a:t>
            </a:r>
            <a:endParaRPr lang="es-ES" dirty="0"/>
          </a:p>
        </p:txBody>
      </p:sp>
      <p:cxnSp>
        <p:nvCxnSpPr>
          <p:cNvPr id="5" name="Conector recto de flecha 4"/>
          <p:cNvCxnSpPr/>
          <p:nvPr/>
        </p:nvCxnSpPr>
        <p:spPr>
          <a:xfrm flipH="1" flipV="1">
            <a:off x="6388443" y="1000897"/>
            <a:ext cx="259492" cy="16063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119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r="43694" b="14582"/>
          <a:stretch/>
        </p:blipFill>
        <p:spPr>
          <a:xfrm>
            <a:off x="504968" y="192206"/>
            <a:ext cx="6864824" cy="6508845"/>
          </a:xfrm>
          <a:prstGeom prst="rect">
            <a:avLst/>
          </a:prstGeom>
        </p:spPr>
      </p:pic>
      <p:sp>
        <p:nvSpPr>
          <p:cNvPr id="7" name="CuadroTexto 6"/>
          <p:cNvSpPr txBox="1"/>
          <p:nvPr/>
        </p:nvSpPr>
        <p:spPr>
          <a:xfrm>
            <a:off x="7615450" y="1555846"/>
            <a:ext cx="3630305" cy="1200329"/>
          </a:xfrm>
          <a:prstGeom prst="rect">
            <a:avLst/>
          </a:prstGeom>
          <a:noFill/>
        </p:spPr>
        <p:txBody>
          <a:bodyPr wrap="square" rtlCol="0">
            <a:spAutoFit/>
          </a:bodyPr>
          <a:lstStyle/>
          <a:p>
            <a:r>
              <a:rPr lang="es-ES" dirty="0" smtClean="0"/>
              <a:t>Nos despliega esta tabla igual a la explicada en la técnica anterior, se copia el MAD y se coloca en la tabla de Excel.</a:t>
            </a:r>
            <a:endParaRPr lang="es-ES" dirty="0"/>
          </a:p>
        </p:txBody>
      </p:sp>
      <p:sp>
        <p:nvSpPr>
          <p:cNvPr id="8" name="CuadroTexto 7"/>
          <p:cNvSpPr txBox="1"/>
          <p:nvPr/>
        </p:nvSpPr>
        <p:spPr>
          <a:xfrm>
            <a:off x="1405719" y="4435523"/>
            <a:ext cx="4176215" cy="646331"/>
          </a:xfrm>
          <a:prstGeom prst="rect">
            <a:avLst/>
          </a:prstGeom>
          <a:noFill/>
        </p:spPr>
        <p:txBody>
          <a:bodyPr wrap="square" rtlCol="0">
            <a:spAutoFit/>
          </a:bodyPr>
          <a:lstStyle/>
          <a:p>
            <a:r>
              <a:rPr lang="es-ES" dirty="0" smtClean="0"/>
              <a:t>Damos </a:t>
            </a:r>
            <a:r>
              <a:rPr lang="es-ES" dirty="0" err="1" smtClean="0"/>
              <a:t>click</a:t>
            </a:r>
            <a:r>
              <a:rPr lang="es-ES" dirty="0" smtClean="0"/>
              <a:t> aquí para ver el pronostico calculado</a:t>
            </a:r>
            <a:endParaRPr lang="es-ES" dirty="0"/>
          </a:p>
        </p:txBody>
      </p:sp>
      <p:cxnSp>
        <p:nvCxnSpPr>
          <p:cNvPr id="10" name="Conector recto de flecha 9"/>
          <p:cNvCxnSpPr/>
          <p:nvPr/>
        </p:nvCxnSpPr>
        <p:spPr>
          <a:xfrm flipH="1">
            <a:off x="1610436" y="5063319"/>
            <a:ext cx="859809" cy="8325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378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85975" y="219075"/>
            <a:ext cx="8020050" cy="6419850"/>
          </a:xfrm>
          <a:prstGeom prst="rect">
            <a:avLst/>
          </a:prstGeom>
        </p:spPr>
      </p:pic>
      <p:sp>
        <p:nvSpPr>
          <p:cNvPr id="3" name="CuadroTexto 2"/>
          <p:cNvSpPr txBox="1"/>
          <p:nvPr/>
        </p:nvSpPr>
        <p:spPr>
          <a:xfrm>
            <a:off x="2579427" y="5049672"/>
            <a:ext cx="4203510" cy="646331"/>
          </a:xfrm>
          <a:prstGeom prst="rect">
            <a:avLst/>
          </a:prstGeom>
          <a:noFill/>
        </p:spPr>
        <p:txBody>
          <a:bodyPr wrap="square" rtlCol="0">
            <a:spAutoFit/>
          </a:bodyPr>
          <a:lstStyle/>
          <a:p>
            <a:r>
              <a:rPr lang="es-ES" dirty="0" smtClean="0"/>
              <a:t>Copiamos la columna del pronostico y la pegamos en Excel.</a:t>
            </a:r>
            <a:endParaRPr lang="es-ES" dirty="0"/>
          </a:p>
        </p:txBody>
      </p:sp>
      <p:cxnSp>
        <p:nvCxnSpPr>
          <p:cNvPr id="5" name="Conector recto de flecha 4"/>
          <p:cNvCxnSpPr/>
          <p:nvPr/>
        </p:nvCxnSpPr>
        <p:spPr>
          <a:xfrm flipV="1">
            <a:off x="4367284" y="4462818"/>
            <a:ext cx="27295" cy="6823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7574507" y="2238233"/>
            <a:ext cx="2920621" cy="1200329"/>
          </a:xfrm>
          <a:prstGeom prst="rect">
            <a:avLst/>
          </a:prstGeom>
          <a:noFill/>
        </p:spPr>
        <p:txBody>
          <a:bodyPr wrap="square" rtlCol="0">
            <a:spAutoFit/>
          </a:bodyPr>
          <a:lstStyle/>
          <a:p>
            <a:r>
              <a:rPr lang="es-ES" dirty="0" smtClean="0"/>
              <a:t>Le damos a </a:t>
            </a:r>
            <a:r>
              <a:rPr lang="es-ES" dirty="0" err="1" smtClean="0"/>
              <a:t>edit</a:t>
            </a:r>
            <a:r>
              <a:rPr lang="es-ES" dirty="0" smtClean="0"/>
              <a:t> data y regresamos a la pantalla inicial para cambiar de técnica.</a:t>
            </a:r>
            <a:endParaRPr lang="es-ES" dirty="0"/>
          </a:p>
        </p:txBody>
      </p:sp>
      <p:cxnSp>
        <p:nvCxnSpPr>
          <p:cNvPr id="8" name="Conector recto de flecha 7"/>
          <p:cNvCxnSpPr/>
          <p:nvPr/>
        </p:nvCxnSpPr>
        <p:spPr>
          <a:xfrm flipH="1" flipV="1">
            <a:off x="7301552" y="914400"/>
            <a:ext cx="982639" cy="132383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7734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85975" y="219075"/>
            <a:ext cx="8020050" cy="6419850"/>
          </a:xfrm>
          <a:prstGeom prst="rect">
            <a:avLst/>
          </a:prstGeom>
        </p:spPr>
      </p:pic>
      <p:sp>
        <p:nvSpPr>
          <p:cNvPr id="2" name="CuadroTexto 1"/>
          <p:cNvSpPr txBox="1"/>
          <p:nvPr/>
        </p:nvSpPr>
        <p:spPr>
          <a:xfrm>
            <a:off x="2920621" y="4053385"/>
            <a:ext cx="2756847" cy="923330"/>
          </a:xfrm>
          <a:prstGeom prst="rect">
            <a:avLst/>
          </a:prstGeom>
          <a:noFill/>
        </p:spPr>
        <p:txBody>
          <a:bodyPr wrap="square" rtlCol="0">
            <a:spAutoFit/>
          </a:bodyPr>
          <a:lstStyle/>
          <a:p>
            <a:r>
              <a:rPr lang="es-ES" dirty="0" smtClean="0"/>
              <a:t>Seleccionamos la técnica de </a:t>
            </a:r>
            <a:r>
              <a:rPr lang="es-ES" dirty="0" err="1" smtClean="0"/>
              <a:t>suavizamiento</a:t>
            </a:r>
            <a:r>
              <a:rPr lang="es-ES" dirty="0" smtClean="0"/>
              <a:t> exponencial.</a:t>
            </a:r>
            <a:endParaRPr lang="es-ES" dirty="0"/>
          </a:p>
        </p:txBody>
      </p:sp>
      <p:cxnSp>
        <p:nvCxnSpPr>
          <p:cNvPr id="5" name="Conector recto de flecha 4"/>
          <p:cNvCxnSpPr/>
          <p:nvPr/>
        </p:nvCxnSpPr>
        <p:spPr>
          <a:xfrm flipV="1">
            <a:off x="3343701" y="1610436"/>
            <a:ext cx="204717" cy="244294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5677468" y="3037722"/>
            <a:ext cx="3862317" cy="2031325"/>
          </a:xfrm>
          <a:prstGeom prst="rect">
            <a:avLst/>
          </a:prstGeom>
          <a:noFill/>
        </p:spPr>
        <p:txBody>
          <a:bodyPr wrap="square" rtlCol="0">
            <a:spAutoFit/>
          </a:bodyPr>
          <a:lstStyle/>
          <a:p>
            <a:r>
              <a:rPr lang="es-ES" dirty="0" smtClean="0"/>
              <a:t>Colocamos el pronostico de arranque que será el promedio de todas las demanda o la demanda del primer periodo, para este caso tomamos el promedio de todas las demandas. Con esta técnica no se seleccionan periodos de análisis, solo se coloca el </a:t>
            </a:r>
            <a:r>
              <a:rPr lang="es-ES" dirty="0" err="1" smtClean="0"/>
              <a:t>alpha</a:t>
            </a:r>
            <a:r>
              <a:rPr lang="es-ES" dirty="0" smtClean="0"/>
              <a:t>.</a:t>
            </a:r>
            <a:endParaRPr lang="es-ES" dirty="0"/>
          </a:p>
        </p:txBody>
      </p:sp>
      <p:cxnSp>
        <p:nvCxnSpPr>
          <p:cNvPr id="8" name="Conector recto de flecha 7"/>
          <p:cNvCxnSpPr/>
          <p:nvPr/>
        </p:nvCxnSpPr>
        <p:spPr>
          <a:xfrm flipH="1" flipV="1">
            <a:off x="5281684" y="2391175"/>
            <a:ext cx="814316" cy="6113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6432645" y="1929726"/>
            <a:ext cx="3336735" cy="646331"/>
          </a:xfrm>
          <a:prstGeom prst="rect">
            <a:avLst/>
          </a:prstGeom>
          <a:noFill/>
        </p:spPr>
        <p:txBody>
          <a:bodyPr wrap="square" rtlCol="0">
            <a:spAutoFit/>
          </a:bodyPr>
          <a:lstStyle/>
          <a:p>
            <a:r>
              <a:rPr lang="es-ES" dirty="0" smtClean="0"/>
              <a:t>Colocamos el </a:t>
            </a:r>
            <a:r>
              <a:rPr lang="es-ES" dirty="0" err="1" smtClean="0"/>
              <a:t>alpha</a:t>
            </a:r>
            <a:r>
              <a:rPr lang="es-ES" dirty="0" smtClean="0"/>
              <a:t> que se le da en el enunciado del ejercicio</a:t>
            </a:r>
            <a:endParaRPr lang="es-ES" dirty="0"/>
          </a:p>
        </p:txBody>
      </p:sp>
      <p:cxnSp>
        <p:nvCxnSpPr>
          <p:cNvPr id="11" name="Conector recto de flecha 10"/>
          <p:cNvCxnSpPr>
            <a:stCxn id="9" idx="1"/>
          </p:cNvCxnSpPr>
          <p:nvPr/>
        </p:nvCxnSpPr>
        <p:spPr>
          <a:xfrm flipH="1" flipV="1">
            <a:off x="5677468" y="1610436"/>
            <a:ext cx="755177" cy="6424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9089409" y="848473"/>
            <a:ext cx="1897039" cy="366149"/>
          </a:xfrm>
          <a:prstGeom prst="rect">
            <a:avLst/>
          </a:prstGeom>
          <a:noFill/>
        </p:spPr>
        <p:txBody>
          <a:bodyPr wrap="square" rtlCol="0">
            <a:spAutoFit/>
          </a:bodyPr>
          <a:lstStyle/>
          <a:p>
            <a:r>
              <a:rPr lang="es-ES" dirty="0" err="1" smtClean="0"/>
              <a:t>Click</a:t>
            </a:r>
            <a:r>
              <a:rPr lang="es-ES" dirty="0" smtClean="0"/>
              <a:t> en resolver</a:t>
            </a:r>
            <a:endParaRPr lang="es-ES" dirty="0"/>
          </a:p>
        </p:txBody>
      </p:sp>
      <p:cxnSp>
        <p:nvCxnSpPr>
          <p:cNvPr id="14" name="Conector recto de flecha 13"/>
          <p:cNvCxnSpPr>
            <a:stCxn id="12" idx="1"/>
          </p:cNvCxnSpPr>
          <p:nvPr/>
        </p:nvCxnSpPr>
        <p:spPr>
          <a:xfrm flipH="1" flipV="1">
            <a:off x="7465325" y="848473"/>
            <a:ext cx="1624084" cy="1830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2311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34847" y="150836"/>
            <a:ext cx="8020050" cy="6419850"/>
          </a:xfrm>
          <a:prstGeom prst="rect">
            <a:avLst/>
          </a:prstGeom>
        </p:spPr>
      </p:pic>
      <p:sp>
        <p:nvSpPr>
          <p:cNvPr id="2" name="CuadroTexto 1"/>
          <p:cNvSpPr txBox="1"/>
          <p:nvPr/>
        </p:nvSpPr>
        <p:spPr>
          <a:xfrm>
            <a:off x="2866030" y="4353636"/>
            <a:ext cx="3398292" cy="646331"/>
          </a:xfrm>
          <a:prstGeom prst="rect">
            <a:avLst/>
          </a:prstGeom>
          <a:noFill/>
        </p:spPr>
        <p:txBody>
          <a:bodyPr wrap="square" rtlCol="0">
            <a:spAutoFit/>
          </a:bodyPr>
          <a:lstStyle/>
          <a:p>
            <a:r>
              <a:rPr lang="es-ES" dirty="0" smtClean="0"/>
              <a:t>Repetimos el mismo paso que las técnicas anteriores.</a:t>
            </a:r>
            <a:endParaRPr lang="es-ES" dirty="0"/>
          </a:p>
        </p:txBody>
      </p:sp>
    </p:spTree>
    <p:extLst>
      <p:ext uri="{BB962C8B-B14F-4D97-AF65-F5344CB8AC3E}">
        <p14:creationId xmlns:p14="http://schemas.microsoft.com/office/powerpoint/2010/main" val="2256148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280757" y="137188"/>
            <a:ext cx="8020050" cy="6419850"/>
          </a:xfrm>
          <a:prstGeom prst="rect">
            <a:avLst/>
          </a:prstGeom>
        </p:spPr>
      </p:pic>
      <p:sp>
        <p:nvSpPr>
          <p:cNvPr id="4" name="CuadroTexto 3"/>
          <p:cNvSpPr txBox="1"/>
          <p:nvPr/>
        </p:nvSpPr>
        <p:spPr>
          <a:xfrm>
            <a:off x="3398293" y="4653886"/>
            <a:ext cx="3398292" cy="646331"/>
          </a:xfrm>
          <a:prstGeom prst="rect">
            <a:avLst/>
          </a:prstGeom>
          <a:noFill/>
        </p:spPr>
        <p:txBody>
          <a:bodyPr wrap="square" rtlCol="0">
            <a:spAutoFit/>
          </a:bodyPr>
          <a:lstStyle/>
          <a:p>
            <a:r>
              <a:rPr lang="es-ES" dirty="0" smtClean="0"/>
              <a:t>Repetimos el mismo paso que las técnicas anteriores.</a:t>
            </a:r>
            <a:endParaRPr lang="es-ES" dirty="0"/>
          </a:p>
        </p:txBody>
      </p:sp>
      <p:sp>
        <p:nvSpPr>
          <p:cNvPr id="2" name="CuadroTexto 1"/>
          <p:cNvSpPr txBox="1"/>
          <p:nvPr/>
        </p:nvSpPr>
        <p:spPr>
          <a:xfrm>
            <a:off x="9300807" y="1560731"/>
            <a:ext cx="2891193" cy="3416320"/>
          </a:xfrm>
          <a:prstGeom prst="rect">
            <a:avLst/>
          </a:prstGeom>
          <a:noFill/>
        </p:spPr>
        <p:txBody>
          <a:bodyPr wrap="square" rtlCol="0">
            <a:spAutoFit/>
          </a:bodyPr>
          <a:lstStyle/>
          <a:p>
            <a:pPr algn="just"/>
            <a:r>
              <a:rPr lang="es-ES" dirty="0" smtClean="0"/>
              <a:t>Para estos datos solo se aplican estas tres técnicas, debido a que el comportamiento de la demanda seguía un patrón horizontal. Es decir, con estas tres técnicas terminamos con la evaluación de los datos en el programa y ahora pasamos a ver la tabla construida en Excel.</a:t>
            </a:r>
            <a:endParaRPr lang="es-ES" dirty="0"/>
          </a:p>
        </p:txBody>
      </p:sp>
    </p:spTree>
    <p:extLst>
      <p:ext uri="{BB962C8B-B14F-4D97-AF65-F5344CB8AC3E}">
        <p14:creationId xmlns:p14="http://schemas.microsoft.com/office/powerpoint/2010/main" val="1596522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r="11007"/>
          <a:stretch/>
        </p:blipFill>
        <p:spPr>
          <a:xfrm>
            <a:off x="476275" y="560509"/>
            <a:ext cx="11449026" cy="4339981"/>
          </a:xfrm>
          <a:prstGeom prst="rect">
            <a:avLst/>
          </a:prstGeom>
        </p:spPr>
      </p:pic>
      <p:sp>
        <p:nvSpPr>
          <p:cNvPr id="3" name="CuadroTexto 2"/>
          <p:cNvSpPr txBox="1"/>
          <p:nvPr/>
        </p:nvSpPr>
        <p:spPr>
          <a:xfrm>
            <a:off x="830394" y="5008729"/>
            <a:ext cx="10740788" cy="1477328"/>
          </a:xfrm>
          <a:prstGeom prst="rect">
            <a:avLst/>
          </a:prstGeom>
          <a:noFill/>
        </p:spPr>
        <p:txBody>
          <a:bodyPr wrap="square" rtlCol="0">
            <a:spAutoFit/>
          </a:bodyPr>
          <a:lstStyle/>
          <a:p>
            <a:pPr algn="just"/>
            <a:r>
              <a:rPr lang="es-ES" dirty="0" smtClean="0"/>
              <a:t>Esta es la tabla que construimos en Excel, aquí pueden observar las tres técnicas con sus respectivos pronósticos y el MAD de cada una. Con esta tabla hacemos el análisis de seleccionar la técnica que tenga el menor MAD y a esa técnica es a quien le realizaremos la señal de rastreo. Para este ejercicio la técnica que tiene el menor MAD es la de </a:t>
            </a:r>
            <a:r>
              <a:rPr lang="es-ES" dirty="0" err="1" smtClean="0"/>
              <a:t>suavizamiento</a:t>
            </a:r>
            <a:r>
              <a:rPr lang="es-ES" dirty="0" smtClean="0"/>
              <a:t> exponencial simple. A ella le aplicamos la señal de rastreo para realizar los análisis respectivos.</a:t>
            </a:r>
            <a:endParaRPr lang="es-ES" dirty="0"/>
          </a:p>
        </p:txBody>
      </p:sp>
    </p:spTree>
    <p:extLst>
      <p:ext uri="{BB962C8B-B14F-4D97-AF65-F5344CB8AC3E}">
        <p14:creationId xmlns:p14="http://schemas.microsoft.com/office/powerpoint/2010/main" val="1237572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437715" y="271853"/>
            <a:ext cx="5943137" cy="2762303"/>
          </a:xfrm>
          <a:prstGeom prst="rect">
            <a:avLst/>
          </a:prstGeom>
        </p:spPr>
      </p:pic>
      <p:sp>
        <p:nvSpPr>
          <p:cNvPr id="3" name="CuadroTexto 2"/>
          <p:cNvSpPr txBox="1"/>
          <p:nvPr/>
        </p:nvSpPr>
        <p:spPr>
          <a:xfrm>
            <a:off x="624245" y="3212453"/>
            <a:ext cx="10243290" cy="923330"/>
          </a:xfrm>
          <a:prstGeom prst="rect">
            <a:avLst/>
          </a:prstGeom>
          <a:noFill/>
        </p:spPr>
        <p:txBody>
          <a:bodyPr wrap="square" rtlCol="0">
            <a:spAutoFit/>
          </a:bodyPr>
          <a:lstStyle/>
          <a:p>
            <a:pPr algn="just"/>
            <a:r>
              <a:rPr lang="es-ES" dirty="0" smtClean="0"/>
              <a:t>Al graficar la demanda, se observa que el patrón que siguen los datos es horizontal, ahora se debe evaluar los datos para saber el comportamiento de los mismos, es decir ver si el comportamiento es variable o mas o menos estable.</a:t>
            </a:r>
            <a:endParaRPr lang="es-ES" dirty="0"/>
          </a:p>
        </p:txBody>
      </p:sp>
      <p:sp>
        <p:nvSpPr>
          <p:cNvPr id="4" name="CuadroTexto 3"/>
          <p:cNvSpPr txBox="1"/>
          <p:nvPr/>
        </p:nvSpPr>
        <p:spPr>
          <a:xfrm>
            <a:off x="624245" y="4492377"/>
            <a:ext cx="9570079" cy="1477328"/>
          </a:xfrm>
          <a:prstGeom prst="rect">
            <a:avLst/>
          </a:prstGeom>
          <a:noFill/>
        </p:spPr>
        <p:txBody>
          <a:bodyPr wrap="square" rtlCol="0">
            <a:spAutoFit/>
          </a:bodyPr>
          <a:lstStyle/>
          <a:p>
            <a:pPr algn="just"/>
            <a:r>
              <a:rPr lang="es-ES" dirty="0" smtClean="0"/>
              <a:t>Deben aprenderse esta condición: si el comportamiento de los datos es variable los periodos (N) a emplear van a ser menores a 5 y se emplean </a:t>
            </a:r>
            <a:r>
              <a:rPr lang="es-ES" dirty="0" err="1" smtClean="0"/>
              <a:t>alpha</a:t>
            </a:r>
            <a:r>
              <a:rPr lang="es-ES" dirty="0" smtClean="0"/>
              <a:t> y beta mayores a 0,5.</a:t>
            </a:r>
          </a:p>
          <a:p>
            <a:pPr algn="just"/>
            <a:endParaRPr lang="es-ES" dirty="0" smtClean="0"/>
          </a:p>
          <a:p>
            <a:pPr algn="just"/>
            <a:r>
              <a:rPr lang="es-ES" dirty="0" smtClean="0"/>
              <a:t>Cuando el comportamiento es mas o menos estable se van a emplear periodos (N) mayores 5 y </a:t>
            </a:r>
            <a:r>
              <a:rPr lang="es-ES" dirty="0" err="1" smtClean="0"/>
              <a:t>alpha</a:t>
            </a:r>
            <a:r>
              <a:rPr lang="es-ES" dirty="0" smtClean="0"/>
              <a:t> y beta menos a 0,5.</a:t>
            </a:r>
            <a:endParaRPr lang="es-ES" dirty="0"/>
          </a:p>
        </p:txBody>
      </p:sp>
    </p:spTree>
    <p:extLst>
      <p:ext uri="{BB962C8B-B14F-4D97-AF65-F5344CB8AC3E}">
        <p14:creationId xmlns:p14="http://schemas.microsoft.com/office/powerpoint/2010/main" val="4074520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83585" y="178679"/>
            <a:ext cx="9559801" cy="3197881"/>
          </a:xfrm>
          <a:prstGeom prst="rect">
            <a:avLst/>
          </a:prstGeom>
        </p:spPr>
      </p:pic>
      <p:pic>
        <p:nvPicPr>
          <p:cNvPr id="6" name="Imagen 5"/>
          <p:cNvPicPr>
            <a:picLocks noChangeAspect="1"/>
          </p:cNvPicPr>
          <p:nvPr/>
        </p:nvPicPr>
        <p:blipFill>
          <a:blip r:embed="rId3"/>
          <a:stretch>
            <a:fillRect/>
          </a:stretch>
        </p:blipFill>
        <p:spPr>
          <a:xfrm>
            <a:off x="483585" y="3376560"/>
            <a:ext cx="6669602" cy="3145809"/>
          </a:xfrm>
          <a:prstGeom prst="rect">
            <a:avLst/>
          </a:prstGeom>
        </p:spPr>
      </p:pic>
      <p:sp>
        <p:nvSpPr>
          <p:cNvPr id="7" name="CuadroTexto 6"/>
          <p:cNvSpPr txBox="1"/>
          <p:nvPr/>
        </p:nvSpPr>
        <p:spPr>
          <a:xfrm>
            <a:off x="7153187" y="3435120"/>
            <a:ext cx="4740322" cy="3139321"/>
          </a:xfrm>
          <a:prstGeom prst="rect">
            <a:avLst/>
          </a:prstGeom>
          <a:noFill/>
        </p:spPr>
        <p:txBody>
          <a:bodyPr wrap="square" rtlCol="0">
            <a:spAutoFit/>
          </a:bodyPr>
          <a:lstStyle/>
          <a:p>
            <a:pPr algn="just"/>
            <a:r>
              <a:rPr lang="es-ES" dirty="0" smtClean="0"/>
              <a:t>En Excel tienen como se hacen los cálculos. Aquí se grafica la SR y se colocan como limites de control + o – 3. entonces el análisis que deben hacer en la grafica es referente al comportamiento de la misma si se evidencia que existe sobreestimación o subestimación, y analizar el porque de la existencia de estas. Es aquí donde deben dar su análisis de manera muy detallada y critica y hacer sus recomendaciones respectivas. Con este análisis termínanos la evaluación de este ejercicio.</a:t>
            </a:r>
            <a:endParaRPr lang="es-ES" dirty="0"/>
          </a:p>
        </p:txBody>
      </p:sp>
    </p:spTree>
    <p:extLst>
      <p:ext uri="{BB962C8B-B14F-4D97-AF65-F5344CB8AC3E}">
        <p14:creationId xmlns:p14="http://schemas.microsoft.com/office/powerpoint/2010/main" val="3752509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555845" y="109182"/>
            <a:ext cx="9362364" cy="369332"/>
          </a:xfrm>
          <a:prstGeom prst="rect">
            <a:avLst/>
          </a:prstGeom>
          <a:noFill/>
        </p:spPr>
        <p:txBody>
          <a:bodyPr wrap="square" rtlCol="0">
            <a:spAutoFit/>
          </a:bodyPr>
          <a:lstStyle/>
          <a:p>
            <a:r>
              <a:rPr lang="es-ES" b="1" dirty="0" smtClean="0"/>
              <a:t>Ahora pasamos a analizar el ejercicio 2 mediante las otras dos técnicas de análisis que faltan.</a:t>
            </a:r>
            <a:endParaRPr lang="es-ES" b="1" dirty="0"/>
          </a:p>
        </p:txBody>
      </p:sp>
      <p:pic>
        <p:nvPicPr>
          <p:cNvPr id="4" name="Imagen 3"/>
          <p:cNvPicPr>
            <a:picLocks noChangeAspect="1"/>
          </p:cNvPicPr>
          <p:nvPr/>
        </p:nvPicPr>
        <p:blipFill>
          <a:blip r:embed="rId2"/>
          <a:stretch>
            <a:fillRect/>
          </a:stretch>
        </p:blipFill>
        <p:spPr>
          <a:xfrm>
            <a:off x="169611" y="589618"/>
            <a:ext cx="1979924" cy="5974955"/>
          </a:xfrm>
          <a:prstGeom prst="rect">
            <a:avLst/>
          </a:prstGeom>
        </p:spPr>
      </p:pic>
      <p:sp>
        <p:nvSpPr>
          <p:cNvPr id="5" name="CuadroTexto 4"/>
          <p:cNvSpPr txBox="1"/>
          <p:nvPr/>
        </p:nvSpPr>
        <p:spPr>
          <a:xfrm>
            <a:off x="2511188" y="589618"/>
            <a:ext cx="7997588" cy="646331"/>
          </a:xfrm>
          <a:prstGeom prst="rect">
            <a:avLst/>
          </a:prstGeom>
          <a:noFill/>
        </p:spPr>
        <p:txBody>
          <a:bodyPr wrap="square" rtlCol="0">
            <a:spAutoFit/>
          </a:bodyPr>
          <a:lstStyle/>
          <a:p>
            <a:pPr algn="just"/>
            <a:r>
              <a:rPr lang="es-ES" dirty="0" smtClean="0"/>
              <a:t>A esta s técnicas no se les realiza el análisis que se le realizo al anterior ejercicio solo se grafica para verificar que el patrón que sigue la demanda sea de tendencia.</a:t>
            </a:r>
            <a:endParaRPr lang="es-ES" dirty="0"/>
          </a:p>
        </p:txBody>
      </p:sp>
      <p:pic>
        <p:nvPicPr>
          <p:cNvPr id="6" name="Imagen 5"/>
          <p:cNvPicPr>
            <a:picLocks noChangeAspect="1"/>
          </p:cNvPicPr>
          <p:nvPr/>
        </p:nvPicPr>
        <p:blipFill>
          <a:blip r:embed="rId3"/>
          <a:stretch>
            <a:fillRect/>
          </a:stretch>
        </p:blipFill>
        <p:spPr>
          <a:xfrm>
            <a:off x="2149535" y="1571337"/>
            <a:ext cx="6693988" cy="4011516"/>
          </a:xfrm>
          <a:prstGeom prst="rect">
            <a:avLst/>
          </a:prstGeom>
        </p:spPr>
      </p:pic>
      <p:sp>
        <p:nvSpPr>
          <p:cNvPr id="7" name="CuadroTexto 6"/>
          <p:cNvSpPr txBox="1"/>
          <p:nvPr/>
        </p:nvSpPr>
        <p:spPr>
          <a:xfrm>
            <a:off x="9014346" y="1787857"/>
            <a:ext cx="2988859" cy="2031325"/>
          </a:xfrm>
          <a:prstGeom prst="rect">
            <a:avLst/>
          </a:prstGeom>
          <a:noFill/>
        </p:spPr>
        <p:txBody>
          <a:bodyPr wrap="square" rtlCol="0">
            <a:spAutoFit/>
          </a:bodyPr>
          <a:lstStyle/>
          <a:p>
            <a:pPr algn="just"/>
            <a:r>
              <a:rPr lang="es-ES" dirty="0" smtClean="0"/>
              <a:t>Al graficas los datos se observa que efectivamente la grafica tiene una tendencia positiva es decir va hacia arriba, cuando la tendencia es negativa la grafica inicia en el eje de las y hacia abajo. </a:t>
            </a:r>
            <a:endParaRPr lang="es-ES" dirty="0"/>
          </a:p>
        </p:txBody>
      </p:sp>
      <p:sp>
        <p:nvSpPr>
          <p:cNvPr id="8" name="CuadroTexto 7"/>
          <p:cNvSpPr txBox="1"/>
          <p:nvPr/>
        </p:nvSpPr>
        <p:spPr>
          <a:xfrm>
            <a:off x="2934268" y="5750547"/>
            <a:ext cx="7356143" cy="646331"/>
          </a:xfrm>
          <a:prstGeom prst="rect">
            <a:avLst/>
          </a:prstGeom>
          <a:noFill/>
        </p:spPr>
        <p:txBody>
          <a:bodyPr wrap="square" rtlCol="0">
            <a:spAutoFit/>
          </a:bodyPr>
          <a:lstStyle/>
          <a:p>
            <a:pPr algn="just"/>
            <a:r>
              <a:rPr lang="es-ES" dirty="0" smtClean="0"/>
              <a:t>Para este patrón de la demanda se aplican las técnicas de regresión lineal o mínimos cuadrados y </a:t>
            </a:r>
            <a:r>
              <a:rPr lang="es-ES" dirty="0" err="1" smtClean="0"/>
              <a:t>suavizamiento</a:t>
            </a:r>
            <a:r>
              <a:rPr lang="es-ES" dirty="0" smtClean="0"/>
              <a:t> exponencial con tendencia.</a:t>
            </a:r>
            <a:endParaRPr lang="es-ES" dirty="0"/>
          </a:p>
        </p:txBody>
      </p:sp>
    </p:spTree>
    <p:extLst>
      <p:ext uri="{BB962C8B-B14F-4D97-AF65-F5344CB8AC3E}">
        <p14:creationId xmlns:p14="http://schemas.microsoft.com/office/powerpoint/2010/main" val="2914218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r="33507" b="14582"/>
          <a:stretch/>
        </p:blipFill>
        <p:spPr>
          <a:xfrm>
            <a:off x="218364" y="137615"/>
            <a:ext cx="8106770" cy="6508845"/>
          </a:xfrm>
          <a:prstGeom prst="rect">
            <a:avLst/>
          </a:prstGeom>
        </p:spPr>
      </p:pic>
      <p:sp>
        <p:nvSpPr>
          <p:cNvPr id="3" name="CuadroTexto 2"/>
          <p:cNvSpPr txBox="1"/>
          <p:nvPr/>
        </p:nvSpPr>
        <p:spPr>
          <a:xfrm>
            <a:off x="8516202" y="545911"/>
            <a:ext cx="3248167" cy="2308324"/>
          </a:xfrm>
          <a:prstGeom prst="rect">
            <a:avLst/>
          </a:prstGeom>
          <a:noFill/>
        </p:spPr>
        <p:txBody>
          <a:bodyPr wrap="square" rtlCol="0">
            <a:spAutoFit/>
          </a:bodyPr>
          <a:lstStyle/>
          <a:p>
            <a:pPr algn="just"/>
            <a:r>
              <a:rPr lang="es-ES" dirty="0" smtClean="0"/>
              <a:t>Abrimos nuevamente el programa, si lo mantenían abierto solo le dan </a:t>
            </a:r>
            <a:r>
              <a:rPr lang="es-ES" dirty="0" err="1" smtClean="0"/>
              <a:t>click</a:t>
            </a:r>
            <a:r>
              <a:rPr lang="es-ES" dirty="0" smtClean="0"/>
              <a:t> aquí, les aparece un recuadro y seleccionan </a:t>
            </a:r>
            <a:r>
              <a:rPr lang="es-ES" dirty="0" smtClean="0">
                <a:solidFill>
                  <a:srgbClr val="FF0000"/>
                </a:solidFill>
              </a:rPr>
              <a:t>Time Series </a:t>
            </a:r>
            <a:r>
              <a:rPr lang="es-ES" dirty="0" err="1" smtClean="0">
                <a:solidFill>
                  <a:srgbClr val="FF0000"/>
                </a:solidFill>
              </a:rPr>
              <a:t>Analysis</a:t>
            </a:r>
            <a:r>
              <a:rPr lang="es-ES" dirty="0" smtClean="0">
                <a:solidFill>
                  <a:srgbClr val="FF0000"/>
                </a:solidFill>
              </a:rPr>
              <a:t> </a:t>
            </a:r>
            <a:r>
              <a:rPr lang="es-ES" dirty="0" smtClean="0"/>
              <a:t> luego les sale un cuadro de dialogo le dicen que no y les aparece esta ventana.</a:t>
            </a:r>
            <a:endParaRPr lang="es-ES" dirty="0"/>
          </a:p>
        </p:txBody>
      </p:sp>
      <p:cxnSp>
        <p:nvCxnSpPr>
          <p:cNvPr id="5" name="Conector recto de flecha 4"/>
          <p:cNvCxnSpPr/>
          <p:nvPr/>
        </p:nvCxnSpPr>
        <p:spPr>
          <a:xfrm flipH="1" flipV="1">
            <a:off x="573206" y="846161"/>
            <a:ext cx="8052179" cy="34119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8516202" y="3248167"/>
            <a:ext cx="2947917" cy="1200329"/>
          </a:xfrm>
          <a:prstGeom prst="rect">
            <a:avLst/>
          </a:prstGeom>
          <a:noFill/>
        </p:spPr>
        <p:txBody>
          <a:bodyPr wrap="square" rtlCol="0">
            <a:spAutoFit/>
          </a:bodyPr>
          <a:lstStyle/>
          <a:p>
            <a:r>
              <a:rPr lang="es-ES" dirty="0" smtClean="0"/>
              <a:t>Igual que el anterior ejercicio seleccionan el número de periodos y el formato de los datos.</a:t>
            </a:r>
            <a:endParaRPr lang="es-ES" dirty="0"/>
          </a:p>
        </p:txBody>
      </p:sp>
      <p:cxnSp>
        <p:nvCxnSpPr>
          <p:cNvPr id="8" name="Conector recto de flecha 7"/>
          <p:cNvCxnSpPr/>
          <p:nvPr/>
        </p:nvCxnSpPr>
        <p:spPr>
          <a:xfrm flipH="1" flipV="1">
            <a:off x="6291618" y="3589361"/>
            <a:ext cx="2333767" cy="4640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flipH="1" flipV="1">
            <a:off x="3521122" y="3098631"/>
            <a:ext cx="5104263" cy="3951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778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29880" y="123540"/>
            <a:ext cx="8020050" cy="6419850"/>
          </a:xfrm>
          <a:prstGeom prst="rect">
            <a:avLst/>
          </a:prstGeom>
        </p:spPr>
      </p:pic>
      <p:sp>
        <p:nvSpPr>
          <p:cNvPr id="3" name="CuadroTexto 2"/>
          <p:cNvSpPr txBox="1"/>
          <p:nvPr/>
        </p:nvSpPr>
        <p:spPr>
          <a:xfrm>
            <a:off x="3391326" y="1937982"/>
            <a:ext cx="4885900" cy="369332"/>
          </a:xfrm>
          <a:prstGeom prst="rect">
            <a:avLst/>
          </a:prstGeom>
          <a:noFill/>
        </p:spPr>
        <p:txBody>
          <a:bodyPr wrap="square" rtlCol="0">
            <a:spAutoFit/>
          </a:bodyPr>
          <a:lstStyle/>
          <a:p>
            <a:r>
              <a:rPr lang="es-ES" dirty="0" smtClean="0"/>
              <a:t>Les aparece este cuadro y selecciona esta técnica </a:t>
            </a:r>
            <a:endParaRPr lang="es-ES" dirty="0"/>
          </a:p>
        </p:txBody>
      </p:sp>
      <p:cxnSp>
        <p:nvCxnSpPr>
          <p:cNvPr id="5" name="Conector recto de flecha 4"/>
          <p:cNvCxnSpPr/>
          <p:nvPr/>
        </p:nvCxnSpPr>
        <p:spPr>
          <a:xfrm flipH="1" flipV="1">
            <a:off x="2156347" y="1419368"/>
            <a:ext cx="1651378" cy="5459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CuadroTexto 6"/>
          <p:cNvSpPr txBox="1"/>
          <p:nvPr/>
        </p:nvSpPr>
        <p:spPr>
          <a:xfrm>
            <a:off x="3613173" y="3179555"/>
            <a:ext cx="4442205" cy="1200329"/>
          </a:xfrm>
          <a:prstGeom prst="rect">
            <a:avLst/>
          </a:prstGeom>
          <a:noFill/>
        </p:spPr>
        <p:txBody>
          <a:bodyPr wrap="square" rtlCol="0">
            <a:spAutoFit/>
          </a:bodyPr>
          <a:lstStyle/>
          <a:p>
            <a:pPr algn="just"/>
            <a:r>
              <a:rPr lang="es-ES" dirty="0" smtClean="0"/>
              <a:t>Colocan la demanda que se les da en el ejercicio y si el programa no les llena la columna TIME lo llenan colocando el numero de periodos como se muestra en la figura.</a:t>
            </a:r>
            <a:endParaRPr lang="es-ES" dirty="0"/>
          </a:p>
        </p:txBody>
      </p:sp>
      <p:cxnSp>
        <p:nvCxnSpPr>
          <p:cNvPr id="9" name="Conector recto de flecha 8"/>
          <p:cNvCxnSpPr/>
          <p:nvPr/>
        </p:nvCxnSpPr>
        <p:spPr>
          <a:xfrm flipH="1" flipV="1">
            <a:off x="3391326" y="2307314"/>
            <a:ext cx="416399" cy="9537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8679976" y="773037"/>
            <a:ext cx="2429301" cy="646331"/>
          </a:xfrm>
          <a:prstGeom prst="rect">
            <a:avLst/>
          </a:prstGeom>
          <a:noFill/>
        </p:spPr>
        <p:txBody>
          <a:bodyPr wrap="square" rtlCol="0">
            <a:spAutoFit/>
          </a:bodyPr>
          <a:lstStyle/>
          <a:p>
            <a:r>
              <a:rPr lang="es-ES" dirty="0" smtClean="0"/>
              <a:t>Ya colocados todo los datos le dan a resolver.</a:t>
            </a:r>
            <a:endParaRPr lang="es-ES" dirty="0"/>
          </a:p>
        </p:txBody>
      </p:sp>
      <p:cxnSp>
        <p:nvCxnSpPr>
          <p:cNvPr id="12" name="Conector recto de flecha 11"/>
          <p:cNvCxnSpPr/>
          <p:nvPr/>
        </p:nvCxnSpPr>
        <p:spPr>
          <a:xfrm flipH="1" flipV="1">
            <a:off x="5554639" y="773037"/>
            <a:ext cx="3275462" cy="3231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p:cNvCxnSpPr/>
          <p:nvPr/>
        </p:nvCxnSpPr>
        <p:spPr>
          <a:xfrm flipH="1" flipV="1">
            <a:off x="2370993" y="2238203"/>
            <a:ext cx="1324017" cy="122331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06334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34596" y="123541"/>
            <a:ext cx="8020050" cy="6419850"/>
          </a:xfrm>
          <a:prstGeom prst="rect">
            <a:avLst/>
          </a:prstGeom>
        </p:spPr>
      </p:pic>
      <p:sp>
        <p:nvSpPr>
          <p:cNvPr id="3" name="CuadroTexto 2"/>
          <p:cNvSpPr txBox="1"/>
          <p:nvPr/>
        </p:nvSpPr>
        <p:spPr>
          <a:xfrm>
            <a:off x="8454646" y="1719618"/>
            <a:ext cx="3630304" cy="1754326"/>
          </a:xfrm>
          <a:prstGeom prst="rect">
            <a:avLst/>
          </a:prstGeom>
          <a:noFill/>
        </p:spPr>
        <p:txBody>
          <a:bodyPr wrap="square" rtlCol="0">
            <a:spAutoFit/>
          </a:bodyPr>
          <a:lstStyle/>
          <a:p>
            <a:pPr algn="just"/>
            <a:r>
              <a:rPr lang="es-ES" dirty="0" smtClean="0"/>
              <a:t>Les aparece esta ventana donde les da un resumen de la técnica. Allí pueden observar, el MAD, la ecuación de la recta, el coeficiente de correlación, el coeficiente de determinación, entre otras variables</a:t>
            </a:r>
            <a:endParaRPr lang="es-ES" dirty="0"/>
          </a:p>
        </p:txBody>
      </p:sp>
      <p:cxnSp>
        <p:nvCxnSpPr>
          <p:cNvPr id="5" name="Conector recto de flecha 4"/>
          <p:cNvCxnSpPr/>
          <p:nvPr/>
        </p:nvCxnSpPr>
        <p:spPr>
          <a:xfrm flipH="1">
            <a:off x="5308979" y="2470245"/>
            <a:ext cx="3145667" cy="49131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5513696" y="4872251"/>
            <a:ext cx="2115403" cy="646331"/>
          </a:xfrm>
          <a:prstGeom prst="rect">
            <a:avLst/>
          </a:prstGeom>
          <a:noFill/>
        </p:spPr>
        <p:txBody>
          <a:bodyPr wrap="square" rtlCol="0">
            <a:spAutoFit/>
          </a:bodyPr>
          <a:lstStyle/>
          <a:p>
            <a:r>
              <a:rPr lang="es-ES" dirty="0" err="1" smtClean="0"/>
              <a:t>Click</a:t>
            </a:r>
            <a:r>
              <a:rPr lang="es-ES" dirty="0" smtClean="0"/>
              <a:t> aquí para ver el pronostico</a:t>
            </a:r>
            <a:endParaRPr lang="es-ES" dirty="0"/>
          </a:p>
        </p:txBody>
      </p:sp>
      <p:cxnSp>
        <p:nvCxnSpPr>
          <p:cNvPr id="8" name="Conector recto de flecha 7"/>
          <p:cNvCxnSpPr/>
          <p:nvPr/>
        </p:nvCxnSpPr>
        <p:spPr>
          <a:xfrm flipH="1">
            <a:off x="1719618" y="4995081"/>
            <a:ext cx="3889612" cy="7096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156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66608" y="178132"/>
            <a:ext cx="8020050" cy="6419850"/>
          </a:xfrm>
          <a:prstGeom prst="rect">
            <a:avLst/>
          </a:prstGeom>
        </p:spPr>
      </p:pic>
      <p:sp>
        <p:nvSpPr>
          <p:cNvPr id="3" name="CuadroTexto 2"/>
          <p:cNvSpPr txBox="1"/>
          <p:nvPr/>
        </p:nvSpPr>
        <p:spPr>
          <a:xfrm>
            <a:off x="8773157" y="1173707"/>
            <a:ext cx="3064064" cy="923330"/>
          </a:xfrm>
          <a:prstGeom prst="rect">
            <a:avLst/>
          </a:prstGeom>
          <a:noFill/>
        </p:spPr>
        <p:txBody>
          <a:bodyPr wrap="square" rtlCol="0">
            <a:spAutoFit/>
          </a:bodyPr>
          <a:lstStyle/>
          <a:p>
            <a:pPr algn="just"/>
            <a:r>
              <a:rPr lang="es-ES" dirty="0" smtClean="0"/>
              <a:t>Copiados el pronostico y lo pegamos en Excel igual que las técnicas anteriores.</a:t>
            </a:r>
            <a:endParaRPr lang="es-ES" dirty="0"/>
          </a:p>
        </p:txBody>
      </p:sp>
      <p:cxnSp>
        <p:nvCxnSpPr>
          <p:cNvPr id="5" name="Conector recto de flecha 4"/>
          <p:cNvCxnSpPr/>
          <p:nvPr/>
        </p:nvCxnSpPr>
        <p:spPr>
          <a:xfrm flipH="1">
            <a:off x="5063319" y="1460310"/>
            <a:ext cx="3780430" cy="5186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CuadroTexto 6"/>
          <p:cNvSpPr txBox="1"/>
          <p:nvPr/>
        </p:nvSpPr>
        <p:spPr>
          <a:xfrm>
            <a:off x="8967317" y="209453"/>
            <a:ext cx="2697462" cy="646331"/>
          </a:xfrm>
          <a:prstGeom prst="rect">
            <a:avLst/>
          </a:prstGeom>
          <a:noFill/>
        </p:spPr>
        <p:txBody>
          <a:bodyPr wrap="square" rtlCol="0">
            <a:spAutoFit/>
          </a:bodyPr>
          <a:lstStyle/>
          <a:p>
            <a:pPr algn="just"/>
            <a:r>
              <a:rPr lang="es-ES" dirty="0" smtClean="0"/>
              <a:t>Regresamos a la pantalla de inicio</a:t>
            </a:r>
            <a:endParaRPr lang="es-ES" dirty="0"/>
          </a:p>
        </p:txBody>
      </p:sp>
      <p:cxnSp>
        <p:nvCxnSpPr>
          <p:cNvPr id="9" name="Conector recto de flecha 8"/>
          <p:cNvCxnSpPr>
            <a:stCxn id="7" idx="1"/>
          </p:cNvCxnSpPr>
          <p:nvPr/>
        </p:nvCxnSpPr>
        <p:spPr>
          <a:xfrm flipH="1">
            <a:off x="6237765" y="532619"/>
            <a:ext cx="2729552" cy="2862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324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52960" y="164483"/>
            <a:ext cx="8020050" cy="6419850"/>
          </a:xfrm>
          <a:prstGeom prst="rect">
            <a:avLst/>
          </a:prstGeom>
        </p:spPr>
      </p:pic>
      <p:sp>
        <p:nvSpPr>
          <p:cNvPr id="2" name="CuadroTexto 1"/>
          <p:cNvSpPr txBox="1"/>
          <p:nvPr/>
        </p:nvSpPr>
        <p:spPr>
          <a:xfrm>
            <a:off x="5036023" y="1869743"/>
            <a:ext cx="3330054" cy="923330"/>
          </a:xfrm>
          <a:prstGeom prst="rect">
            <a:avLst/>
          </a:prstGeom>
          <a:noFill/>
        </p:spPr>
        <p:txBody>
          <a:bodyPr wrap="square" rtlCol="0">
            <a:spAutoFit/>
          </a:bodyPr>
          <a:lstStyle/>
          <a:p>
            <a:pPr algn="just"/>
            <a:r>
              <a:rPr lang="es-ES" dirty="0" smtClean="0"/>
              <a:t>Seleccionamos la técnica de </a:t>
            </a:r>
            <a:r>
              <a:rPr lang="es-ES" dirty="0" err="1" smtClean="0"/>
              <a:t>suavizamiento</a:t>
            </a:r>
            <a:r>
              <a:rPr lang="es-ES" dirty="0" smtClean="0"/>
              <a:t> exponencial con tendencia</a:t>
            </a:r>
            <a:endParaRPr lang="es-ES" dirty="0"/>
          </a:p>
        </p:txBody>
      </p:sp>
      <p:cxnSp>
        <p:nvCxnSpPr>
          <p:cNvPr id="5" name="Conector recto de flecha 4"/>
          <p:cNvCxnSpPr/>
          <p:nvPr/>
        </p:nvCxnSpPr>
        <p:spPr>
          <a:xfrm flipH="1" flipV="1">
            <a:off x="2524836" y="1487607"/>
            <a:ext cx="2511187" cy="57320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CuadroTexto 6"/>
          <p:cNvSpPr txBox="1"/>
          <p:nvPr/>
        </p:nvSpPr>
        <p:spPr>
          <a:xfrm>
            <a:off x="8673010" y="564277"/>
            <a:ext cx="3111688" cy="923330"/>
          </a:xfrm>
          <a:prstGeom prst="rect">
            <a:avLst/>
          </a:prstGeom>
          <a:noFill/>
        </p:spPr>
        <p:txBody>
          <a:bodyPr wrap="square" rtlCol="0">
            <a:spAutoFit/>
          </a:bodyPr>
          <a:lstStyle/>
          <a:p>
            <a:pPr algn="just"/>
            <a:r>
              <a:rPr lang="es-ES" dirty="0" smtClean="0"/>
              <a:t>Colocamos el valor de </a:t>
            </a:r>
            <a:r>
              <a:rPr lang="es-ES" dirty="0" err="1" smtClean="0"/>
              <a:t>alpha</a:t>
            </a:r>
            <a:r>
              <a:rPr lang="es-ES" dirty="0" smtClean="0"/>
              <a:t> y beta que se les da en el enunciado.</a:t>
            </a:r>
            <a:endParaRPr lang="es-ES" dirty="0"/>
          </a:p>
        </p:txBody>
      </p:sp>
      <p:cxnSp>
        <p:nvCxnSpPr>
          <p:cNvPr id="11" name="Conector recto de flecha 10"/>
          <p:cNvCxnSpPr>
            <a:stCxn id="7" idx="1"/>
          </p:cNvCxnSpPr>
          <p:nvPr/>
        </p:nvCxnSpPr>
        <p:spPr>
          <a:xfrm flipH="1">
            <a:off x="4258101" y="1025942"/>
            <a:ext cx="4414909" cy="36613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flipH="1">
            <a:off x="6264322" y="1228299"/>
            <a:ext cx="2524836" cy="26731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CuadroTexto 13"/>
          <p:cNvSpPr txBox="1"/>
          <p:nvPr/>
        </p:nvSpPr>
        <p:spPr>
          <a:xfrm>
            <a:off x="5036022" y="3220872"/>
            <a:ext cx="3220873" cy="923330"/>
          </a:xfrm>
          <a:prstGeom prst="rect">
            <a:avLst/>
          </a:prstGeom>
          <a:noFill/>
        </p:spPr>
        <p:txBody>
          <a:bodyPr wrap="square" rtlCol="0">
            <a:spAutoFit/>
          </a:bodyPr>
          <a:lstStyle/>
          <a:p>
            <a:pPr algn="just"/>
            <a:r>
              <a:rPr lang="es-ES" dirty="0" smtClean="0"/>
              <a:t>Colocamos el pronóstico de arranque, promedio de los datos. Y le damos resolver.</a:t>
            </a:r>
            <a:endParaRPr lang="es-ES" dirty="0"/>
          </a:p>
        </p:txBody>
      </p:sp>
      <p:cxnSp>
        <p:nvCxnSpPr>
          <p:cNvPr id="16" name="Conector recto de flecha 15"/>
          <p:cNvCxnSpPr/>
          <p:nvPr/>
        </p:nvCxnSpPr>
        <p:spPr>
          <a:xfrm flipH="1" flipV="1">
            <a:off x="3848669" y="2347415"/>
            <a:ext cx="1187354" cy="10508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72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085975" y="219075"/>
            <a:ext cx="8020050" cy="6419850"/>
          </a:xfrm>
          <a:prstGeom prst="rect">
            <a:avLst/>
          </a:prstGeom>
        </p:spPr>
      </p:pic>
      <p:sp>
        <p:nvSpPr>
          <p:cNvPr id="2" name="CuadroTexto 1"/>
          <p:cNvSpPr txBox="1"/>
          <p:nvPr/>
        </p:nvSpPr>
        <p:spPr>
          <a:xfrm>
            <a:off x="2852382" y="4326340"/>
            <a:ext cx="4326340" cy="923330"/>
          </a:xfrm>
          <a:prstGeom prst="rect">
            <a:avLst/>
          </a:prstGeom>
          <a:noFill/>
        </p:spPr>
        <p:txBody>
          <a:bodyPr wrap="square" rtlCol="0">
            <a:spAutoFit/>
          </a:bodyPr>
          <a:lstStyle/>
          <a:p>
            <a:r>
              <a:rPr lang="es-ES" dirty="0" smtClean="0"/>
              <a:t>Aparece esta ventana igual que las técnicas anteriores, copiamos el MAD y nos vamos a la pantalla de detalles.</a:t>
            </a:r>
            <a:endParaRPr lang="es-ES" dirty="0"/>
          </a:p>
        </p:txBody>
      </p:sp>
      <p:cxnSp>
        <p:nvCxnSpPr>
          <p:cNvPr id="5" name="Conector recto de flecha 4"/>
          <p:cNvCxnSpPr/>
          <p:nvPr/>
        </p:nvCxnSpPr>
        <p:spPr>
          <a:xfrm flipV="1">
            <a:off x="4230806" y="3111690"/>
            <a:ext cx="368490" cy="13238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flipH="1">
            <a:off x="3166281" y="5145206"/>
            <a:ext cx="518615" cy="7369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7276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07300" y="164484"/>
            <a:ext cx="8020050" cy="6419850"/>
          </a:xfrm>
          <a:prstGeom prst="rect">
            <a:avLst/>
          </a:prstGeom>
        </p:spPr>
      </p:pic>
      <p:sp>
        <p:nvSpPr>
          <p:cNvPr id="3" name="CuadroTexto 2"/>
          <p:cNvSpPr txBox="1"/>
          <p:nvPr/>
        </p:nvSpPr>
        <p:spPr>
          <a:xfrm>
            <a:off x="8802807" y="1542197"/>
            <a:ext cx="2292824" cy="923330"/>
          </a:xfrm>
          <a:prstGeom prst="rect">
            <a:avLst/>
          </a:prstGeom>
          <a:noFill/>
        </p:spPr>
        <p:txBody>
          <a:bodyPr wrap="square" rtlCol="0">
            <a:spAutoFit/>
          </a:bodyPr>
          <a:lstStyle/>
          <a:p>
            <a:r>
              <a:rPr lang="es-ES" dirty="0" smtClean="0"/>
              <a:t>Aquí seleccionamos el pronostico ajustado. Y copiamos en Excel.</a:t>
            </a:r>
            <a:endParaRPr lang="es-ES" dirty="0"/>
          </a:p>
        </p:txBody>
      </p:sp>
      <p:cxnSp>
        <p:nvCxnSpPr>
          <p:cNvPr id="5" name="Conector recto de flecha 4"/>
          <p:cNvCxnSpPr>
            <a:stCxn id="3" idx="1"/>
          </p:cNvCxnSpPr>
          <p:nvPr/>
        </p:nvCxnSpPr>
        <p:spPr>
          <a:xfrm flipH="1">
            <a:off x="4203511" y="2003862"/>
            <a:ext cx="4599296" cy="842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003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1252" y="99813"/>
            <a:ext cx="11821482" cy="369332"/>
          </a:xfrm>
          <a:prstGeom prst="rect">
            <a:avLst/>
          </a:prstGeom>
          <a:noFill/>
        </p:spPr>
        <p:txBody>
          <a:bodyPr wrap="square" rtlCol="0">
            <a:spAutoFit/>
          </a:bodyPr>
          <a:lstStyle/>
          <a:p>
            <a:pPr algn="just"/>
            <a:r>
              <a:rPr lang="es-ES" dirty="0" smtClean="0"/>
              <a:t>En Excel tenemos esta tabla de resumen y al igual que la técnica anterior seleccionamos la que tenga el MAD mas pequeño.</a:t>
            </a:r>
            <a:endParaRPr lang="es-ES" dirty="0"/>
          </a:p>
        </p:txBody>
      </p:sp>
      <p:pic>
        <p:nvPicPr>
          <p:cNvPr id="3" name="Imagen 2"/>
          <p:cNvPicPr>
            <a:picLocks noChangeAspect="1"/>
          </p:cNvPicPr>
          <p:nvPr/>
        </p:nvPicPr>
        <p:blipFill>
          <a:blip r:embed="rId2"/>
          <a:stretch>
            <a:fillRect/>
          </a:stretch>
        </p:blipFill>
        <p:spPr>
          <a:xfrm>
            <a:off x="161252" y="469145"/>
            <a:ext cx="4465339" cy="5739442"/>
          </a:xfrm>
          <a:prstGeom prst="rect">
            <a:avLst/>
          </a:prstGeom>
        </p:spPr>
      </p:pic>
      <p:sp>
        <p:nvSpPr>
          <p:cNvPr id="4" name="CuadroTexto 3"/>
          <p:cNvSpPr txBox="1"/>
          <p:nvPr/>
        </p:nvSpPr>
        <p:spPr>
          <a:xfrm>
            <a:off x="5131557" y="1451784"/>
            <a:ext cx="5431809" cy="1477328"/>
          </a:xfrm>
          <a:prstGeom prst="rect">
            <a:avLst/>
          </a:prstGeom>
          <a:noFill/>
        </p:spPr>
        <p:txBody>
          <a:bodyPr wrap="square" rtlCol="0">
            <a:spAutoFit/>
          </a:bodyPr>
          <a:lstStyle/>
          <a:p>
            <a:pPr algn="just"/>
            <a:r>
              <a:rPr lang="es-ES" dirty="0" smtClean="0"/>
              <a:t>La técnica que tiene el MAD mas pequeño es la técnica de Regresión Lineal, seleccionamos dicha técnica y le aplicamos la Señal de Rastreo y allí realizan sus análisis respectivo de la grafica, explicando si existe sobreestimación o subestimación de los datos.</a:t>
            </a:r>
            <a:endParaRPr lang="es-ES" dirty="0"/>
          </a:p>
        </p:txBody>
      </p:sp>
      <p:sp>
        <p:nvSpPr>
          <p:cNvPr id="5" name="CuadroTexto 4"/>
          <p:cNvSpPr txBox="1"/>
          <p:nvPr/>
        </p:nvSpPr>
        <p:spPr>
          <a:xfrm>
            <a:off x="5500048" y="4121624"/>
            <a:ext cx="4230806" cy="2031325"/>
          </a:xfrm>
          <a:prstGeom prst="rect">
            <a:avLst/>
          </a:prstGeom>
          <a:noFill/>
        </p:spPr>
        <p:txBody>
          <a:bodyPr wrap="square" rtlCol="0">
            <a:spAutoFit/>
          </a:bodyPr>
          <a:lstStyle/>
          <a:p>
            <a:pPr algn="ctr"/>
            <a:r>
              <a:rPr lang="es-ES" dirty="0" smtClean="0"/>
              <a:t>Hasta aquí es esta Unidad II.</a:t>
            </a:r>
          </a:p>
          <a:p>
            <a:pPr algn="ctr"/>
            <a:r>
              <a:rPr lang="es-ES" dirty="0" smtClean="0"/>
              <a:t>Cualquier duda la realizan por el grupo en el horario establecido.</a:t>
            </a:r>
          </a:p>
          <a:p>
            <a:pPr algn="ctr"/>
            <a:endParaRPr lang="es-ES" dirty="0"/>
          </a:p>
          <a:p>
            <a:pPr algn="ctr"/>
            <a:endParaRPr lang="es-ES" dirty="0" smtClean="0"/>
          </a:p>
          <a:p>
            <a:pPr algn="ctr"/>
            <a:r>
              <a:rPr lang="es-ES" b="1" dirty="0" smtClean="0"/>
              <a:t>Saludos.</a:t>
            </a:r>
          </a:p>
          <a:p>
            <a:pPr algn="ctr"/>
            <a:r>
              <a:rPr lang="es-ES" b="1" dirty="0" smtClean="0"/>
              <a:t>Prof. </a:t>
            </a:r>
            <a:r>
              <a:rPr lang="es-ES" b="1" dirty="0" err="1" smtClean="0"/>
              <a:t>Ismary</a:t>
            </a:r>
            <a:r>
              <a:rPr lang="es-ES" b="1" dirty="0" smtClean="0"/>
              <a:t> Perdomo</a:t>
            </a:r>
            <a:endParaRPr lang="es-ES" b="1" dirty="0"/>
          </a:p>
        </p:txBody>
      </p:sp>
    </p:spTree>
    <p:extLst>
      <p:ext uri="{BB962C8B-B14F-4D97-AF65-F5344CB8AC3E}">
        <p14:creationId xmlns:p14="http://schemas.microsoft.com/office/powerpoint/2010/main" val="2977087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27441" y="231305"/>
            <a:ext cx="9390451" cy="369332"/>
          </a:xfrm>
          <a:prstGeom prst="rect">
            <a:avLst/>
          </a:prstGeom>
          <a:noFill/>
        </p:spPr>
        <p:txBody>
          <a:bodyPr wrap="square" rtlCol="0">
            <a:spAutoFit/>
          </a:bodyPr>
          <a:lstStyle/>
          <a:p>
            <a:pPr algn="just"/>
            <a:r>
              <a:rPr lang="es-ES" b="1" dirty="0" smtClean="0"/>
              <a:t>Ahora procedemos a evaluar los datos para saber como es el comportamientos de los mismos.</a:t>
            </a:r>
            <a:endParaRPr lang="es-ES" b="1" dirty="0"/>
          </a:p>
        </p:txBody>
      </p:sp>
      <p:pic>
        <p:nvPicPr>
          <p:cNvPr id="3" name="Imagen 2"/>
          <p:cNvPicPr>
            <a:picLocks noChangeAspect="1"/>
          </p:cNvPicPr>
          <p:nvPr/>
        </p:nvPicPr>
        <p:blipFill>
          <a:blip r:embed="rId2"/>
          <a:stretch>
            <a:fillRect/>
          </a:stretch>
        </p:blipFill>
        <p:spPr>
          <a:xfrm>
            <a:off x="359030" y="821876"/>
            <a:ext cx="5745208" cy="4138967"/>
          </a:xfrm>
          <a:prstGeom prst="rect">
            <a:avLst/>
          </a:prstGeom>
        </p:spPr>
      </p:pic>
      <p:sp>
        <p:nvSpPr>
          <p:cNvPr id="4" name="CuadroTexto 3"/>
          <p:cNvSpPr txBox="1"/>
          <p:nvPr/>
        </p:nvSpPr>
        <p:spPr>
          <a:xfrm>
            <a:off x="6104238" y="821876"/>
            <a:ext cx="5548184" cy="3416320"/>
          </a:xfrm>
          <a:prstGeom prst="rect">
            <a:avLst/>
          </a:prstGeom>
          <a:noFill/>
        </p:spPr>
        <p:txBody>
          <a:bodyPr wrap="square" rtlCol="0">
            <a:spAutoFit/>
          </a:bodyPr>
          <a:lstStyle/>
          <a:p>
            <a:pPr algn="just"/>
            <a:r>
              <a:rPr lang="es-ES" dirty="0" smtClean="0"/>
              <a:t>La evaluación de los datos lo hacemos con la aplicación de la técnica de </a:t>
            </a:r>
            <a:r>
              <a:rPr lang="es-ES" dirty="0" err="1" smtClean="0"/>
              <a:t>suavizamiento</a:t>
            </a:r>
            <a:r>
              <a:rPr lang="es-ES" dirty="0" smtClean="0"/>
              <a:t> exponencial simple, (en la presentación tienen la formula), utilizando un </a:t>
            </a:r>
            <a:r>
              <a:rPr lang="es-ES" dirty="0" err="1" smtClean="0"/>
              <a:t>alpha</a:t>
            </a:r>
            <a:r>
              <a:rPr lang="es-ES" dirty="0" smtClean="0"/>
              <a:t> mayor a 0,5 y un </a:t>
            </a:r>
            <a:r>
              <a:rPr lang="es-ES" dirty="0" err="1" smtClean="0"/>
              <a:t>alpha</a:t>
            </a:r>
            <a:r>
              <a:rPr lang="es-ES" dirty="0" smtClean="0"/>
              <a:t> menor a 0,5.</a:t>
            </a:r>
          </a:p>
          <a:p>
            <a:pPr algn="just"/>
            <a:r>
              <a:rPr lang="es-ES" dirty="0" smtClean="0"/>
              <a:t>Se saca la desviación que es la resta de la demanda menos el pronostico calculado, esos valores van en absoluto. Sumamos las desviaciones y sacamos el MAD de cada </a:t>
            </a:r>
            <a:r>
              <a:rPr lang="es-ES" dirty="0" err="1" smtClean="0"/>
              <a:t>desv</a:t>
            </a:r>
            <a:r>
              <a:rPr lang="es-ES" dirty="0" smtClean="0"/>
              <a:t>, luego observamos cual es el MAD menor, si esta en la desviación con </a:t>
            </a:r>
            <a:r>
              <a:rPr lang="es-ES" dirty="0" err="1" smtClean="0"/>
              <a:t>alpha</a:t>
            </a:r>
            <a:r>
              <a:rPr lang="es-ES" dirty="0" smtClean="0"/>
              <a:t> mayor a 0,5 entonces los datos se comportan de manera variable y se debe emplear un N menor a 5 de lo contrario es mas o menos estable.</a:t>
            </a:r>
            <a:endParaRPr lang="es-ES" dirty="0"/>
          </a:p>
        </p:txBody>
      </p:sp>
      <p:sp>
        <p:nvSpPr>
          <p:cNvPr id="5" name="CuadroTexto 4"/>
          <p:cNvSpPr txBox="1"/>
          <p:nvPr/>
        </p:nvSpPr>
        <p:spPr>
          <a:xfrm>
            <a:off x="2567458" y="5362832"/>
            <a:ext cx="6110416" cy="923330"/>
          </a:xfrm>
          <a:prstGeom prst="rect">
            <a:avLst/>
          </a:prstGeom>
          <a:noFill/>
        </p:spPr>
        <p:txBody>
          <a:bodyPr wrap="square" rtlCol="0">
            <a:spAutoFit/>
          </a:bodyPr>
          <a:lstStyle/>
          <a:p>
            <a:pPr algn="just"/>
            <a:r>
              <a:rPr lang="es-ES" b="1" dirty="0" smtClean="0"/>
              <a:t>Una vez evaluado y </a:t>
            </a:r>
            <a:r>
              <a:rPr lang="es-ES" b="1" dirty="0" err="1" smtClean="0"/>
              <a:t>detrminado</a:t>
            </a:r>
            <a:r>
              <a:rPr lang="es-ES" b="1" dirty="0" smtClean="0"/>
              <a:t> el comportamiento de los datos aplicamos las técnicas respectivas utilizando el Programa </a:t>
            </a:r>
            <a:r>
              <a:rPr lang="es-ES" b="1" dirty="0" err="1" smtClean="0"/>
              <a:t>ds</a:t>
            </a:r>
            <a:r>
              <a:rPr lang="es-ES" b="1" dirty="0" smtClean="0"/>
              <a:t> </a:t>
            </a:r>
            <a:r>
              <a:rPr lang="es-ES" b="1" dirty="0" err="1" smtClean="0"/>
              <a:t>for</a:t>
            </a:r>
            <a:r>
              <a:rPr lang="es-ES" b="1" dirty="0" smtClean="0"/>
              <a:t> Windows.</a:t>
            </a:r>
            <a:endParaRPr lang="es-ES" b="1" dirty="0"/>
          </a:p>
        </p:txBody>
      </p:sp>
    </p:spTree>
    <p:extLst>
      <p:ext uri="{BB962C8B-B14F-4D97-AF65-F5344CB8AC3E}">
        <p14:creationId xmlns:p14="http://schemas.microsoft.com/office/powerpoint/2010/main" val="1806709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r="33716" b="14730"/>
          <a:stretch/>
        </p:blipFill>
        <p:spPr>
          <a:xfrm>
            <a:off x="284206" y="360405"/>
            <a:ext cx="8081319" cy="6497595"/>
          </a:xfrm>
          <a:prstGeom prst="rect">
            <a:avLst/>
          </a:prstGeom>
        </p:spPr>
      </p:pic>
      <p:sp>
        <p:nvSpPr>
          <p:cNvPr id="2" name="CuadroTexto 1"/>
          <p:cNvSpPr txBox="1"/>
          <p:nvPr/>
        </p:nvSpPr>
        <p:spPr>
          <a:xfrm>
            <a:off x="8365525" y="259492"/>
            <a:ext cx="3534032" cy="1200329"/>
          </a:xfrm>
          <a:prstGeom prst="rect">
            <a:avLst/>
          </a:prstGeom>
          <a:noFill/>
        </p:spPr>
        <p:txBody>
          <a:bodyPr wrap="square" rtlCol="0">
            <a:spAutoFit/>
          </a:bodyPr>
          <a:lstStyle/>
          <a:p>
            <a:pPr algn="just"/>
            <a:r>
              <a:rPr lang="es-ES" dirty="0" smtClean="0"/>
              <a:t>Le damos al modulo de </a:t>
            </a:r>
            <a:r>
              <a:rPr lang="es-ES" dirty="0" err="1" smtClean="0"/>
              <a:t>Ds</a:t>
            </a:r>
            <a:r>
              <a:rPr lang="es-ES" dirty="0" smtClean="0"/>
              <a:t> </a:t>
            </a:r>
            <a:r>
              <a:rPr lang="es-ES" dirty="0" err="1" smtClean="0"/>
              <a:t>for</a:t>
            </a:r>
            <a:r>
              <a:rPr lang="es-ES" dirty="0" smtClean="0"/>
              <a:t> Windows que se les instalo en el escritorio de la PC cuando instalaron el programa.</a:t>
            </a:r>
          </a:p>
        </p:txBody>
      </p:sp>
      <p:sp>
        <p:nvSpPr>
          <p:cNvPr id="3" name="CuadroTexto 2"/>
          <p:cNvSpPr txBox="1"/>
          <p:nvPr/>
        </p:nvSpPr>
        <p:spPr>
          <a:xfrm>
            <a:off x="8699157" y="3163330"/>
            <a:ext cx="2508421" cy="369332"/>
          </a:xfrm>
          <a:prstGeom prst="rect">
            <a:avLst/>
          </a:prstGeom>
          <a:noFill/>
        </p:spPr>
        <p:txBody>
          <a:bodyPr wrap="square" rtlCol="0">
            <a:spAutoFit/>
          </a:bodyPr>
          <a:lstStyle/>
          <a:p>
            <a:r>
              <a:rPr lang="es-ES" dirty="0" smtClean="0"/>
              <a:t>Hacen </a:t>
            </a:r>
            <a:r>
              <a:rPr lang="es-ES" dirty="0" err="1" smtClean="0"/>
              <a:t>click</a:t>
            </a:r>
            <a:r>
              <a:rPr lang="es-ES" dirty="0" smtClean="0"/>
              <a:t> </a:t>
            </a:r>
            <a:r>
              <a:rPr lang="es-ES" dirty="0" err="1" smtClean="0"/>
              <a:t>Aqui</a:t>
            </a:r>
            <a:endParaRPr lang="es-ES" dirty="0"/>
          </a:p>
        </p:txBody>
      </p:sp>
      <p:cxnSp>
        <p:nvCxnSpPr>
          <p:cNvPr id="6" name="Conector recto de flecha 5"/>
          <p:cNvCxnSpPr>
            <a:stCxn id="3" idx="1"/>
          </p:cNvCxnSpPr>
          <p:nvPr/>
        </p:nvCxnSpPr>
        <p:spPr>
          <a:xfrm flipH="1" flipV="1">
            <a:off x="6116595" y="3163330"/>
            <a:ext cx="2582562" cy="1846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ángulo 4"/>
          <p:cNvSpPr/>
          <p:nvPr/>
        </p:nvSpPr>
        <p:spPr>
          <a:xfrm>
            <a:off x="8522043" y="1849910"/>
            <a:ext cx="3220995" cy="923330"/>
          </a:xfrm>
          <a:prstGeom prst="rect">
            <a:avLst/>
          </a:prstGeom>
        </p:spPr>
        <p:txBody>
          <a:bodyPr wrap="square">
            <a:spAutoFit/>
          </a:bodyPr>
          <a:lstStyle/>
          <a:p>
            <a:pPr algn="just"/>
            <a:r>
              <a:rPr lang="es-ES" dirty="0"/>
              <a:t>Al abrir el programa DS </a:t>
            </a:r>
            <a:r>
              <a:rPr lang="es-ES" dirty="0" err="1"/>
              <a:t>For</a:t>
            </a:r>
            <a:r>
              <a:rPr lang="es-ES" dirty="0"/>
              <a:t> Windows les aparece esta venta de inicio. </a:t>
            </a:r>
          </a:p>
        </p:txBody>
      </p:sp>
    </p:spTree>
    <p:extLst>
      <p:ext uri="{BB962C8B-B14F-4D97-AF65-F5344CB8AC3E}">
        <p14:creationId xmlns:p14="http://schemas.microsoft.com/office/powerpoint/2010/main" val="2807248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t="4216" r="33412" b="4648"/>
          <a:stretch/>
        </p:blipFill>
        <p:spPr>
          <a:xfrm>
            <a:off x="259492" y="86497"/>
            <a:ext cx="8118389" cy="6944497"/>
          </a:xfrm>
          <a:prstGeom prst="rect">
            <a:avLst/>
          </a:prstGeom>
        </p:spPr>
      </p:pic>
      <p:sp>
        <p:nvSpPr>
          <p:cNvPr id="3" name="CuadroTexto 2"/>
          <p:cNvSpPr txBox="1"/>
          <p:nvPr/>
        </p:nvSpPr>
        <p:spPr>
          <a:xfrm>
            <a:off x="8872151" y="444843"/>
            <a:ext cx="2298357" cy="646331"/>
          </a:xfrm>
          <a:prstGeom prst="rect">
            <a:avLst/>
          </a:prstGeom>
          <a:noFill/>
        </p:spPr>
        <p:txBody>
          <a:bodyPr wrap="square" rtlCol="0">
            <a:spAutoFit/>
          </a:bodyPr>
          <a:lstStyle/>
          <a:p>
            <a:pPr algn="just"/>
            <a:r>
              <a:rPr lang="es-ES" dirty="0" smtClean="0"/>
              <a:t>Luego se les despliega esta ventana.</a:t>
            </a:r>
            <a:endParaRPr lang="es-ES" dirty="0"/>
          </a:p>
        </p:txBody>
      </p:sp>
      <p:cxnSp>
        <p:nvCxnSpPr>
          <p:cNvPr id="5" name="Conector recto de flecha 4"/>
          <p:cNvCxnSpPr/>
          <p:nvPr/>
        </p:nvCxnSpPr>
        <p:spPr>
          <a:xfrm flipH="1" flipV="1">
            <a:off x="3200401" y="1940012"/>
            <a:ext cx="5671750" cy="10873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8377881" y="2769803"/>
            <a:ext cx="2347783" cy="646331"/>
          </a:xfrm>
          <a:prstGeom prst="rect">
            <a:avLst/>
          </a:prstGeom>
          <a:noFill/>
        </p:spPr>
        <p:txBody>
          <a:bodyPr wrap="square" rtlCol="0">
            <a:spAutoFit/>
          </a:bodyPr>
          <a:lstStyle/>
          <a:p>
            <a:pPr algn="ctr"/>
            <a:r>
              <a:rPr lang="es-ES" dirty="0" smtClean="0"/>
              <a:t>Seleccionan FORECASTING</a:t>
            </a:r>
            <a:endParaRPr lang="es-ES" dirty="0"/>
          </a:p>
        </p:txBody>
      </p:sp>
    </p:spTree>
    <p:extLst>
      <p:ext uri="{BB962C8B-B14F-4D97-AF65-F5344CB8AC3E}">
        <p14:creationId xmlns:p14="http://schemas.microsoft.com/office/powerpoint/2010/main" val="1719287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t="1108" r="34324" b="15054"/>
          <a:stretch/>
        </p:blipFill>
        <p:spPr>
          <a:xfrm>
            <a:off x="185352" y="98855"/>
            <a:ext cx="4399005" cy="3509700"/>
          </a:xfrm>
          <a:prstGeom prst="rect">
            <a:avLst/>
          </a:prstGeom>
        </p:spPr>
      </p:pic>
      <p:sp>
        <p:nvSpPr>
          <p:cNvPr id="3" name="CuadroTexto 2"/>
          <p:cNvSpPr txBox="1"/>
          <p:nvPr/>
        </p:nvSpPr>
        <p:spPr>
          <a:xfrm>
            <a:off x="1532238" y="1383956"/>
            <a:ext cx="2323070" cy="923330"/>
          </a:xfrm>
          <a:prstGeom prst="rect">
            <a:avLst/>
          </a:prstGeom>
          <a:noFill/>
        </p:spPr>
        <p:txBody>
          <a:bodyPr wrap="square" rtlCol="0">
            <a:spAutoFit/>
          </a:bodyPr>
          <a:lstStyle/>
          <a:p>
            <a:pPr algn="just"/>
            <a:r>
              <a:rPr lang="es-ES" dirty="0" smtClean="0">
                <a:solidFill>
                  <a:schemeClr val="bg1"/>
                </a:solidFill>
              </a:rPr>
              <a:t>Les aparecerá esta ventana y hacen </a:t>
            </a:r>
            <a:r>
              <a:rPr lang="es-ES" dirty="0" err="1" smtClean="0">
                <a:solidFill>
                  <a:schemeClr val="bg1"/>
                </a:solidFill>
              </a:rPr>
              <a:t>clik</a:t>
            </a:r>
            <a:r>
              <a:rPr lang="es-ES" dirty="0" smtClean="0">
                <a:solidFill>
                  <a:schemeClr val="bg1"/>
                </a:solidFill>
              </a:rPr>
              <a:t> en FILE</a:t>
            </a:r>
            <a:endParaRPr lang="es-ES" dirty="0">
              <a:solidFill>
                <a:schemeClr val="bg1"/>
              </a:solidFill>
            </a:endParaRPr>
          </a:p>
        </p:txBody>
      </p:sp>
      <p:cxnSp>
        <p:nvCxnSpPr>
          <p:cNvPr id="5" name="Conector recto de flecha 4"/>
          <p:cNvCxnSpPr/>
          <p:nvPr/>
        </p:nvCxnSpPr>
        <p:spPr>
          <a:xfrm flipH="1" flipV="1">
            <a:off x="395417" y="358346"/>
            <a:ext cx="1705232" cy="10256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Imagen 7"/>
          <p:cNvPicPr>
            <a:picLocks noChangeAspect="1"/>
          </p:cNvPicPr>
          <p:nvPr/>
        </p:nvPicPr>
        <p:blipFill rotWithShape="1">
          <a:blip r:embed="rId3"/>
          <a:srcRect r="34425" b="16352"/>
          <a:stretch/>
        </p:blipFill>
        <p:spPr>
          <a:xfrm>
            <a:off x="4584357" y="98855"/>
            <a:ext cx="4402150" cy="3509700"/>
          </a:xfrm>
          <a:prstGeom prst="rect">
            <a:avLst/>
          </a:prstGeom>
        </p:spPr>
      </p:pic>
      <p:sp>
        <p:nvSpPr>
          <p:cNvPr id="9" name="CuadroTexto 8"/>
          <p:cNvSpPr txBox="1"/>
          <p:nvPr/>
        </p:nvSpPr>
        <p:spPr>
          <a:xfrm>
            <a:off x="5313406" y="2051222"/>
            <a:ext cx="2162433" cy="923330"/>
          </a:xfrm>
          <a:prstGeom prst="rect">
            <a:avLst/>
          </a:prstGeom>
          <a:noFill/>
        </p:spPr>
        <p:txBody>
          <a:bodyPr wrap="square" rtlCol="0">
            <a:spAutoFit/>
          </a:bodyPr>
          <a:lstStyle/>
          <a:p>
            <a:pPr algn="just"/>
            <a:r>
              <a:rPr lang="es-ES" dirty="0" smtClean="0">
                <a:solidFill>
                  <a:schemeClr val="bg1"/>
                </a:solidFill>
              </a:rPr>
              <a:t>Les aparecerá esta ventana y le dan </a:t>
            </a:r>
            <a:r>
              <a:rPr lang="es-ES" dirty="0" err="1" smtClean="0">
                <a:solidFill>
                  <a:schemeClr val="bg1"/>
                </a:solidFill>
              </a:rPr>
              <a:t>click</a:t>
            </a:r>
            <a:r>
              <a:rPr lang="es-ES" dirty="0" smtClean="0">
                <a:solidFill>
                  <a:schemeClr val="bg1"/>
                </a:solidFill>
              </a:rPr>
              <a:t> a NEW</a:t>
            </a:r>
            <a:endParaRPr lang="es-ES" dirty="0">
              <a:solidFill>
                <a:schemeClr val="bg1"/>
              </a:solidFill>
            </a:endParaRPr>
          </a:p>
        </p:txBody>
      </p:sp>
      <p:cxnSp>
        <p:nvCxnSpPr>
          <p:cNvPr id="10" name="Conector recto de flecha 9"/>
          <p:cNvCxnSpPr/>
          <p:nvPr/>
        </p:nvCxnSpPr>
        <p:spPr>
          <a:xfrm flipH="1" flipV="1">
            <a:off x="4874742" y="518984"/>
            <a:ext cx="1278923" cy="16928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9276892" y="1127892"/>
            <a:ext cx="2706130" cy="923330"/>
          </a:xfrm>
          <a:prstGeom prst="rect">
            <a:avLst/>
          </a:prstGeom>
          <a:noFill/>
        </p:spPr>
        <p:txBody>
          <a:bodyPr wrap="square" rtlCol="0">
            <a:spAutoFit/>
          </a:bodyPr>
          <a:lstStyle/>
          <a:p>
            <a:r>
              <a:rPr lang="es-ES" dirty="0" smtClean="0"/>
              <a:t>Se les despliega esta otra ventana y le dan </a:t>
            </a:r>
            <a:r>
              <a:rPr lang="es-ES" dirty="0" err="1" smtClean="0"/>
              <a:t>click</a:t>
            </a:r>
            <a:r>
              <a:rPr lang="es-ES" dirty="0" smtClean="0"/>
              <a:t> a TIME SERIES ANALYSIS</a:t>
            </a:r>
            <a:endParaRPr lang="es-ES" dirty="0"/>
          </a:p>
        </p:txBody>
      </p:sp>
      <p:cxnSp>
        <p:nvCxnSpPr>
          <p:cNvPr id="14" name="Conector recto de flecha 13"/>
          <p:cNvCxnSpPr>
            <a:stCxn id="12" idx="1"/>
          </p:cNvCxnSpPr>
          <p:nvPr/>
        </p:nvCxnSpPr>
        <p:spPr>
          <a:xfrm flipH="1" flipV="1">
            <a:off x="6969211" y="518984"/>
            <a:ext cx="2307681" cy="10705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5" name="Imagen 14"/>
          <p:cNvPicPr>
            <a:picLocks noChangeAspect="1"/>
          </p:cNvPicPr>
          <p:nvPr/>
        </p:nvPicPr>
        <p:blipFill rotWithShape="1">
          <a:blip r:embed="rId4"/>
          <a:srcRect r="33919" b="15541"/>
          <a:stretch/>
        </p:blipFill>
        <p:spPr>
          <a:xfrm>
            <a:off x="715683" y="2985195"/>
            <a:ext cx="5437982" cy="3753045"/>
          </a:xfrm>
          <a:prstGeom prst="rect">
            <a:avLst/>
          </a:prstGeom>
        </p:spPr>
      </p:pic>
      <p:sp>
        <p:nvSpPr>
          <p:cNvPr id="16" name="CuadroTexto 15"/>
          <p:cNvSpPr txBox="1"/>
          <p:nvPr/>
        </p:nvSpPr>
        <p:spPr>
          <a:xfrm>
            <a:off x="7123698" y="3622816"/>
            <a:ext cx="3707027" cy="923330"/>
          </a:xfrm>
          <a:prstGeom prst="rect">
            <a:avLst/>
          </a:prstGeom>
          <a:noFill/>
        </p:spPr>
        <p:txBody>
          <a:bodyPr wrap="square" rtlCol="0">
            <a:spAutoFit/>
          </a:bodyPr>
          <a:lstStyle/>
          <a:p>
            <a:r>
              <a:rPr lang="es-ES" dirty="0" smtClean="0"/>
              <a:t>Les aparece esta otra ventana donde van a seleccionar: </a:t>
            </a:r>
          </a:p>
          <a:p>
            <a:endParaRPr lang="es-ES" dirty="0"/>
          </a:p>
        </p:txBody>
      </p:sp>
      <p:cxnSp>
        <p:nvCxnSpPr>
          <p:cNvPr id="17" name="Conector recto de flecha 16"/>
          <p:cNvCxnSpPr/>
          <p:nvPr/>
        </p:nvCxnSpPr>
        <p:spPr>
          <a:xfrm flipH="1">
            <a:off x="5786079" y="3811767"/>
            <a:ext cx="1337619" cy="61545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p:cNvSpPr txBox="1"/>
          <p:nvPr/>
        </p:nvSpPr>
        <p:spPr>
          <a:xfrm>
            <a:off x="1401003" y="5636085"/>
            <a:ext cx="4385076" cy="923330"/>
          </a:xfrm>
          <a:prstGeom prst="rect">
            <a:avLst/>
          </a:prstGeom>
          <a:noFill/>
        </p:spPr>
        <p:txBody>
          <a:bodyPr wrap="square" rtlCol="0">
            <a:spAutoFit/>
          </a:bodyPr>
          <a:lstStyle/>
          <a:p>
            <a:r>
              <a:rPr lang="es-ES" dirty="0" smtClean="0">
                <a:solidFill>
                  <a:schemeClr val="bg1"/>
                </a:solidFill>
              </a:rPr>
              <a:t>1.- Los números de periodos que son la cantidad de meses, años o semanas. Para efectos del ejercicio seleccionamos 10</a:t>
            </a:r>
            <a:endParaRPr lang="es-ES" dirty="0">
              <a:solidFill>
                <a:schemeClr val="bg1"/>
              </a:solidFill>
            </a:endParaRPr>
          </a:p>
        </p:txBody>
      </p:sp>
      <p:cxnSp>
        <p:nvCxnSpPr>
          <p:cNvPr id="21" name="Conector recto de flecha 20"/>
          <p:cNvCxnSpPr/>
          <p:nvPr/>
        </p:nvCxnSpPr>
        <p:spPr>
          <a:xfrm flipV="1">
            <a:off x="2496065" y="4817422"/>
            <a:ext cx="0" cy="9988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CuadroTexto 22"/>
          <p:cNvSpPr txBox="1"/>
          <p:nvPr/>
        </p:nvSpPr>
        <p:spPr>
          <a:xfrm>
            <a:off x="7027933" y="4926919"/>
            <a:ext cx="3707027" cy="1200329"/>
          </a:xfrm>
          <a:prstGeom prst="rect">
            <a:avLst/>
          </a:prstGeom>
          <a:noFill/>
        </p:spPr>
        <p:txBody>
          <a:bodyPr wrap="square" rtlCol="0">
            <a:spAutoFit/>
          </a:bodyPr>
          <a:lstStyle/>
          <a:p>
            <a:r>
              <a:rPr lang="es-ES" dirty="0" smtClean="0"/>
              <a:t>2.- Seleccionamos como queremos tener esos periodos, si en números, letras meses, etc. Para este caso escogimos números</a:t>
            </a:r>
            <a:endParaRPr lang="es-ES" dirty="0"/>
          </a:p>
        </p:txBody>
      </p:sp>
      <p:cxnSp>
        <p:nvCxnSpPr>
          <p:cNvPr id="24" name="Conector recto de flecha 23"/>
          <p:cNvCxnSpPr>
            <a:stCxn id="23" idx="1"/>
          </p:cNvCxnSpPr>
          <p:nvPr/>
        </p:nvCxnSpPr>
        <p:spPr>
          <a:xfrm flipH="1" flipV="1">
            <a:off x="4810347" y="5023984"/>
            <a:ext cx="2217586" cy="5031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391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a:picLocks noChangeAspect="1"/>
          </p:cNvPicPr>
          <p:nvPr/>
        </p:nvPicPr>
        <p:blipFill rotWithShape="1">
          <a:blip r:embed="rId2"/>
          <a:srcRect r="33615" b="14243"/>
          <a:stretch/>
        </p:blipFill>
        <p:spPr>
          <a:xfrm>
            <a:off x="6017739" y="1396314"/>
            <a:ext cx="6168811" cy="4980569"/>
          </a:xfrm>
          <a:prstGeom prst="rect">
            <a:avLst/>
          </a:prstGeom>
        </p:spPr>
      </p:pic>
      <p:pic>
        <p:nvPicPr>
          <p:cNvPr id="2" name="Imagen 1"/>
          <p:cNvPicPr>
            <a:picLocks noChangeAspect="1"/>
          </p:cNvPicPr>
          <p:nvPr/>
        </p:nvPicPr>
        <p:blipFill rotWithShape="1">
          <a:blip r:embed="rId3"/>
          <a:srcRect r="33412" b="16352"/>
          <a:stretch/>
        </p:blipFill>
        <p:spPr>
          <a:xfrm>
            <a:off x="123567" y="125628"/>
            <a:ext cx="5832389" cy="4579210"/>
          </a:xfrm>
          <a:prstGeom prst="rect">
            <a:avLst/>
          </a:prstGeom>
        </p:spPr>
      </p:pic>
      <p:sp>
        <p:nvSpPr>
          <p:cNvPr id="4" name="CuadroTexto 3"/>
          <p:cNvSpPr txBox="1"/>
          <p:nvPr/>
        </p:nvSpPr>
        <p:spPr>
          <a:xfrm>
            <a:off x="3039761" y="1940011"/>
            <a:ext cx="2977978" cy="369332"/>
          </a:xfrm>
          <a:prstGeom prst="rect">
            <a:avLst/>
          </a:prstGeom>
          <a:noFill/>
        </p:spPr>
        <p:txBody>
          <a:bodyPr wrap="square" rtlCol="0">
            <a:spAutoFit/>
          </a:bodyPr>
          <a:lstStyle/>
          <a:p>
            <a:r>
              <a:rPr lang="es-ES" dirty="0" smtClean="0"/>
              <a:t>Les aparecerá esta tabla.</a:t>
            </a:r>
            <a:endParaRPr lang="es-ES" dirty="0"/>
          </a:p>
        </p:txBody>
      </p:sp>
      <p:cxnSp>
        <p:nvCxnSpPr>
          <p:cNvPr id="6" name="Conector recto de flecha 5"/>
          <p:cNvCxnSpPr/>
          <p:nvPr/>
        </p:nvCxnSpPr>
        <p:spPr>
          <a:xfrm flipH="1" flipV="1">
            <a:off x="2014151" y="1692876"/>
            <a:ext cx="1223319" cy="2965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CuadroTexto 6"/>
          <p:cNvSpPr txBox="1"/>
          <p:nvPr/>
        </p:nvSpPr>
        <p:spPr>
          <a:xfrm>
            <a:off x="6289585" y="5180491"/>
            <a:ext cx="3448339" cy="646331"/>
          </a:xfrm>
          <a:prstGeom prst="rect">
            <a:avLst/>
          </a:prstGeom>
          <a:noFill/>
        </p:spPr>
        <p:txBody>
          <a:bodyPr wrap="square" rtlCol="0">
            <a:spAutoFit/>
          </a:bodyPr>
          <a:lstStyle/>
          <a:p>
            <a:r>
              <a:rPr lang="es-ES" dirty="0" smtClean="0"/>
              <a:t>Aquí colocamos la demanda, que se les da en el ejercicio.</a:t>
            </a:r>
            <a:endParaRPr lang="es-ES" dirty="0"/>
          </a:p>
        </p:txBody>
      </p:sp>
      <p:cxnSp>
        <p:nvCxnSpPr>
          <p:cNvPr id="8" name="Conector recto de flecha 7"/>
          <p:cNvCxnSpPr/>
          <p:nvPr/>
        </p:nvCxnSpPr>
        <p:spPr>
          <a:xfrm flipV="1">
            <a:off x="7518146" y="4268765"/>
            <a:ext cx="252287" cy="8468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2343149" y="2796102"/>
            <a:ext cx="2872947" cy="1200329"/>
          </a:xfrm>
          <a:prstGeom prst="rect">
            <a:avLst/>
          </a:prstGeom>
          <a:noFill/>
        </p:spPr>
        <p:txBody>
          <a:bodyPr wrap="square" rtlCol="0">
            <a:spAutoFit/>
          </a:bodyPr>
          <a:lstStyle/>
          <a:p>
            <a:r>
              <a:rPr lang="es-ES" dirty="0" smtClean="0"/>
              <a:t>Aquí seleccionan el método o la técnica de análisis. Dependiendo si es nube de puntos o tendencia</a:t>
            </a:r>
            <a:endParaRPr lang="es-ES" dirty="0"/>
          </a:p>
        </p:txBody>
      </p:sp>
      <p:cxnSp>
        <p:nvCxnSpPr>
          <p:cNvPr id="14" name="Conector recto de flecha 13"/>
          <p:cNvCxnSpPr/>
          <p:nvPr/>
        </p:nvCxnSpPr>
        <p:spPr>
          <a:xfrm flipH="1" flipV="1">
            <a:off x="1456558" y="1182646"/>
            <a:ext cx="1048775" cy="16964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8495260" y="3027496"/>
            <a:ext cx="3504364" cy="584775"/>
          </a:xfrm>
          <a:prstGeom prst="rect">
            <a:avLst/>
          </a:prstGeom>
          <a:noFill/>
        </p:spPr>
        <p:txBody>
          <a:bodyPr wrap="square" rtlCol="0">
            <a:spAutoFit/>
          </a:bodyPr>
          <a:lstStyle/>
          <a:p>
            <a:r>
              <a:rPr lang="es-ES" sz="1600" dirty="0" smtClean="0"/>
              <a:t>Aquí seleccionan el número de periodos si es 3 o cinco periodos.</a:t>
            </a:r>
            <a:endParaRPr lang="es-ES" sz="1600" dirty="0"/>
          </a:p>
        </p:txBody>
      </p:sp>
      <p:cxnSp>
        <p:nvCxnSpPr>
          <p:cNvPr id="21" name="Conector recto de flecha 20"/>
          <p:cNvCxnSpPr/>
          <p:nvPr/>
        </p:nvCxnSpPr>
        <p:spPr>
          <a:xfrm flipH="1" flipV="1">
            <a:off x="8282106" y="2662424"/>
            <a:ext cx="454120" cy="5118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CuadroTexto 25"/>
          <p:cNvSpPr txBox="1"/>
          <p:nvPr/>
        </p:nvSpPr>
        <p:spPr>
          <a:xfrm>
            <a:off x="8475190" y="3850844"/>
            <a:ext cx="2754316" cy="646331"/>
          </a:xfrm>
          <a:prstGeom prst="rect">
            <a:avLst/>
          </a:prstGeom>
          <a:noFill/>
        </p:spPr>
        <p:txBody>
          <a:bodyPr wrap="square" rtlCol="0">
            <a:spAutoFit/>
          </a:bodyPr>
          <a:lstStyle/>
          <a:p>
            <a:r>
              <a:rPr lang="es-ES" dirty="0" smtClean="0"/>
              <a:t>Aquí seleccionan la técnica </a:t>
            </a:r>
            <a:r>
              <a:rPr lang="es-ES" dirty="0" err="1" smtClean="0"/>
              <a:t>Moving</a:t>
            </a:r>
            <a:r>
              <a:rPr lang="es-ES" dirty="0" smtClean="0"/>
              <a:t> </a:t>
            </a:r>
            <a:r>
              <a:rPr lang="es-ES" dirty="0" err="1" smtClean="0"/>
              <a:t>Averages</a:t>
            </a:r>
            <a:endParaRPr lang="es-ES" dirty="0"/>
          </a:p>
        </p:txBody>
      </p:sp>
      <p:cxnSp>
        <p:nvCxnSpPr>
          <p:cNvPr id="27" name="Conector recto de flecha 26"/>
          <p:cNvCxnSpPr/>
          <p:nvPr/>
        </p:nvCxnSpPr>
        <p:spPr>
          <a:xfrm flipH="1" flipV="1">
            <a:off x="7448042" y="2723434"/>
            <a:ext cx="1047219" cy="13080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3179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r="34121" b="14730"/>
          <a:stretch/>
        </p:blipFill>
        <p:spPr>
          <a:xfrm>
            <a:off x="185351" y="137984"/>
            <a:ext cx="7549979" cy="6107739"/>
          </a:xfrm>
          <a:prstGeom prst="rect">
            <a:avLst/>
          </a:prstGeom>
        </p:spPr>
      </p:pic>
      <p:sp>
        <p:nvSpPr>
          <p:cNvPr id="3" name="CuadroTexto 2"/>
          <p:cNvSpPr txBox="1"/>
          <p:nvPr/>
        </p:nvSpPr>
        <p:spPr>
          <a:xfrm>
            <a:off x="2866767" y="2286685"/>
            <a:ext cx="3954162" cy="1477328"/>
          </a:xfrm>
          <a:prstGeom prst="rect">
            <a:avLst/>
          </a:prstGeom>
          <a:noFill/>
        </p:spPr>
        <p:txBody>
          <a:bodyPr wrap="square" rtlCol="0">
            <a:spAutoFit/>
          </a:bodyPr>
          <a:lstStyle/>
          <a:p>
            <a:pPr algn="just"/>
            <a:r>
              <a:rPr lang="es-ES" dirty="0" smtClean="0"/>
              <a:t>Así nos queda. Escogemos un periodo de 5 porque cuando evaluamos el ejercicio para saber que técnica emplear nos dice que el comportamiento de los datos es mas o menos estable. </a:t>
            </a:r>
            <a:endParaRPr lang="es-ES" dirty="0"/>
          </a:p>
        </p:txBody>
      </p:sp>
      <p:cxnSp>
        <p:nvCxnSpPr>
          <p:cNvPr id="5" name="Conector recto de flecha 4"/>
          <p:cNvCxnSpPr/>
          <p:nvPr/>
        </p:nvCxnSpPr>
        <p:spPr>
          <a:xfrm flipH="1" flipV="1">
            <a:off x="4596715" y="803189"/>
            <a:ext cx="3138615" cy="16681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CuadroTexto 6"/>
          <p:cNvSpPr txBox="1"/>
          <p:nvPr/>
        </p:nvSpPr>
        <p:spPr>
          <a:xfrm>
            <a:off x="7735330" y="2286685"/>
            <a:ext cx="2360140" cy="369332"/>
          </a:xfrm>
          <a:prstGeom prst="rect">
            <a:avLst/>
          </a:prstGeom>
          <a:noFill/>
        </p:spPr>
        <p:txBody>
          <a:bodyPr wrap="square" rtlCol="0">
            <a:spAutoFit/>
          </a:bodyPr>
          <a:lstStyle/>
          <a:p>
            <a:r>
              <a:rPr lang="es-ES" dirty="0" smtClean="0"/>
              <a:t>Le damos resolver.</a:t>
            </a:r>
            <a:endParaRPr lang="es-ES" dirty="0"/>
          </a:p>
        </p:txBody>
      </p:sp>
    </p:spTree>
    <p:extLst>
      <p:ext uri="{BB962C8B-B14F-4D97-AF65-F5344CB8AC3E}">
        <p14:creationId xmlns:p14="http://schemas.microsoft.com/office/powerpoint/2010/main" val="623826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r="33615" b="15217"/>
          <a:stretch/>
        </p:blipFill>
        <p:spPr>
          <a:xfrm>
            <a:off x="265672" y="397476"/>
            <a:ext cx="8093676" cy="6460524"/>
          </a:xfrm>
          <a:prstGeom prst="rect">
            <a:avLst/>
          </a:prstGeom>
        </p:spPr>
      </p:pic>
      <p:sp>
        <p:nvSpPr>
          <p:cNvPr id="3" name="CuadroTexto 2"/>
          <p:cNvSpPr txBox="1"/>
          <p:nvPr/>
        </p:nvSpPr>
        <p:spPr>
          <a:xfrm>
            <a:off x="1322176" y="-8927"/>
            <a:ext cx="4584357" cy="369332"/>
          </a:xfrm>
          <a:prstGeom prst="rect">
            <a:avLst/>
          </a:prstGeom>
          <a:noFill/>
        </p:spPr>
        <p:txBody>
          <a:bodyPr wrap="square" rtlCol="0">
            <a:spAutoFit/>
          </a:bodyPr>
          <a:lstStyle/>
          <a:p>
            <a:r>
              <a:rPr lang="es-ES" dirty="0" smtClean="0"/>
              <a:t>Aparece esta ventana con los resultados.</a:t>
            </a:r>
            <a:endParaRPr lang="es-ES" dirty="0"/>
          </a:p>
        </p:txBody>
      </p:sp>
      <p:cxnSp>
        <p:nvCxnSpPr>
          <p:cNvPr id="4" name="Conector recto de flecha 3"/>
          <p:cNvCxnSpPr/>
          <p:nvPr/>
        </p:nvCxnSpPr>
        <p:spPr>
          <a:xfrm flipH="1">
            <a:off x="3299259" y="1722031"/>
            <a:ext cx="4720279" cy="12851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8359348" y="966192"/>
            <a:ext cx="3583459" cy="1477328"/>
          </a:xfrm>
          <a:prstGeom prst="rect">
            <a:avLst/>
          </a:prstGeom>
          <a:noFill/>
        </p:spPr>
        <p:txBody>
          <a:bodyPr wrap="square" rtlCol="0">
            <a:spAutoFit/>
          </a:bodyPr>
          <a:lstStyle/>
          <a:p>
            <a:pPr algn="just"/>
            <a:r>
              <a:rPr lang="es-ES" dirty="0" smtClean="0"/>
              <a:t>Aquí se puede observar, un resumen del error, el MAD desviación media absoluta, el error cuadrático, el porcentaje del error y el pronostico del siguiente periodo.</a:t>
            </a:r>
            <a:endParaRPr lang="es-ES" dirty="0"/>
          </a:p>
        </p:txBody>
      </p:sp>
      <p:sp>
        <p:nvSpPr>
          <p:cNvPr id="6" name="CuadroTexto 5"/>
          <p:cNvSpPr txBox="1"/>
          <p:nvPr/>
        </p:nvSpPr>
        <p:spPr>
          <a:xfrm>
            <a:off x="3929452" y="3125037"/>
            <a:ext cx="4584357" cy="646331"/>
          </a:xfrm>
          <a:prstGeom prst="rect">
            <a:avLst/>
          </a:prstGeom>
          <a:noFill/>
        </p:spPr>
        <p:txBody>
          <a:bodyPr wrap="square" rtlCol="0">
            <a:spAutoFit/>
          </a:bodyPr>
          <a:lstStyle/>
          <a:p>
            <a:r>
              <a:rPr lang="es-ES" dirty="0" smtClean="0"/>
              <a:t>De aquí se copia el MAD y lo colocamos en la plantilla de Excel. </a:t>
            </a:r>
            <a:endParaRPr lang="es-ES" dirty="0"/>
          </a:p>
        </p:txBody>
      </p:sp>
      <p:sp>
        <p:nvSpPr>
          <p:cNvPr id="7" name="CuadroTexto 6"/>
          <p:cNvSpPr txBox="1"/>
          <p:nvPr/>
        </p:nvSpPr>
        <p:spPr>
          <a:xfrm>
            <a:off x="8427311" y="3991220"/>
            <a:ext cx="3935626" cy="923330"/>
          </a:xfrm>
          <a:prstGeom prst="rect">
            <a:avLst/>
          </a:prstGeom>
          <a:noFill/>
        </p:spPr>
        <p:txBody>
          <a:bodyPr wrap="square" rtlCol="0">
            <a:spAutoFit/>
          </a:bodyPr>
          <a:lstStyle/>
          <a:p>
            <a:r>
              <a:rPr lang="es-ES" dirty="0" smtClean="0"/>
              <a:t>Aquí se pueden observar, el detalle del pronostico, el error y la grafica. Pueden explorar cada ventana.</a:t>
            </a:r>
            <a:endParaRPr lang="es-ES" dirty="0"/>
          </a:p>
        </p:txBody>
      </p:sp>
      <p:cxnSp>
        <p:nvCxnSpPr>
          <p:cNvPr id="8" name="Conector recto de flecha 7"/>
          <p:cNvCxnSpPr/>
          <p:nvPr/>
        </p:nvCxnSpPr>
        <p:spPr>
          <a:xfrm flipH="1">
            <a:off x="5928157" y="4538699"/>
            <a:ext cx="2585652" cy="15305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a:stCxn id="7" idx="1"/>
          </p:cNvCxnSpPr>
          <p:nvPr/>
        </p:nvCxnSpPr>
        <p:spPr>
          <a:xfrm flipH="1">
            <a:off x="3991232" y="4452885"/>
            <a:ext cx="4436079" cy="16163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flipH="1">
            <a:off x="1464279" y="5423933"/>
            <a:ext cx="614750" cy="7420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CuadroTexto 10"/>
          <p:cNvSpPr txBox="1"/>
          <p:nvPr/>
        </p:nvSpPr>
        <p:spPr>
          <a:xfrm>
            <a:off x="1771654" y="4873355"/>
            <a:ext cx="3330148" cy="646331"/>
          </a:xfrm>
          <a:prstGeom prst="rect">
            <a:avLst/>
          </a:prstGeom>
          <a:noFill/>
        </p:spPr>
        <p:txBody>
          <a:bodyPr wrap="square" rtlCol="0">
            <a:spAutoFit/>
          </a:bodyPr>
          <a:lstStyle/>
          <a:p>
            <a:r>
              <a:rPr lang="es-ES" dirty="0" err="1" smtClean="0"/>
              <a:t>Click</a:t>
            </a:r>
            <a:r>
              <a:rPr lang="es-ES" dirty="0" smtClean="0"/>
              <a:t> a esta ventana para ver el pronostico </a:t>
            </a:r>
            <a:endParaRPr lang="es-ES" dirty="0"/>
          </a:p>
        </p:txBody>
      </p:sp>
      <p:cxnSp>
        <p:nvCxnSpPr>
          <p:cNvPr id="17" name="Conector recto de flecha 16"/>
          <p:cNvCxnSpPr/>
          <p:nvPr/>
        </p:nvCxnSpPr>
        <p:spPr>
          <a:xfrm flipH="1" flipV="1">
            <a:off x="3299259" y="3282423"/>
            <a:ext cx="691973" cy="18637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001680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TotalTime>
  <Words>1691</Words>
  <Application>Microsoft Office PowerPoint</Application>
  <PresentationFormat>Panorámica</PresentationFormat>
  <Paragraphs>82</Paragraphs>
  <Slides>29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29</vt:i4>
      </vt:variant>
    </vt:vector>
  </HeadingPairs>
  <TitlesOfParts>
    <vt:vector size="33"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PERSONAL</dc:creator>
  <cp:lastModifiedBy>PERSONAL</cp:lastModifiedBy>
  <cp:revision>48</cp:revision>
  <dcterms:created xsi:type="dcterms:W3CDTF">2021-06-21T15:25:13Z</dcterms:created>
  <dcterms:modified xsi:type="dcterms:W3CDTF">2021-06-27T17:56:21Z</dcterms:modified>
</cp:coreProperties>
</file>