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84" r:id="rId2"/>
    <p:sldId id="256" r:id="rId3"/>
    <p:sldId id="275" r:id="rId4"/>
    <p:sldId id="277" r:id="rId5"/>
    <p:sldId id="265" r:id="rId6"/>
    <p:sldId id="269" r:id="rId7"/>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 Flores" initials="MJF" lastIdx="3" clrIdx="0">
    <p:extLst>
      <p:ext uri="{19B8F6BF-5375-455C-9EA6-DF929625EA0E}">
        <p15:presenceInfo xmlns:p15="http://schemas.microsoft.com/office/powerpoint/2012/main" userId="e27fce5ab9d513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0" autoAdjust="0"/>
    <p:restoredTop sz="89524" autoAdjust="0"/>
  </p:normalViewPr>
  <p:slideViewPr>
    <p:cSldViewPr>
      <p:cViewPr varScale="1">
        <p:scale>
          <a:sx n="84" d="100"/>
          <a:sy n="84" d="100"/>
        </p:scale>
        <p:origin x="6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A2226-494A-4857-AD7E-AA39BA2F764E}" type="datetimeFigureOut">
              <a:rPr lang="es-ES" smtClean="0"/>
              <a:t>06/03/2021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7F744-DEA8-4C52-AAA1-C2B0E97C5C9C}" type="slidenum">
              <a:rPr lang="es-ES" smtClean="0"/>
              <a:t>‹Nº›</a:t>
            </a:fld>
            <a:endParaRPr lang="es-ES"/>
          </a:p>
        </p:txBody>
      </p:sp>
    </p:spTree>
    <p:extLst>
      <p:ext uri="{BB962C8B-B14F-4D97-AF65-F5344CB8AC3E}">
        <p14:creationId xmlns:p14="http://schemas.microsoft.com/office/powerpoint/2010/main" val="79291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DC7F744-DEA8-4C52-AAA1-C2B0E97C5C9C}" type="slidenum">
              <a:rPr lang="es-ES" smtClean="0"/>
              <a:t>2</a:t>
            </a:fld>
            <a:endParaRPr lang="es-ES"/>
          </a:p>
        </p:txBody>
      </p:sp>
    </p:spTree>
    <p:extLst>
      <p:ext uri="{BB962C8B-B14F-4D97-AF65-F5344CB8AC3E}">
        <p14:creationId xmlns:p14="http://schemas.microsoft.com/office/powerpoint/2010/main" val="425683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DC7F744-DEA8-4C52-AAA1-C2B0E97C5C9C}" type="slidenum">
              <a:rPr lang="es-ES" smtClean="0"/>
              <a:t>3</a:t>
            </a:fld>
            <a:endParaRPr lang="es-ES"/>
          </a:p>
        </p:txBody>
      </p:sp>
    </p:spTree>
    <p:extLst>
      <p:ext uri="{BB962C8B-B14F-4D97-AF65-F5344CB8AC3E}">
        <p14:creationId xmlns:p14="http://schemas.microsoft.com/office/powerpoint/2010/main" val="269699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DC7F744-DEA8-4C52-AAA1-C2B0E97C5C9C}" type="slidenum">
              <a:rPr lang="es-ES" smtClean="0"/>
              <a:t>4</a:t>
            </a:fld>
            <a:endParaRPr lang="es-ES"/>
          </a:p>
        </p:txBody>
      </p:sp>
    </p:spTree>
    <p:extLst>
      <p:ext uri="{BB962C8B-B14F-4D97-AF65-F5344CB8AC3E}">
        <p14:creationId xmlns:p14="http://schemas.microsoft.com/office/powerpoint/2010/main" val="366004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2421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89466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4099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62037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30404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2834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6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912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VE"/>
          </a:p>
        </p:txBody>
      </p:sp>
      <p:sp>
        <p:nvSpPr>
          <p:cNvPr id="3" name="2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38296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18508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349752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7376F8-13B5-4766-B3A7-7B55283877D7}" type="datetimeFigureOut">
              <a:rPr lang="es-VE" smtClean="0"/>
              <a:t>6/3/2021</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41B8734F-90AC-407E-864C-B76E693D02A7}" type="slidenum">
              <a:rPr lang="es-VE" smtClean="0"/>
              <a:t>‹Nº›</a:t>
            </a:fld>
            <a:endParaRPr lang="es-VE"/>
          </a:p>
        </p:txBody>
      </p:sp>
    </p:spTree>
    <p:extLst>
      <p:ext uri="{BB962C8B-B14F-4D97-AF65-F5344CB8AC3E}">
        <p14:creationId xmlns:p14="http://schemas.microsoft.com/office/powerpoint/2010/main" val="285394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376F8-13B5-4766-B3A7-7B55283877D7}" type="datetimeFigureOut">
              <a:rPr lang="es-VE" smtClean="0"/>
              <a:t>6/3/2021</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8734F-90AC-407E-864C-B76E693D02A7}" type="slidenum">
              <a:rPr lang="es-VE" smtClean="0"/>
              <a:t>‹Nº›</a:t>
            </a:fld>
            <a:endParaRPr lang="es-VE"/>
          </a:p>
        </p:txBody>
      </p:sp>
    </p:spTree>
    <p:extLst>
      <p:ext uri="{BB962C8B-B14F-4D97-AF65-F5344CB8AC3E}">
        <p14:creationId xmlns:p14="http://schemas.microsoft.com/office/powerpoint/2010/main" val="175509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6.m4a"/><Relationship Id="rId7"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audio" Target="../media/media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F76ED-DBFF-4A51-B1AF-A7CE758A59F3}"/>
              </a:ext>
            </a:extLst>
          </p:cNvPr>
          <p:cNvSpPr>
            <a:spLocks noGrp="1"/>
          </p:cNvSpPr>
          <p:nvPr>
            <p:ph type="ctrTitle"/>
          </p:nvPr>
        </p:nvSpPr>
        <p:spPr>
          <a:xfrm>
            <a:off x="685800" y="1124744"/>
            <a:ext cx="7772400" cy="1470025"/>
          </a:xfrm>
        </p:spPr>
        <p:txBody>
          <a:bodyPr/>
          <a:lstStyle/>
          <a:p>
            <a:r>
              <a:rPr lang="es-ES" dirty="0"/>
              <a:t>EJERCICIOS MODELO RELACIONAL</a:t>
            </a:r>
          </a:p>
        </p:txBody>
      </p:sp>
      <p:sp>
        <p:nvSpPr>
          <p:cNvPr id="3" name="Subtítulo 2">
            <a:extLst>
              <a:ext uri="{FF2B5EF4-FFF2-40B4-BE49-F238E27FC236}">
                <a16:creationId xmlns:a16="http://schemas.microsoft.com/office/drawing/2014/main" id="{A25860A3-6D91-427E-9E54-399E1B694850}"/>
              </a:ext>
            </a:extLst>
          </p:cNvPr>
          <p:cNvSpPr>
            <a:spLocks noGrp="1"/>
          </p:cNvSpPr>
          <p:nvPr>
            <p:ph type="subTitle" idx="1"/>
          </p:nvPr>
        </p:nvSpPr>
        <p:spPr>
          <a:xfrm>
            <a:off x="1475656" y="2924944"/>
            <a:ext cx="6400800" cy="1752600"/>
          </a:xfrm>
        </p:spPr>
        <p:txBody>
          <a:bodyPr>
            <a:normAutofit fontScale="92500" lnSpcReduction="20000"/>
          </a:bodyPr>
          <a:lstStyle/>
          <a:p>
            <a:r>
              <a:rPr lang="es-ES" sz="2000" dirty="0">
                <a:solidFill>
                  <a:schemeClr val="tx2"/>
                </a:solidFill>
              </a:rPr>
              <a:t>A continuación encontrarán un serie de ejercicios correspondientes al diseño de BD relacionales. En la mayoría de las láminas conseguirán audios explicativos. Las láminas que contengan más de un audio deberán escucharlos en el siguiente orden: deberán iniciar con el audio que se encuentre más a la izquierda, para continuar con el que se encuentre al lado</a:t>
            </a:r>
          </a:p>
        </p:txBody>
      </p:sp>
      <p:cxnSp>
        <p:nvCxnSpPr>
          <p:cNvPr id="4" name="Conector recto 3">
            <a:extLst>
              <a:ext uri="{FF2B5EF4-FFF2-40B4-BE49-F238E27FC236}">
                <a16:creationId xmlns:a16="http://schemas.microsoft.com/office/drawing/2014/main" id="{195D2E6F-D61B-4B9A-A0C4-93C731BF3BE1}"/>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5" name="CuadroTexto 4">
            <a:extLst>
              <a:ext uri="{FF2B5EF4-FFF2-40B4-BE49-F238E27FC236}">
                <a16:creationId xmlns:a16="http://schemas.microsoft.com/office/drawing/2014/main" id="{3F75658E-4E67-44B7-B7DF-2A9ED02D08C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Tree>
    <p:extLst>
      <p:ext uri="{BB962C8B-B14F-4D97-AF65-F5344CB8AC3E}">
        <p14:creationId xmlns:p14="http://schemas.microsoft.com/office/powerpoint/2010/main" val="38276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6CB722-8E15-45FD-BB06-F7630CEBA8A3}"/>
              </a:ext>
            </a:extLst>
          </p:cNvPr>
          <p:cNvSpPr txBox="1"/>
          <p:nvPr/>
        </p:nvSpPr>
        <p:spPr>
          <a:xfrm>
            <a:off x="755576" y="1124744"/>
            <a:ext cx="7776864" cy="4247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t>El banco </a:t>
            </a:r>
            <a:r>
              <a:rPr lang="es-ES" dirty="0" err="1"/>
              <a:t>Aragon</a:t>
            </a:r>
            <a:r>
              <a:rPr lang="es-ES" dirty="0"/>
              <a:t> es una entidad financiera que cuenta con varias sucursales a nivel regional.</a:t>
            </a:r>
          </a:p>
          <a:p>
            <a:endParaRPr lang="es-ES" dirty="0"/>
          </a:p>
          <a:p>
            <a:r>
              <a:rPr lang="es-ES" dirty="0"/>
              <a:t>El banco cuenta con una amplia cartera de clientes que pueden ser personas naturales o jurídicas. Como únicos instrumentos  el banco ofrece solamente cuentas corrientes y cuentas de ahorro. No existe la figura de cuentas mancomunadas. Es decir, una cuenta le pertenece solamente a un cliente. Las transacciones solo son posibles por taquilla (retiros y depósitos). Se debe llevar un registro de las transacciones realizadas a cada cuenta.</a:t>
            </a:r>
          </a:p>
          <a:p>
            <a:endParaRPr lang="es-ES" dirty="0"/>
          </a:p>
          <a:p>
            <a:r>
              <a:rPr lang="es-ES" dirty="0"/>
              <a:t>Al momento de </a:t>
            </a:r>
            <a:r>
              <a:rPr lang="es-ES" dirty="0" err="1"/>
              <a:t>aperturar</a:t>
            </a:r>
            <a:r>
              <a:rPr lang="es-ES" dirty="0"/>
              <a:t> una cuenta se necesita conocer que empleado la </a:t>
            </a:r>
            <a:r>
              <a:rPr lang="es-ES" dirty="0" err="1"/>
              <a:t>aperturó</a:t>
            </a:r>
            <a:r>
              <a:rPr lang="es-ES" dirty="0"/>
              <a:t> y que en qué agencia fue </a:t>
            </a:r>
            <a:r>
              <a:rPr lang="es-ES" dirty="0" err="1"/>
              <a:t>aperturada</a:t>
            </a:r>
            <a:r>
              <a:rPr lang="es-ES" dirty="0"/>
              <a:t>.</a:t>
            </a:r>
          </a:p>
          <a:p>
            <a:endParaRPr lang="es-ES" dirty="0"/>
          </a:p>
          <a:p>
            <a:r>
              <a:rPr lang="es-ES" dirty="0"/>
              <a:t>Los datos de los empleados de cada agencia también deben estar registrados en la BD</a:t>
            </a:r>
          </a:p>
        </p:txBody>
      </p:sp>
      <p:cxnSp>
        <p:nvCxnSpPr>
          <p:cNvPr id="6" name="Conector recto 5">
            <a:extLst>
              <a:ext uri="{FF2B5EF4-FFF2-40B4-BE49-F238E27FC236}">
                <a16:creationId xmlns:a16="http://schemas.microsoft.com/office/drawing/2014/main" id="{B99DDF4A-3267-4456-8005-746925D2A99F}"/>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7" name="CuadroTexto 6">
            <a:extLst>
              <a:ext uri="{FF2B5EF4-FFF2-40B4-BE49-F238E27FC236}">
                <a16:creationId xmlns:a16="http://schemas.microsoft.com/office/drawing/2014/main" id="{851A5FDF-96BA-4A15-BD60-5B4C0DEF4F7F}"/>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2" name="Sonido grabado">
            <a:hlinkClick r:id="" action="ppaction://media"/>
            <a:extLst>
              <a:ext uri="{FF2B5EF4-FFF2-40B4-BE49-F238E27FC236}">
                <a16:creationId xmlns:a16="http://schemas.microsoft.com/office/drawing/2014/main" id="{1B69667C-C1B3-4EC1-96C2-3A8299600EFA}"/>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blip>
          <a:stretch>
            <a:fillRect/>
          </a:stretch>
        </p:blipFill>
        <p:spPr>
          <a:xfrm>
            <a:off x="768912" y="493807"/>
            <a:ext cx="609600" cy="609600"/>
          </a:xfrm>
          <a:prstGeom prst="rect">
            <a:avLst/>
          </a:prstGeom>
          <a:solidFill>
            <a:srgbClr val="0070C0"/>
          </a:solidFill>
        </p:spPr>
      </p:pic>
    </p:spTree>
    <p:extLst>
      <p:ext uri="{BB962C8B-B14F-4D97-AF65-F5344CB8AC3E}">
        <p14:creationId xmlns:p14="http://schemas.microsoft.com/office/powerpoint/2010/main" val="154423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6CB722-8E15-45FD-BB06-F7630CEBA8A3}"/>
              </a:ext>
            </a:extLst>
          </p:cNvPr>
          <p:cNvSpPr txBox="1"/>
          <p:nvPr/>
        </p:nvSpPr>
        <p:spPr>
          <a:xfrm>
            <a:off x="827584" y="1340768"/>
            <a:ext cx="7776864"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u="sng" dirty="0">
                <a:solidFill>
                  <a:srgbClr val="0070C0"/>
                </a:solidFill>
              </a:rPr>
              <a:t>a.- IDENTIFICACION DE ENTIDADES:</a:t>
            </a:r>
          </a:p>
          <a:p>
            <a:endParaRPr lang="es-ES" dirty="0"/>
          </a:p>
          <a:p>
            <a:pPr marL="342900" indent="-342900">
              <a:buAutoNum type="arabicPeriod"/>
            </a:pPr>
            <a:r>
              <a:rPr lang="es-ES" dirty="0"/>
              <a:t>Cliente</a:t>
            </a:r>
          </a:p>
          <a:p>
            <a:pPr marL="342900" indent="-342900">
              <a:buAutoNum type="arabicPeriod"/>
            </a:pPr>
            <a:r>
              <a:rPr lang="es-ES" dirty="0"/>
              <a:t>Cuenta</a:t>
            </a:r>
          </a:p>
          <a:p>
            <a:pPr marL="342900" indent="-342900">
              <a:buAutoNum type="arabicPeriod"/>
            </a:pPr>
            <a:r>
              <a:rPr lang="es-ES" dirty="0"/>
              <a:t>Sucursal</a:t>
            </a:r>
          </a:p>
          <a:p>
            <a:pPr marL="342900" indent="-342900">
              <a:buAutoNum type="arabicPeriod"/>
            </a:pPr>
            <a:r>
              <a:rPr lang="es-ES" dirty="0"/>
              <a:t>Empleado</a:t>
            </a:r>
          </a:p>
          <a:p>
            <a:pPr marL="342900" indent="-342900">
              <a:buAutoNum type="arabicPeriod"/>
            </a:pPr>
            <a:r>
              <a:rPr lang="es-ES" dirty="0"/>
              <a:t>Transacción</a:t>
            </a:r>
          </a:p>
          <a:p>
            <a:endParaRPr lang="es-ES" dirty="0"/>
          </a:p>
          <a:p>
            <a:endParaRPr lang="es-ES" dirty="0"/>
          </a:p>
        </p:txBody>
      </p:sp>
      <p:cxnSp>
        <p:nvCxnSpPr>
          <p:cNvPr id="6" name="Conector recto 5">
            <a:extLst>
              <a:ext uri="{FF2B5EF4-FFF2-40B4-BE49-F238E27FC236}">
                <a16:creationId xmlns:a16="http://schemas.microsoft.com/office/drawing/2014/main" id="{B99DDF4A-3267-4456-8005-746925D2A99F}"/>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7" name="CuadroTexto 6">
            <a:extLst>
              <a:ext uri="{FF2B5EF4-FFF2-40B4-BE49-F238E27FC236}">
                <a16:creationId xmlns:a16="http://schemas.microsoft.com/office/drawing/2014/main" id="{851A5FDF-96BA-4A15-BD60-5B4C0DEF4F7F}"/>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4" name="Sonido grabado">
            <a:hlinkClick r:id="" action="ppaction://media"/>
            <a:extLst>
              <a:ext uri="{FF2B5EF4-FFF2-40B4-BE49-F238E27FC236}">
                <a16:creationId xmlns:a16="http://schemas.microsoft.com/office/drawing/2014/main" id="{DDCBABB2-A6A3-4337-A65B-161E5BA296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72" y="27855"/>
            <a:ext cx="609600" cy="609600"/>
          </a:xfrm>
          <a:prstGeom prst="rect">
            <a:avLst/>
          </a:prstGeom>
          <a:solidFill>
            <a:srgbClr val="002060"/>
          </a:solidFill>
        </p:spPr>
      </p:pic>
    </p:spTree>
    <p:extLst>
      <p:ext uri="{BB962C8B-B14F-4D97-AF65-F5344CB8AC3E}">
        <p14:creationId xmlns:p14="http://schemas.microsoft.com/office/powerpoint/2010/main" val="29833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6CB722-8E15-45FD-BB06-F7630CEBA8A3}"/>
              </a:ext>
            </a:extLst>
          </p:cNvPr>
          <p:cNvSpPr txBox="1"/>
          <p:nvPr/>
        </p:nvSpPr>
        <p:spPr>
          <a:xfrm>
            <a:off x="683568" y="764704"/>
            <a:ext cx="7776864" cy="50783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u="sng" dirty="0">
                <a:solidFill>
                  <a:srgbClr val="0070C0"/>
                </a:solidFill>
              </a:rPr>
              <a:t>b.- REGLAS SEMANTICAS:</a:t>
            </a:r>
          </a:p>
          <a:p>
            <a:endParaRPr lang="es-ES" dirty="0"/>
          </a:p>
          <a:p>
            <a:r>
              <a:rPr lang="es-ES" dirty="0"/>
              <a:t>1.a.- A un cliente le </a:t>
            </a:r>
            <a:r>
              <a:rPr lang="es-ES" u="sng" dirty="0">
                <a:highlight>
                  <a:srgbClr val="FFFF00"/>
                </a:highlight>
              </a:rPr>
              <a:t>pertenecen</a:t>
            </a:r>
            <a:r>
              <a:rPr lang="es-ES" dirty="0"/>
              <a:t> una o varias cuentas</a:t>
            </a:r>
          </a:p>
          <a:p>
            <a:r>
              <a:rPr lang="es-ES" dirty="0"/>
              <a:t>1.b.- Una cuenta le </a:t>
            </a:r>
            <a:r>
              <a:rPr lang="es-ES" u="sng" dirty="0">
                <a:highlight>
                  <a:srgbClr val="FFFF00"/>
                </a:highlight>
              </a:rPr>
              <a:t>pertenece</a:t>
            </a:r>
            <a:r>
              <a:rPr lang="es-ES" dirty="0"/>
              <a:t> a un cliente</a:t>
            </a:r>
          </a:p>
          <a:p>
            <a:r>
              <a:rPr lang="es-ES" dirty="0"/>
              <a:t>2.a.- A una cuenta le </a:t>
            </a:r>
            <a:r>
              <a:rPr lang="es-ES" u="sng" dirty="0">
                <a:highlight>
                  <a:srgbClr val="FFFF00"/>
                </a:highlight>
              </a:rPr>
              <a:t>corresponden</a:t>
            </a:r>
            <a:r>
              <a:rPr lang="es-ES" dirty="0"/>
              <a:t> varias transacciones</a:t>
            </a:r>
          </a:p>
          <a:p>
            <a:r>
              <a:rPr lang="es-ES" dirty="0"/>
              <a:t>2.b.- Una transacción le </a:t>
            </a:r>
            <a:r>
              <a:rPr lang="es-ES" u="sng" dirty="0">
                <a:highlight>
                  <a:srgbClr val="FFFF00"/>
                </a:highlight>
              </a:rPr>
              <a:t>corresponde</a:t>
            </a:r>
            <a:r>
              <a:rPr lang="es-ES" dirty="0"/>
              <a:t> a una cuenta</a:t>
            </a:r>
          </a:p>
          <a:p>
            <a:r>
              <a:rPr lang="es-ES" dirty="0"/>
              <a:t>3.a.- En una sucursal </a:t>
            </a:r>
            <a:r>
              <a:rPr lang="es-ES" u="sng" dirty="0">
                <a:highlight>
                  <a:srgbClr val="FFFF00"/>
                </a:highlight>
              </a:rPr>
              <a:t>laboran</a:t>
            </a:r>
            <a:r>
              <a:rPr lang="es-ES" dirty="0"/>
              <a:t> varios empleados</a:t>
            </a:r>
          </a:p>
          <a:p>
            <a:r>
              <a:rPr lang="es-ES" dirty="0"/>
              <a:t>3.b.- Un empleado </a:t>
            </a:r>
            <a:r>
              <a:rPr lang="es-ES" u="sng" dirty="0">
                <a:highlight>
                  <a:srgbClr val="FFFF00"/>
                </a:highlight>
              </a:rPr>
              <a:t>labora</a:t>
            </a:r>
            <a:r>
              <a:rPr lang="es-ES" dirty="0"/>
              <a:t> en una sucursal</a:t>
            </a:r>
          </a:p>
          <a:p>
            <a:r>
              <a:rPr lang="es-ES" dirty="0"/>
              <a:t>4.a.- Un empleado </a:t>
            </a:r>
            <a:r>
              <a:rPr lang="es-ES" u="sng" dirty="0">
                <a:highlight>
                  <a:srgbClr val="FFFF00"/>
                </a:highlight>
              </a:rPr>
              <a:t>realiza</a:t>
            </a:r>
            <a:r>
              <a:rPr lang="es-ES" dirty="0"/>
              <a:t> varias transacciones</a:t>
            </a:r>
          </a:p>
          <a:p>
            <a:r>
              <a:rPr lang="es-ES" dirty="0"/>
              <a:t>4.b.- Una transacción es </a:t>
            </a:r>
            <a:r>
              <a:rPr lang="es-ES" u="sng" dirty="0">
                <a:highlight>
                  <a:srgbClr val="FFFF00"/>
                </a:highlight>
              </a:rPr>
              <a:t>realizada</a:t>
            </a:r>
            <a:r>
              <a:rPr lang="es-ES" dirty="0"/>
              <a:t> por un empleado</a:t>
            </a:r>
          </a:p>
          <a:p>
            <a:r>
              <a:rPr lang="es-ES" dirty="0"/>
              <a:t>5.a.- En una sucursal se </a:t>
            </a:r>
            <a:r>
              <a:rPr lang="es-ES" u="sng" dirty="0" err="1">
                <a:highlight>
                  <a:srgbClr val="FFFF00"/>
                </a:highlight>
              </a:rPr>
              <a:t>aperturan</a:t>
            </a:r>
            <a:r>
              <a:rPr lang="es-ES" dirty="0"/>
              <a:t> varias cuentas</a:t>
            </a:r>
          </a:p>
          <a:p>
            <a:r>
              <a:rPr lang="es-ES" dirty="0"/>
              <a:t>5.b.- Una cuenta es </a:t>
            </a:r>
            <a:r>
              <a:rPr lang="es-ES" u="sng" dirty="0" err="1">
                <a:highlight>
                  <a:srgbClr val="FFFF00"/>
                </a:highlight>
              </a:rPr>
              <a:t>aperturada</a:t>
            </a:r>
            <a:r>
              <a:rPr lang="es-ES" dirty="0"/>
              <a:t> en una sucursal</a:t>
            </a:r>
          </a:p>
          <a:p>
            <a:r>
              <a:rPr lang="es-ES" dirty="0"/>
              <a:t>6.a.- En una sucursal se </a:t>
            </a:r>
            <a:r>
              <a:rPr lang="es-ES" u="sng" dirty="0">
                <a:highlight>
                  <a:srgbClr val="FFFF00"/>
                </a:highlight>
              </a:rPr>
              <a:t>realizan</a:t>
            </a:r>
            <a:r>
              <a:rPr lang="es-ES" dirty="0"/>
              <a:t> varias transacciones</a:t>
            </a:r>
          </a:p>
          <a:p>
            <a:r>
              <a:rPr lang="es-ES" dirty="0"/>
              <a:t>6.b.- Una transacción se </a:t>
            </a:r>
            <a:r>
              <a:rPr lang="es-ES" u="sng" dirty="0">
                <a:highlight>
                  <a:srgbClr val="FFFF00"/>
                </a:highlight>
              </a:rPr>
              <a:t>realiza</a:t>
            </a:r>
            <a:r>
              <a:rPr lang="es-ES" dirty="0"/>
              <a:t> en una sucursal</a:t>
            </a:r>
          </a:p>
          <a:p>
            <a:r>
              <a:rPr lang="es-ES" dirty="0"/>
              <a:t>7.a.- Un empleado </a:t>
            </a:r>
            <a:r>
              <a:rPr lang="es-ES" u="sng" dirty="0">
                <a:highlight>
                  <a:srgbClr val="FFFF00"/>
                </a:highlight>
              </a:rPr>
              <a:t>apertura</a:t>
            </a:r>
            <a:r>
              <a:rPr lang="es-ES" dirty="0"/>
              <a:t> varias cuentas</a:t>
            </a:r>
          </a:p>
          <a:p>
            <a:r>
              <a:rPr lang="es-ES" dirty="0"/>
              <a:t>7.b.- Una cuenta es </a:t>
            </a:r>
            <a:r>
              <a:rPr lang="es-ES" u="sng" dirty="0" err="1">
                <a:highlight>
                  <a:srgbClr val="FFFF00"/>
                </a:highlight>
              </a:rPr>
              <a:t>aperturada</a:t>
            </a:r>
            <a:r>
              <a:rPr lang="es-ES" dirty="0"/>
              <a:t> por un empleado</a:t>
            </a:r>
          </a:p>
          <a:p>
            <a:endParaRPr lang="es-ES" dirty="0"/>
          </a:p>
          <a:p>
            <a:endParaRPr lang="es-ES" dirty="0"/>
          </a:p>
        </p:txBody>
      </p:sp>
      <p:cxnSp>
        <p:nvCxnSpPr>
          <p:cNvPr id="6" name="Conector recto 5">
            <a:extLst>
              <a:ext uri="{FF2B5EF4-FFF2-40B4-BE49-F238E27FC236}">
                <a16:creationId xmlns:a16="http://schemas.microsoft.com/office/drawing/2014/main" id="{B99DDF4A-3267-4456-8005-746925D2A99F}"/>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7" name="CuadroTexto 6">
            <a:extLst>
              <a:ext uri="{FF2B5EF4-FFF2-40B4-BE49-F238E27FC236}">
                <a16:creationId xmlns:a16="http://schemas.microsoft.com/office/drawing/2014/main" id="{851A5FDF-96BA-4A15-BD60-5B4C0DEF4F7F}"/>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4" name="Sonido grabado">
            <a:hlinkClick r:id="" action="ppaction://media"/>
            <a:extLst>
              <a:ext uri="{FF2B5EF4-FFF2-40B4-BE49-F238E27FC236}">
                <a16:creationId xmlns:a16="http://schemas.microsoft.com/office/drawing/2014/main" id="{08BBA982-2192-4C5B-8670-912514EA3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27855"/>
            <a:ext cx="609600" cy="609600"/>
          </a:xfrm>
          <a:prstGeom prst="rect">
            <a:avLst/>
          </a:prstGeom>
          <a:solidFill>
            <a:srgbClr val="002060"/>
          </a:solidFill>
        </p:spPr>
      </p:pic>
    </p:spTree>
    <p:extLst>
      <p:ext uri="{BB962C8B-B14F-4D97-AF65-F5344CB8AC3E}">
        <p14:creationId xmlns:p14="http://schemas.microsoft.com/office/powerpoint/2010/main" val="21028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97CC935-EC22-45B5-BDC3-73576ADBF4DA}"/>
              </a:ext>
            </a:extLst>
          </p:cNvPr>
          <p:cNvSpPr/>
          <p:nvPr/>
        </p:nvSpPr>
        <p:spPr>
          <a:xfrm>
            <a:off x="3599892" y="2492916"/>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CUENTA</a:t>
            </a:r>
          </a:p>
        </p:txBody>
      </p:sp>
      <p:sp>
        <p:nvSpPr>
          <p:cNvPr id="5" name="Rectángulo 4">
            <a:extLst>
              <a:ext uri="{FF2B5EF4-FFF2-40B4-BE49-F238E27FC236}">
                <a16:creationId xmlns:a16="http://schemas.microsoft.com/office/drawing/2014/main" id="{C2001960-2435-4020-BD22-3D1B9744932E}"/>
              </a:ext>
            </a:extLst>
          </p:cNvPr>
          <p:cNvSpPr/>
          <p:nvPr/>
        </p:nvSpPr>
        <p:spPr>
          <a:xfrm>
            <a:off x="6876256" y="692696"/>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TRANSACCION</a:t>
            </a:r>
          </a:p>
        </p:txBody>
      </p:sp>
      <p:sp>
        <p:nvSpPr>
          <p:cNvPr id="6" name="Rectángulo 5">
            <a:extLst>
              <a:ext uri="{FF2B5EF4-FFF2-40B4-BE49-F238E27FC236}">
                <a16:creationId xmlns:a16="http://schemas.microsoft.com/office/drawing/2014/main" id="{F1EB46BD-9CBF-46E3-9CA1-091DA8EB9CB6}"/>
              </a:ext>
            </a:extLst>
          </p:cNvPr>
          <p:cNvSpPr/>
          <p:nvPr/>
        </p:nvSpPr>
        <p:spPr>
          <a:xfrm>
            <a:off x="467544" y="548680"/>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CLIENTE</a:t>
            </a:r>
          </a:p>
        </p:txBody>
      </p:sp>
      <p:sp>
        <p:nvSpPr>
          <p:cNvPr id="7" name="Rectángulo 6">
            <a:extLst>
              <a:ext uri="{FF2B5EF4-FFF2-40B4-BE49-F238E27FC236}">
                <a16:creationId xmlns:a16="http://schemas.microsoft.com/office/drawing/2014/main" id="{11FD4085-A25D-40B1-A12C-35E42817947F}"/>
              </a:ext>
            </a:extLst>
          </p:cNvPr>
          <p:cNvSpPr/>
          <p:nvPr/>
        </p:nvSpPr>
        <p:spPr>
          <a:xfrm>
            <a:off x="6660232" y="5085184"/>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EMPLEADO</a:t>
            </a:r>
          </a:p>
        </p:txBody>
      </p:sp>
      <p:sp>
        <p:nvSpPr>
          <p:cNvPr id="8" name="Rectángulo 7">
            <a:extLst>
              <a:ext uri="{FF2B5EF4-FFF2-40B4-BE49-F238E27FC236}">
                <a16:creationId xmlns:a16="http://schemas.microsoft.com/office/drawing/2014/main" id="{73F813E1-032D-4376-81CF-57FDEF006757}"/>
              </a:ext>
            </a:extLst>
          </p:cNvPr>
          <p:cNvSpPr/>
          <p:nvPr/>
        </p:nvSpPr>
        <p:spPr>
          <a:xfrm>
            <a:off x="899592" y="4869160"/>
            <a:ext cx="1944216" cy="720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SUCURSAL</a:t>
            </a:r>
          </a:p>
        </p:txBody>
      </p:sp>
      <p:cxnSp>
        <p:nvCxnSpPr>
          <p:cNvPr id="10" name="Conector: angular 9">
            <a:extLst>
              <a:ext uri="{FF2B5EF4-FFF2-40B4-BE49-F238E27FC236}">
                <a16:creationId xmlns:a16="http://schemas.microsoft.com/office/drawing/2014/main" id="{6B0EEA07-54D3-4E7E-BFE9-F157207F32F5}"/>
              </a:ext>
            </a:extLst>
          </p:cNvPr>
          <p:cNvCxnSpPr>
            <a:stCxn id="6" idx="2"/>
            <a:endCxn id="4" idx="1"/>
          </p:cNvCxnSpPr>
          <p:nvPr/>
        </p:nvCxnSpPr>
        <p:spPr>
          <a:xfrm rot="16200000" flipH="1">
            <a:off x="1727674" y="980738"/>
            <a:ext cx="1584196" cy="216024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70A03B5-5867-4B59-83C5-2B3B037355C6}"/>
              </a:ext>
            </a:extLst>
          </p:cNvPr>
          <p:cNvCxnSpPr>
            <a:endCxn id="4" idx="1"/>
          </p:cNvCxnSpPr>
          <p:nvPr/>
        </p:nvCxnSpPr>
        <p:spPr>
          <a:xfrm>
            <a:off x="3491880" y="2852956"/>
            <a:ext cx="108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0C0B3806-9052-49D5-BFD4-61D98DD7CE24}"/>
              </a:ext>
            </a:extLst>
          </p:cNvPr>
          <p:cNvCxnSpPr/>
          <p:nvPr/>
        </p:nvCxnSpPr>
        <p:spPr>
          <a:xfrm flipV="1">
            <a:off x="3275856" y="2708920"/>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2D31A302-B1A1-455D-849F-E65CE7D20DED}"/>
              </a:ext>
            </a:extLst>
          </p:cNvPr>
          <p:cNvCxnSpPr/>
          <p:nvPr/>
        </p:nvCxnSpPr>
        <p:spPr>
          <a:xfrm>
            <a:off x="3275856" y="2852956"/>
            <a:ext cx="324036" cy="143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angular 18">
            <a:extLst>
              <a:ext uri="{FF2B5EF4-FFF2-40B4-BE49-F238E27FC236}">
                <a16:creationId xmlns:a16="http://schemas.microsoft.com/office/drawing/2014/main" id="{1892D205-B9D7-4B8D-9CAC-31C2DFE114B5}"/>
              </a:ext>
            </a:extLst>
          </p:cNvPr>
          <p:cNvCxnSpPr>
            <a:stCxn id="5" idx="2"/>
            <a:endCxn id="4" idx="3"/>
          </p:cNvCxnSpPr>
          <p:nvPr/>
        </p:nvCxnSpPr>
        <p:spPr>
          <a:xfrm rot="5400000">
            <a:off x="5976146" y="980738"/>
            <a:ext cx="1440180" cy="2304256"/>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22" name="Grupo 21">
            <a:extLst>
              <a:ext uri="{FF2B5EF4-FFF2-40B4-BE49-F238E27FC236}">
                <a16:creationId xmlns:a16="http://schemas.microsoft.com/office/drawing/2014/main" id="{08013F90-52A1-420C-8FB0-A1A848189DA0}"/>
              </a:ext>
            </a:extLst>
          </p:cNvPr>
          <p:cNvGrpSpPr/>
          <p:nvPr/>
        </p:nvGrpSpPr>
        <p:grpSpPr>
          <a:xfrm rot="16200000">
            <a:off x="7692006" y="1445088"/>
            <a:ext cx="324036" cy="288032"/>
            <a:chOff x="5490102" y="2744924"/>
            <a:chExt cx="324036" cy="288032"/>
          </a:xfrm>
        </p:grpSpPr>
        <p:cxnSp>
          <p:nvCxnSpPr>
            <p:cNvPr id="20" name="Conector recto 19">
              <a:extLst>
                <a:ext uri="{FF2B5EF4-FFF2-40B4-BE49-F238E27FC236}">
                  <a16:creationId xmlns:a16="http://schemas.microsoft.com/office/drawing/2014/main" id="{12FE88DF-1F35-4137-9638-72B8A98F2E39}"/>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41CA6C6E-D03D-45F2-B313-75AAF68790A9}"/>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Conector: angular 25">
            <a:extLst>
              <a:ext uri="{FF2B5EF4-FFF2-40B4-BE49-F238E27FC236}">
                <a16:creationId xmlns:a16="http://schemas.microsoft.com/office/drawing/2014/main" id="{BC5C4481-479A-4ABF-B9CF-9B71FE78A64C}"/>
              </a:ext>
            </a:extLst>
          </p:cNvPr>
          <p:cNvCxnSpPr>
            <a:cxnSpLocks/>
          </p:cNvCxnSpPr>
          <p:nvPr/>
        </p:nvCxnSpPr>
        <p:spPr>
          <a:xfrm rot="16200000" flipV="1">
            <a:off x="5112070" y="3248990"/>
            <a:ext cx="1800180" cy="172819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28" name="Grupo 27">
            <a:extLst>
              <a:ext uri="{FF2B5EF4-FFF2-40B4-BE49-F238E27FC236}">
                <a16:creationId xmlns:a16="http://schemas.microsoft.com/office/drawing/2014/main" id="{7594AA63-8BB2-48B3-A303-C6CE72EB0920}"/>
              </a:ext>
            </a:extLst>
          </p:cNvPr>
          <p:cNvGrpSpPr/>
          <p:nvPr/>
        </p:nvGrpSpPr>
        <p:grpSpPr>
          <a:xfrm rot="16200000">
            <a:off x="4986045" y="3230998"/>
            <a:ext cx="324036" cy="288032"/>
            <a:chOff x="5490102" y="2744924"/>
            <a:chExt cx="324036" cy="288032"/>
          </a:xfrm>
        </p:grpSpPr>
        <p:cxnSp>
          <p:nvCxnSpPr>
            <p:cNvPr id="29" name="Conector recto 28">
              <a:extLst>
                <a:ext uri="{FF2B5EF4-FFF2-40B4-BE49-F238E27FC236}">
                  <a16:creationId xmlns:a16="http://schemas.microsoft.com/office/drawing/2014/main" id="{B3660137-DD14-413E-BE92-C78058483265}"/>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9CF3565-0123-4D07-B8FB-FC1432CB920F}"/>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upo 31">
            <a:extLst>
              <a:ext uri="{FF2B5EF4-FFF2-40B4-BE49-F238E27FC236}">
                <a16:creationId xmlns:a16="http://schemas.microsoft.com/office/drawing/2014/main" id="{8AB88E0D-A1B8-4255-AA87-58B3B61E8365}"/>
              </a:ext>
            </a:extLst>
          </p:cNvPr>
          <p:cNvGrpSpPr/>
          <p:nvPr/>
        </p:nvGrpSpPr>
        <p:grpSpPr>
          <a:xfrm rot="16200000">
            <a:off x="4278759" y="3230978"/>
            <a:ext cx="324036" cy="288032"/>
            <a:chOff x="5490102" y="2744924"/>
            <a:chExt cx="324036" cy="288032"/>
          </a:xfrm>
        </p:grpSpPr>
        <p:cxnSp>
          <p:nvCxnSpPr>
            <p:cNvPr id="33" name="Conector recto 32">
              <a:extLst>
                <a:ext uri="{FF2B5EF4-FFF2-40B4-BE49-F238E27FC236}">
                  <a16:creationId xmlns:a16="http://schemas.microsoft.com/office/drawing/2014/main" id="{AD592417-DF9F-4541-8AFD-15C84CC615B5}"/>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0BEAF9B-ACD2-4CD6-9F2F-BCEFF1ED7D1E}"/>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9" name="Conector: angular 38">
            <a:extLst>
              <a:ext uri="{FF2B5EF4-FFF2-40B4-BE49-F238E27FC236}">
                <a16:creationId xmlns:a16="http://schemas.microsoft.com/office/drawing/2014/main" id="{8D49D97E-622F-4DBC-9753-A38CED424CA8}"/>
              </a:ext>
            </a:extLst>
          </p:cNvPr>
          <p:cNvCxnSpPr>
            <a:cxnSpLocks/>
            <a:stCxn id="8" idx="3"/>
          </p:cNvCxnSpPr>
          <p:nvPr/>
        </p:nvCxnSpPr>
        <p:spPr>
          <a:xfrm flipV="1">
            <a:off x="2843808" y="3227287"/>
            <a:ext cx="1609764" cy="200191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FF823269-2353-4151-B057-BBE873B3E7B9}"/>
              </a:ext>
            </a:extLst>
          </p:cNvPr>
          <p:cNvCxnSpPr>
            <a:endCxn id="7" idx="1"/>
          </p:cNvCxnSpPr>
          <p:nvPr/>
        </p:nvCxnSpPr>
        <p:spPr>
          <a:xfrm>
            <a:off x="2843808" y="5445224"/>
            <a:ext cx="381642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4" name="Grupo 43">
            <a:extLst>
              <a:ext uri="{FF2B5EF4-FFF2-40B4-BE49-F238E27FC236}">
                <a16:creationId xmlns:a16="http://schemas.microsoft.com/office/drawing/2014/main" id="{9E897D94-5C57-4E29-BB2D-BFD1A06D0C7D}"/>
              </a:ext>
            </a:extLst>
          </p:cNvPr>
          <p:cNvGrpSpPr/>
          <p:nvPr/>
        </p:nvGrpSpPr>
        <p:grpSpPr>
          <a:xfrm rot="21046110">
            <a:off x="6376159" y="5309467"/>
            <a:ext cx="277129" cy="251495"/>
            <a:chOff x="5490102" y="2744924"/>
            <a:chExt cx="324036" cy="288032"/>
          </a:xfrm>
        </p:grpSpPr>
        <p:cxnSp>
          <p:nvCxnSpPr>
            <p:cNvPr id="45" name="Conector recto 44">
              <a:extLst>
                <a:ext uri="{FF2B5EF4-FFF2-40B4-BE49-F238E27FC236}">
                  <a16:creationId xmlns:a16="http://schemas.microsoft.com/office/drawing/2014/main" id="{E69AC8ED-8723-457D-B9E0-95A226F21921}"/>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7797499C-F0CA-42EF-B110-9719DC969748}"/>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8" name="Conector recto 47">
            <a:extLst>
              <a:ext uri="{FF2B5EF4-FFF2-40B4-BE49-F238E27FC236}">
                <a16:creationId xmlns:a16="http://schemas.microsoft.com/office/drawing/2014/main" id="{7A69C08F-3A24-4493-B3FC-6C5D838BDAC2}"/>
              </a:ext>
            </a:extLst>
          </p:cNvPr>
          <p:cNvCxnSpPr>
            <a:stCxn id="8" idx="1"/>
          </p:cNvCxnSpPr>
          <p:nvPr/>
        </p:nvCxnSpPr>
        <p:spPr>
          <a:xfrm flipH="1">
            <a:off x="251520" y="5229200"/>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angular 49">
            <a:extLst>
              <a:ext uri="{FF2B5EF4-FFF2-40B4-BE49-F238E27FC236}">
                <a16:creationId xmlns:a16="http://schemas.microsoft.com/office/drawing/2014/main" id="{5517E674-BEE3-459C-9C83-1C60667EEB1F}"/>
              </a:ext>
            </a:extLst>
          </p:cNvPr>
          <p:cNvCxnSpPr/>
          <p:nvPr/>
        </p:nvCxnSpPr>
        <p:spPr>
          <a:xfrm rot="5400000" flipH="1" flipV="1">
            <a:off x="-2268760" y="2708920"/>
            <a:ext cx="5040560" cy="127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195CBB9F-3A68-4CD1-9EA4-6E2C3BBE11E9}"/>
              </a:ext>
            </a:extLst>
          </p:cNvPr>
          <p:cNvCxnSpPr/>
          <p:nvPr/>
        </p:nvCxnSpPr>
        <p:spPr>
          <a:xfrm>
            <a:off x="245170" y="194990"/>
            <a:ext cx="72791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3A0F1A66-AC33-438D-A06E-433B181638C1}"/>
              </a:ext>
            </a:extLst>
          </p:cNvPr>
          <p:cNvCxnSpPr/>
          <p:nvPr/>
        </p:nvCxnSpPr>
        <p:spPr>
          <a:xfrm>
            <a:off x="7524328" y="194990"/>
            <a:ext cx="0" cy="497706"/>
          </a:xfrm>
          <a:prstGeom prst="line">
            <a:avLst/>
          </a:prstGeom>
        </p:spPr>
        <p:style>
          <a:lnRef idx="1">
            <a:schemeClr val="accent1"/>
          </a:lnRef>
          <a:fillRef idx="0">
            <a:schemeClr val="accent1"/>
          </a:fillRef>
          <a:effectRef idx="0">
            <a:schemeClr val="accent1"/>
          </a:effectRef>
          <a:fontRef idx="minor">
            <a:schemeClr val="tx1"/>
          </a:fontRef>
        </p:style>
      </p:cxnSp>
      <p:grpSp>
        <p:nvGrpSpPr>
          <p:cNvPr id="55" name="Grupo 54">
            <a:extLst>
              <a:ext uri="{FF2B5EF4-FFF2-40B4-BE49-F238E27FC236}">
                <a16:creationId xmlns:a16="http://schemas.microsoft.com/office/drawing/2014/main" id="{DBE3A59F-14FA-4268-8200-577156A241AB}"/>
              </a:ext>
            </a:extLst>
          </p:cNvPr>
          <p:cNvGrpSpPr/>
          <p:nvPr/>
        </p:nvGrpSpPr>
        <p:grpSpPr>
          <a:xfrm rot="5726764">
            <a:off x="7402238" y="464064"/>
            <a:ext cx="221321" cy="216403"/>
            <a:chOff x="5490102" y="2744924"/>
            <a:chExt cx="324036" cy="288032"/>
          </a:xfrm>
        </p:grpSpPr>
        <p:cxnSp>
          <p:nvCxnSpPr>
            <p:cNvPr id="56" name="Conector recto 55">
              <a:extLst>
                <a:ext uri="{FF2B5EF4-FFF2-40B4-BE49-F238E27FC236}">
                  <a16:creationId xmlns:a16="http://schemas.microsoft.com/office/drawing/2014/main" id="{48813DF8-D666-463A-ABA3-274A56173908}"/>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B73D294E-054E-4F3A-8FF0-F118DFDC9DE6}"/>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9" name="Conector recto 58">
            <a:extLst>
              <a:ext uri="{FF2B5EF4-FFF2-40B4-BE49-F238E27FC236}">
                <a16:creationId xmlns:a16="http://schemas.microsoft.com/office/drawing/2014/main" id="{943A51B5-06A7-4876-8704-4F9990DF52A2}"/>
              </a:ext>
            </a:extLst>
          </p:cNvPr>
          <p:cNvCxnSpPr/>
          <p:nvPr/>
        </p:nvCxnSpPr>
        <p:spPr>
          <a:xfrm flipV="1">
            <a:off x="8460432" y="1427086"/>
            <a:ext cx="0" cy="3658098"/>
          </a:xfrm>
          <a:prstGeom prst="line">
            <a:avLst/>
          </a:prstGeom>
        </p:spPr>
        <p:style>
          <a:lnRef idx="1">
            <a:schemeClr val="accent1"/>
          </a:lnRef>
          <a:fillRef idx="0">
            <a:schemeClr val="accent1"/>
          </a:fillRef>
          <a:effectRef idx="0">
            <a:schemeClr val="accent1"/>
          </a:effectRef>
          <a:fontRef idx="minor">
            <a:schemeClr val="tx1"/>
          </a:fontRef>
        </p:style>
      </p:cxnSp>
      <p:grpSp>
        <p:nvGrpSpPr>
          <p:cNvPr id="60" name="Grupo 59">
            <a:extLst>
              <a:ext uri="{FF2B5EF4-FFF2-40B4-BE49-F238E27FC236}">
                <a16:creationId xmlns:a16="http://schemas.microsoft.com/office/drawing/2014/main" id="{9A41E939-2D60-4A0F-AAC8-93A598715B9E}"/>
              </a:ext>
            </a:extLst>
          </p:cNvPr>
          <p:cNvGrpSpPr/>
          <p:nvPr/>
        </p:nvGrpSpPr>
        <p:grpSpPr>
          <a:xfrm rot="16200000">
            <a:off x="8298414" y="1494549"/>
            <a:ext cx="324036" cy="196730"/>
            <a:chOff x="5490102" y="2744924"/>
            <a:chExt cx="324036" cy="288032"/>
          </a:xfrm>
        </p:grpSpPr>
        <p:cxnSp>
          <p:nvCxnSpPr>
            <p:cNvPr id="61" name="Conector recto 60">
              <a:extLst>
                <a:ext uri="{FF2B5EF4-FFF2-40B4-BE49-F238E27FC236}">
                  <a16:creationId xmlns:a16="http://schemas.microsoft.com/office/drawing/2014/main" id="{7FD95759-C0AB-4009-9D71-27EE4094D825}"/>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347D60B1-032E-47CC-9FD3-5AAF45CB60DE}"/>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sp>
        <p:nvSpPr>
          <p:cNvPr id="63" name="CuadroTexto 62">
            <a:extLst>
              <a:ext uri="{FF2B5EF4-FFF2-40B4-BE49-F238E27FC236}">
                <a16:creationId xmlns:a16="http://schemas.microsoft.com/office/drawing/2014/main" id="{C6B6034E-7623-4C48-8A26-F20C3983DC52}"/>
              </a:ext>
            </a:extLst>
          </p:cNvPr>
          <p:cNvSpPr txBox="1"/>
          <p:nvPr/>
        </p:nvSpPr>
        <p:spPr>
          <a:xfrm>
            <a:off x="2324345" y="5968461"/>
            <a:ext cx="3267946" cy="369332"/>
          </a:xfrm>
          <a:prstGeom prst="rect">
            <a:avLst/>
          </a:prstGeom>
          <a:noFill/>
        </p:spPr>
        <p:txBody>
          <a:bodyPr wrap="none" rtlCol="0">
            <a:spAutoFit/>
          </a:bodyPr>
          <a:lstStyle/>
          <a:p>
            <a:r>
              <a:rPr lang="es-ES" b="1" dirty="0">
                <a:solidFill>
                  <a:srgbClr val="00B0F0"/>
                </a:solidFill>
              </a:rPr>
              <a:t>c.- MODELO ENTIDAD RELACION</a:t>
            </a:r>
          </a:p>
        </p:txBody>
      </p:sp>
      <p:cxnSp>
        <p:nvCxnSpPr>
          <p:cNvPr id="66" name="Conector recto 65">
            <a:extLst>
              <a:ext uri="{FF2B5EF4-FFF2-40B4-BE49-F238E27FC236}">
                <a16:creationId xmlns:a16="http://schemas.microsoft.com/office/drawing/2014/main" id="{B0F37AE3-C6EA-4EFF-9CBB-25C79498F21D}"/>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67" name="CuadroTexto 66">
            <a:extLst>
              <a:ext uri="{FF2B5EF4-FFF2-40B4-BE49-F238E27FC236}">
                <a16:creationId xmlns:a16="http://schemas.microsoft.com/office/drawing/2014/main" id="{FDA4C9B4-324E-4245-9E29-A1B387C84F49}"/>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pic>
        <p:nvPicPr>
          <p:cNvPr id="3" name="Sonido grabado">
            <a:hlinkClick r:id="" action="ppaction://media"/>
            <a:extLst>
              <a:ext uri="{FF2B5EF4-FFF2-40B4-BE49-F238E27FC236}">
                <a16:creationId xmlns:a16="http://schemas.microsoft.com/office/drawing/2014/main" id="{CAE2D485-4DFD-465A-B521-36F8C6CE8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2280" y="343320"/>
            <a:ext cx="609600" cy="609600"/>
          </a:xfrm>
          <a:prstGeom prst="rect">
            <a:avLst/>
          </a:prstGeom>
          <a:solidFill>
            <a:srgbClr val="00B0F0"/>
          </a:solidFill>
        </p:spPr>
      </p:pic>
    </p:spTree>
    <p:extLst>
      <p:ext uri="{BB962C8B-B14F-4D97-AF65-F5344CB8AC3E}">
        <p14:creationId xmlns:p14="http://schemas.microsoft.com/office/powerpoint/2010/main" val="12529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19">
            <a:extLst>
              <a:ext uri="{FF2B5EF4-FFF2-40B4-BE49-F238E27FC236}">
                <a16:creationId xmlns:a16="http://schemas.microsoft.com/office/drawing/2014/main" id="{72BD2D32-3D14-49A5-BB5D-43D1E6C8F13E}"/>
              </a:ext>
            </a:extLst>
          </p:cNvPr>
          <p:cNvGraphicFramePr>
            <a:graphicFrameLocks noGrp="1"/>
          </p:cNvGraphicFramePr>
          <p:nvPr>
            <p:extLst>
              <p:ext uri="{D42A27DB-BD31-4B8C-83A1-F6EECF244321}">
                <p14:modId xmlns:p14="http://schemas.microsoft.com/office/powerpoint/2010/main" val="3288519418"/>
              </p:ext>
            </p:extLst>
          </p:nvPr>
        </p:nvGraphicFramePr>
        <p:xfrm>
          <a:off x="5148064" y="4010180"/>
          <a:ext cx="1620000" cy="2247051"/>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2368802888"/>
                    </a:ext>
                  </a:extLst>
                </a:gridCol>
              </a:tblGrid>
              <a:tr h="302448">
                <a:tc>
                  <a:txBody>
                    <a:bodyPr/>
                    <a:lstStyle/>
                    <a:p>
                      <a:r>
                        <a:rPr lang="es-ES" sz="1400" dirty="0"/>
                        <a:t>SUCURSAL</a:t>
                      </a:r>
                    </a:p>
                  </a:txBody>
                  <a:tcPr/>
                </a:tc>
                <a:extLst>
                  <a:ext uri="{0D108BD9-81ED-4DB2-BD59-A6C34878D82A}">
                    <a16:rowId xmlns:a16="http://schemas.microsoft.com/office/drawing/2014/main" val="59811561"/>
                  </a:ext>
                </a:extLst>
              </a:tr>
              <a:tr h="272203">
                <a:tc>
                  <a:txBody>
                    <a:bodyPr/>
                    <a:lstStyle/>
                    <a:p>
                      <a:r>
                        <a:rPr lang="es-ES" sz="1200" i="1" u="sng" strike="noStrike" dirty="0" err="1">
                          <a:solidFill>
                            <a:srgbClr val="FF0000"/>
                          </a:solidFill>
                        </a:rPr>
                        <a:t>Codigo</a:t>
                      </a:r>
                      <a:r>
                        <a:rPr lang="es-ES" sz="1200" i="1" u="sng" strike="noStrike" dirty="0">
                          <a:solidFill>
                            <a:srgbClr val="FF0000"/>
                          </a:solidFill>
                        </a:rPr>
                        <a:t> (PK)</a:t>
                      </a:r>
                    </a:p>
                  </a:txBody>
                  <a:tcPr/>
                </a:tc>
                <a:extLst>
                  <a:ext uri="{0D108BD9-81ED-4DB2-BD59-A6C34878D82A}">
                    <a16:rowId xmlns:a16="http://schemas.microsoft.com/office/drawing/2014/main" val="269686721"/>
                  </a:ext>
                </a:extLst>
              </a:tr>
              <a:tr h="272203">
                <a:tc>
                  <a:txBody>
                    <a:bodyPr/>
                    <a:lstStyle/>
                    <a:p>
                      <a:r>
                        <a:rPr lang="es-ES" sz="1200" dirty="0">
                          <a:solidFill>
                            <a:schemeClr val="tx1"/>
                          </a:solidFill>
                        </a:rPr>
                        <a:t>Nombre</a:t>
                      </a:r>
                    </a:p>
                  </a:txBody>
                  <a:tcPr/>
                </a:tc>
                <a:extLst>
                  <a:ext uri="{0D108BD9-81ED-4DB2-BD59-A6C34878D82A}">
                    <a16:rowId xmlns:a16="http://schemas.microsoft.com/office/drawing/2014/main" val="56873266"/>
                  </a:ext>
                </a:extLst>
              </a:tr>
              <a:tr h="272203">
                <a:tc>
                  <a:txBody>
                    <a:bodyPr/>
                    <a:lstStyle/>
                    <a:p>
                      <a:r>
                        <a:rPr lang="es-ES" sz="1200" dirty="0"/>
                        <a:t>Dirección</a:t>
                      </a:r>
                    </a:p>
                  </a:txBody>
                  <a:tcPr/>
                </a:tc>
                <a:extLst>
                  <a:ext uri="{0D108BD9-81ED-4DB2-BD59-A6C34878D82A}">
                    <a16:rowId xmlns:a16="http://schemas.microsoft.com/office/drawing/2014/main" val="1031591903"/>
                  </a:ext>
                </a:extLst>
              </a:tr>
              <a:tr h="272203">
                <a:tc>
                  <a:txBody>
                    <a:bodyPr/>
                    <a:lstStyle/>
                    <a:p>
                      <a:r>
                        <a:rPr lang="es-ES" sz="1200" dirty="0"/>
                        <a:t>Teléfono</a:t>
                      </a:r>
                    </a:p>
                  </a:txBody>
                  <a:tcPr/>
                </a:tc>
                <a:extLst>
                  <a:ext uri="{0D108BD9-81ED-4DB2-BD59-A6C34878D82A}">
                    <a16:rowId xmlns:a16="http://schemas.microsoft.com/office/drawing/2014/main" val="4014390355"/>
                  </a:ext>
                </a:extLst>
              </a:tr>
              <a:tr h="272203">
                <a:tc>
                  <a:txBody>
                    <a:bodyPr/>
                    <a:lstStyle/>
                    <a:p>
                      <a:r>
                        <a:rPr lang="es-ES" sz="1200" dirty="0"/>
                        <a:t>Email</a:t>
                      </a:r>
                    </a:p>
                  </a:txBody>
                  <a:tcPr/>
                </a:tc>
                <a:extLst>
                  <a:ext uri="{0D108BD9-81ED-4DB2-BD59-A6C34878D82A}">
                    <a16:rowId xmlns:a16="http://schemas.microsoft.com/office/drawing/2014/main" val="2274740732"/>
                  </a:ext>
                </a:extLst>
              </a:tr>
              <a:tr h="272203">
                <a:tc>
                  <a:txBody>
                    <a:bodyPr/>
                    <a:lstStyle/>
                    <a:p>
                      <a:r>
                        <a:rPr lang="es-ES" sz="1200" dirty="0"/>
                        <a:t>Gerente</a:t>
                      </a:r>
                    </a:p>
                  </a:txBody>
                  <a:tcPr/>
                </a:tc>
                <a:extLst>
                  <a:ext uri="{0D108BD9-81ED-4DB2-BD59-A6C34878D82A}">
                    <a16:rowId xmlns:a16="http://schemas.microsoft.com/office/drawing/2014/main" val="2141080513"/>
                  </a:ext>
                </a:extLst>
              </a:tr>
              <a:tr h="296331">
                <a:tc>
                  <a:txBody>
                    <a:bodyPr/>
                    <a:lstStyle/>
                    <a:p>
                      <a:r>
                        <a:rPr lang="es-ES" sz="1200" dirty="0"/>
                        <a:t>Horario</a:t>
                      </a:r>
                    </a:p>
                  </a:txBody>
                  <a:tcPr/>
                </a:tc>
                <a:extLst>
                  <a:ext uri="{0D108BD9-81ED-4DB2-BD59-A6C34878D82A}">
                    <a16:rowId xmlns:a16="http://schemas.microsoft.com/office/drawing/2014/main" val="2012217784"/>
                  </a:ext>
                </a:extLst>
              </a:tr>
            </a:tbl>
          </a:graphicData>
        </a:graphic>
      </p:graphicFrame>
      <p:graphicFrame>
        <p:nvGraphicFramePr>
          <p:cNvPr id="5" name="Tabla 19">
            <a:extLst>
              <a:ext uri="{FF2B5EF4-FFF2-40B4-BE49-F238E27FC236}">
                <a16:creationId xmlns:a16="http://schemas.microsoft.com/office/drawing/2014/main" id="{A355D98C-1B89-456F-81F8-2B14E0FD9B84}"/>
              </a:ext>
            </a:extLst>
          </p:cNvPr>
          <p:cNvGraphicFramePr>
            <a:graphicFrameLocks noGrp="1"/>
          </p:cNvGraphicFramePr>
          <p:nvPr>
            <p:extLst>
              <p:ext uri="{D42A27DB-BD31-4B8C-83A1-F6EECF244321}">
                <p14:modId xmlns:p14="http://schemas.microsoft.com/office/powerpoint/2010/main" val="1777181567"/>
              </p:ext>
            </p:extLst>
          </p:nvPr>
        </p:nvGraphicFramePr>
        <p:xfrm>
          <a:off x="284577" y="399155"/>
          <a:ext cx="1590918" cy="5910162"/>
        </p:xfrm>
        <a:graphic>
          <a:graphicData uri="http://schemas.openxmlformats.org/drawingml/2006/table">
            <a:tbl>
              <a:tblPr firstRow="1" bandRow="1">
                <a:tableStyleId>{5C22544A-7EE6-4342-B048-85BDC9FD1C3A}</a:tableStyleId>
              </a:tblPr>
              <a:tblGrid>
                <a:gridCol w="1590918">
                  <a:extLst>
                    <a:ext uri="{9D8B030D-6E8A-4147-A177-3AD203B41FA5}">
                      <a16:colId xmlns:a16="http://schemas.microsoft.com/office/drawing/2014/main" val="2368802888"/>
                    </a:ext>
                  </a:extLst>
                </a:gridCol>
              </a:tblGrid>
              <a:tr h="311062">
                <a:tc>
                  <a:txBody>
                    <a:bodyPr/>
                    <a:lstStyle/>
                    <a:p>
                      <a:r>
                        <a:rPr lang="es-ES" sz="1400" dirty="0"/>
                        <a:t>CLIENTE</a:t>
                      </a:r>
                    </a:p>
                  </a:txBody>
                  <a:tcPr/>
                </a:tc>
                <a:extLst>
                  <a:ext uri="{0D108BD9-81ED-4DB2-BD59-A6C34878D82A}">
                    <a16:rowId xmlns:a16="http://schemas.microsoft.com/office/drawing/2014/main" val="59811561"/>
                  </a:ext>
                </a:extLst>
              </a:tr>
              <a:tr h="279955">
                <a:tc>
                  <a:txBody>
                    <a:bodyPr/>
                    <a:lstStyle/>
                    <a:p>
                      <a:r>
                        <a:rPr lang="es-ES" sz="1200" i="1" u="sng" strike="noStrike" dirty="0" err="1">
                          <a:solidFill>
                            <a:srgbClr val="FF0000"/>
                          </a:solidFill>
                        </a:rPr>
                        <a:t>Codigo</a:t>
                      </a:r>
                      <a:r>
                        <a:rPr lang="es-ES" sz="1200" i="1" u="sng" strike="noStrike" dirty="0">
                          <a:solidFill>
                            <a:srgbClr val="FF0000"/>
                          </a:solidFill>
                        </a:rPr>
                        <a:t> (PK)</a:t>
                      </a:r>
                    </a:p>
                  </a:txBody>
                  <a:tcPr anchor="ctr"/>
                </a:tc>
                <a:extLst>
                  <a:ext uri="{0D108BD9-81ED-4DB2-BD59-A6C34878D82A}">
                    <a16:rowId xmlns:a16="http://schemas.microsoft.com/office/drawing/2014/main" val="269686721"/>
                  </a:ext>
                </a:extLst>
              </a:tr>
              <a:tr h="279955">
                <a:tc>
                  <a:txBody>
                    <a:bodyPr/>
                    <a:lstStyle/>
                    <a:p>
                      <a:r>
                        <a:rPr lang="es-ES" sz="1200" dirty="0">
                          <a:solidFill>
                            <a:schemeClr val="tx1"/>
                          </a:solidFill>
                        </a:rPr>
                        <a:t>RIF</a:t>
                      </a:r>
                    </a:p>
                  </a:txBody>
                  <a:tcPr anchor="ctr"/>
                </a:tc>
                <a:extLst>
                  <a:ext uri="{0D108BD9-81ED-4DB2-BD59-A6C34878D82A}">
                    <a16:rowId xmlns:a16="http://schemas.microsoft.com/office/drawing/2014/main" val="1143250636"/>
                  </a:ext>
                </a:extLst>
              </a:tr>
              <a:tr h="279955">
                <a:tc>
                  <a:txBody>
                    <a:bodyPr/>
                    <a:lstStyle/>
                    <a:p>
                      <a:r>
                        <a:rPr lang="es-ES" sz="1200" dirty="0">
                          <a:solidFill>
                            <a:schemeClr val="tx1"/>
                          </a:solidFill>
                        </a:rPr>
                        <a:t>Cedula</a:t>
                      </a:r>
                    </a:p>
                  </a:txBody>
                  <a:tcPr anchor="ctr"/>
                </a:tc>
                <a:extLst>
                  <a:ext uri="{0D108BD9-81ED-4DB2-BD59-A6C34878D82A}">
                    <a16:rowId xmlns:a16="http://schemas.microsoft.com/office/drawing/2014/main" val="2937303541"/>
                  </a:ext>
                </a:extLst>
              </a:tr>
              <a:tr h="279955">
                <a:tc>
                  <a:txBody>
                    <a:bodyPr/>
                    <a:lstStyle/>
                    <a:p>
                      <a:r>
                        <a:rPr lang="es-ES" sz="1200" dirty="0" err="1">
                          <a:solidFill>
                            <a:schemeClr val="tx1"/>
                          </a:solidFill>
                        </a:rPr>
                        <a:t>TipoCliente</a:t>
                      </a:r>
                      <a:endParaRPr lang="es-ES" sz="1200" dirty="0">
                        <a:solidFill>
                          <a:schemeClr val="tx1"/>
                        </a:solidFill>
                      </a:endParaRPr>
                    </a:p>
                  </a:txBody>
                  <a:tcPr anchor="ctr"/>
                </a:tc>
                <a:extLst>
                  <a:ext uri="{0D108BD9-81ED-4DB2-BD59-A6C34878D82A}">
                    <a16:rowId xmlns:a16="http://schemas.microsoft.com/office/drawing/2014/main" val="2463329311"/>
                  </a:ext>
                </a:extLst>
              </a:tr>
              <a:tr h="279955">
                <a:tc>
                  <a:txBody>
                    <a:bodyPr/>
                    <a:lstStyle/>
                    <a:p>
                      <a:r>
                        <a:rPr lang="es-ES" sz="1200" dirty="0">
                          <a:solidFill>
                            <a:schemeClr val="tx1"/>
                          </a:solidFill>
                        </a:rPr>
                        <a:t>Nombre</a:t>
                      </a:r>
                    </a:p>
                  </a:txBody>
                  <a:tcPr anchor="ctr"/>
                </a:tc>
                <a:extLst>
                  <a:ext uri="{0D108BD9-81ED-4DB2-BD59-A6C34878D82A}">
                    <a16:rowId xmlns:a16="http://schemas.microsoft.com/office/drawing/2014/main" val="56873266"/>
                  </a:ext>
                </a:extLst>
              </a:tr>
              <a:tr h="279955">
                <a:tc>
                  <a:txBody>
                    <a:bodyPr/>
                    <a:lstStyle/>
                    <a:p>
                      <a:r>
                        <a:rPr lang="es-ES" sz="1200" dirty="0"/>
                        <a:t>Apellido</a:t>
                      </a:r>
                    </a:p>
                  </a:txBody>
                  <a:tcPr anchor="ctr"/>
                </a:tc>
                <a:extLst>
                  <a:ext uri="{0D108BD9-81ED-4DB2-BD59-A6C34878D82A}">
                    <a16:rowId xmlns:a16="http://schemas.microsoft.com/office/drawing/2014/main" val="979797149"/>
                  </a:ext>
                </a:extLst>
              </a:tr>
              <a:tr h="279955">
                <a:tc>
                  <a:txBody>
                    <a:bodyPr/>
                    <a:lstStyle/>
                    <a:p>
                      <a:r>
                        <a:rPr lang="es-ES" sz="1200" dirty="0"/>
                        <a:t>Dirección</a:t>
                      </a:r>
                    </a:p>
                  </a:txBody>
                  <a:tcPr anchor="ctr"/>
                </a:tc>
                <a:extLst>
                  <a:ext uri="{0D108BD9-81ED-4DB2-BD59-A6C34878D82A}">
                    <a16:rowId xmlns:a16="http://schemas.microsoft.com/office/drawing/2014/main" val="1031591903"/>
                  </a:ext>
                </a:extLst>
              </a:tr>
              <a:tr h="279955">
                <a:tc>
                  <a:txBody>
                    <a:bodyPr/>
                    <a:lstStyle/>
                    <a:p>
                      <a:r>
                        <a:rPr lang="es-ES" sz="1200" dirty="0"/>
                        <a:t>Teléfono</a:t>
                      </a:r>
                    </a:p>
                  </a:txBody>
                  <a:tcPr anchor="ctr"/>
                </a:tc>
                <a:extLst>
                  <a:ext uri="{0D108BD9-81ED-4DB2-BD59-A6C34878D82A}">
                    <a16:rowId xmlns:a16="http://schemas.microsoft.com/office/drawing/2014/main" val="4014390355"/>
                  </a:ext>
                </a:extLst>
              </a:tr>
              <a:tr h="279955">
                <a:tc>
                  <a:txBody>
                    <a:bodyPr/>
                    <a:lstStyle/>
                    <a:p>
                      <a:r>
                        <a:rPr lang="es-ES" sz="1200" dirty="0"/>
                        <a:t>Email</a:t>
                      </a:r>
                    </a:p>
                  </a:txBody>
                  <a:tcPr anchor="ctr"/>
                </a:tc>
                <a:extLst>
                  <a:ext uri="{0D108BD9-81ED-4DB2-BD59-A6C34878D82A}">
                    <a16:rowId xmlns:a16="http://schemas.microsoft.com/office/drawing/2014/main" val="2274740732"/>
                  </a:ext>
                </a:extLst>
              </a:tr>
              <a:tr h="279955">
                <a:tc>
                  <a:txBody>
                    <a:bodyPr/>
                    <a:lstStyle/>
                    <a:p>
                      <a:r>
                        <a:rPr lang="es-ES" sz="1200" dirty="0" err="1"/>
                        <a:t>FechaNacimiento</a:t>
                      </a:r>
                      <a:endParaRPr lang="es-ES" sz="1200" dirty="0"/>
                    </a:p>
                  </a:txBody>
                  <a:tcPr anchor="ctr"/>
                </a:tc>
                <a:extLst>
                  <a:ext uri="{0D108BD9-81ED-4DB2-BD59-A6C34878D82A}">
                    <a16:rowId xmlns:a16="http://schemas.microsoft.com/office/drawing/2014/main" val="2141080513"/>
                  </a:ext>
                </a:extLst>
              </a:tr>
              <a:tr h="279955">
                <a:tc>
                  <a:txBody>
                    <a:bodyPr/>
                    <a:lstStyle/>
                    <a:p>
                      <a:r>
                        <a:rPr lang="es-ES" sz="1200" dirty="0" err="1"/>
                        <a:t>IngresoMensual</a:t>
                      </a:r>
                      <a:endParaRPr lang="es-ES" sz="1200" dirty="0"/>
                    </a:p>
                  </a:txBody>
                  <a:tcPr anchor="ctr"/>
                </a:tc>
                <a:extLst>
                  <a:ext uri="{0D108BD9-81ED-4DB2-BD59-A6C34878D82A}">
                    <a16:rowId xmlns:a16="http://schemas.microsoft.com/office/drawing/2014/main" val="2012217784"/>
                  </a:ext>
                </a:extLst>
              </a:tr>
              <a:tr h="279955">
                <a:tc>
                  <a:txBody>
                    <a:bodyPr/>
                    <a:lstStyle/>
                    <a:p>
                      <a:r>
                        <a:rPr lang="es-ES" sz="1200" dirty="0" err="1"/>
                        <a:t>EmpresaLabora</a:t>
                      </a:r>
                      <a:endParaRPr lang="es-ES" sz="1200" dirty="0"/>
                    </a:p>
                  </a:txBody>
                  <a:tcPr anchor="ctr"/>
                </a:tc>
                <a:extLst>
                  <a:ext uri="{0D108BD9-81ED-4DB2-BD59-A6C34878D82A}">
                    <a16:rowId xmlns:a16="http://schemas.microsoft.com/office/drawing/2014/main" val="1055231982"/>
                  </a:ext>
                </a:extLst>
              </a:tr>
              <a:tr h="279955">
                <a:tc>
                  <a:txBody>
                    <a:bodyPr/>
                    <a:lstStyle/>
                    <a:p>
                      <a:r>
                        <a:rPr lang="es-ES" sz="1200" dirty="0" err="1"/>
                        <a:t>DireccionEmpresa</a:t>
                      </a:r>
                      <a:endParaRPr lang="es-ES" sz="1200" dirty="0"/>
                    </a:p>
                  </a:txBody>
                  <a:tcPr anchor="ctr"/>
                </a:tc>
                <a:extLst>
                  <a:ext uri="{0D108BD9-81ED-4DB2-BD59-A6C34878D82A}">
                    <a16:rowId xmlns:a16="http://schemas.microsoft.com/office/drawing/2014/main" val="1247500194"/>
                  </a:ext>
                </a:extLst>
              </a:tr>
              <a:tr h="279955">
                <a:tc>
                  <a:txBody>
                    <a:bodyPr/>
                    <a:lstStyle/>
                    <a:p>
                      <a:r>
                        <a:rPr lang="es-ES" sz="1200" dirty="0" err="1"/>
                        <a:t>TelefonoEmpresa</a:t>
                      </a:r>
                      <a:endParaRPr lang="es-ES" sz="1200" dirty="0"/>
                    </a:p>
                  </a:txBody>
                  <a:tcPr anchor="ctr"/>
                </a:tc>
                <a:extLst>
                  <a:ext uri="{0D108BD9-81ED-4DB2-BD59-A6C34878D82A}">
                    <a16:rowId xmlns:a16="http://schemas.microsoft.com/office/drawing/2014/main" val="2378688199"/>
                  </a:ext>
                </a:extLst>
              </a:tr>
              <a:tr h="279955">
                <a:tc>
                  <a:txBody>
                    <a:bodyPr/>
                    <a:lstStyle/>
                    <a:p>
                      <a:r>
                        <a:rPr lang="es-ES" sz="1200" dirty="0" err="1"/>
                        <a:t>Antiguedad</a:t>
                      </a:r>
                      <a:endParaRPr lang="es-ES" sz="1200" dirty="0"/>
                    </a:p>
                  </a:txBody>
                  <a:tcPr anchor="ctr"/>
                </a:tc>
                <a:extLst>
                  <a:ext uri="{0D108BD9-81ED-4DB2-BD59-A6C34878D82A}">
                    <a16:rowId xmlns:a16="http://schemas.microsoft.com/office/drawing/2014/main" val="1052056278"/>
                  </a:ext>
                </a:extLst>
              </a:tr>
              <a:tr h="279955">
                <a:tc>
                  <a:txBody>
                    <a:bodyPr/>
                    <a:lstStyle/>
                    <a:p>
                      <a:r>
                        <a:rPr lang="es-ES" sz="1200" dirty="0" err="1"/>
                        <a:t>TipoEmpresa</a:t>
                      </a:r>
                      <a:endParaRPr lang="es-ES" sz="1200" dirty="0"/>
                    </a:p>
                  </a:txBody>
                  <a:tcPr anchor="ctr"/>
                </a:tc>
                <a:extLst>
                  <a:ext uri="{0D108BD9-81ED-4DB2-BD59-A6C34878D82A}">
                    <a16:rowId xmlns:a16="http://schemas.microsoft.com/office/drawing/2014/main" val="3380502395"/>
                  </a:ext>
                </a:extLst>
              </a:tr>
              <a:tr h="279955">
                <a:tc>
                  <a:txBody>
                    <a:bodyPr/>
                    <a:lstStyle/>
                    <a:p>
                      <a:r>
                        <a:rPr lang="es-ES" sz="1200" dirty="0"/>
                        <a:t>Gerente</a:t>
                      </a:r>
                    </a:p>
                  </a:txBody>
                  <a:tcPr anchor="ctr"/>
                </a:tc>
                <a:extLst>
                  <a:ext uri="{0D108BD9-81ED-4DB2-BD59-A6C34878D82A}">
                    <a16:rowId xmlns:a16="http://schemas.microsoft.com/office/drawing/2014/main" val="2961688387"/>
                  </a:ext>
                </a:extLst>
              </a:tr>
              <a:tr h="279955">
                <a:tc>
                  <a:txBody>
                    <a:bodyPr/>
                    <a:lstStyle/>
                    <a:p>
                      <a:r>
                        <a:rPr lang="es-ES" sz="1200" dirty="0"/>
                        <a:t>Patrimonio</a:t>
                      </a:r>
                    </a:p>
                  </a:txBody>
                  <a:tcPr anchor="ctr"/>
                </a:tc>
                <a:extLst>
                  <a:ext uri="{0D108BD9-81ED-4DB2-BD59-A6C34878D82A}">
                    <a16:rowId xmlns:a16="http://schemas.microsoft.com/office/drawing/2014/main" val="3742497959"/>
                  </a:ext>
                </a:extLst>
              </a:tr>
              <a:tr h="279955">
                <a:tc>
                  <a:txBody>
                    <a:bodyPr/>
                    <a:lstStyle/>
                    <a:p>
                      <a:r>
                        <a:rPr lang="es-ES" sz="1200" dirty="0" err="1"/>
                        <a:t>NumeroEmpleados</a:t>
                      </a:r>
                      <a:endParaRPr lang="es-ES" sz="1200" dirty="0"/>
                    </a:p>
                  </a:txBody>
                  <a:tcPr anchor="ctr"/>
                </a:tc>
                <a:extLst>
                  <a:ext uri="{0D108BD9-81ED-4DB2-BD59-A6C34878D82A}">
                    <a16:rowId xmlns:a16="http://schemas.microsoft.com/office/drawing/2014/main" val="2724768963"/>
                  </a:ext>
                </a:extLst>
              </a:tr>
              <a:tr h="279955">
                <a:tc>
                  <a:txBody>
                    <a:bodyPr/>
                    <a:lstStyle/>
                    <a:p>
                      <a:r>
                        <a:rPr lang="es-ES" sz="1200" dirty="0"/>
                        <a:t>Ramo</a:t>
                      </a:r>
                    </a:p>
                  </a:txBody>
                  <a:tcPr anchor="ctr"/>
                </a:tc>
                <a:extLst>
                  <a:ext uri="{0D108BD9-81ED-4DB2-BD59-A6C34878D82A}">
                    <a16:rowId xmlns:a16="http://schemas.microsoft.com/office/drawing/2014/main" val="2818824519"/>
                  </a:ext>
                </a:extLst>
              </a:tr>
            </a:tbl>
          </a:graphicData>
        </a:graphic>
      </p:graphicFrame>
      <p:graphicFrame>
        <p:nvGraphicFramePr>
          <p:cNvPr id="7" name="Tabla 19">
            <a:extLst>
              <a:ext uri="{FF2B5EF4-FFF2-40B4-BE49-F238E27FC236}">
                <a16:creationId xmlns:a16="http://schemas.microsoft.com/office/drawing/2014/main" id="{1D4E57CF-9A9E-4D97-8029-22A62B82FD7C}"/>
              </a:ext>
            </a:extLst>
          </p:cNvPr>
          <p:cNvGraphicFramePr>
            <a:graphicFrameLocks noGrp="1"/>
          </p:cNvGraphicFramePr>
          <p:nvPr>
            <p:extLst>
              <p:ext uri="{D42A27DB-BD31-4B8C-83A1-F6EECF244321}">
                <p14:modId xmlns:p14="http://schemas.microsoft.com/office/powerpoint/2010/main" val="2091111518"/>
              </p:ext>
            </p:extLst>
          </p:nvPr>
        </p:nvGraphicFramePr>
        <p:xfrm>
          <a:off x="7165370" y="399155"/>
          <a:ext cx="1590919" cy="3322320"/>
        </p:xfrm>
        <a:graphic>
          <a:graphicData uri="http://schemas.openxmlformats.org/drawingml/2006/table">
            <a:tbl>
              <a:tblPr firstRow="1" bandRow="1">
                <a:tableStyleId>{5C22544A-7EE6-4342-B048-85BDC9FD1C3A}</a:tableStyleId>
              </a:tblPr>
              <a:tblGrid>
                <a:gridCol w="1590919">
                  <a:extLst>
                    <a:ext uri="{9D8B030D-6E8A-4147-A177-3AD203B41FA5}">
                      <a16:colId xmlns:a16="http://schemas.microsoft.com/office/drawing/2014/main" val="2368802888"/>
                    </a:ext>
                  </a:extLst>
                </a:gridCol>
              </a:tblGrid>
              <a:tr h="303853">
                <a:tc>
                  <a:txBody>
                    <a:bodyPr/>
                    <a:lstStyle/>
                    <a:p>
                      <a:r>
                        <a:rPr lang="es-ES" sz="1400" dirty="0"/>
                        <a:t>EMPLEADO</a:t>
                      </a:r>
                    </a:p>
                  </a:txBody>
                  <a:tcPr/>
                </a:tc>
                <a:extLst>
                  <a:ext uri="{0D108BD9-81ED-4DB2-BD59-A6C34878D82A}">
                    <a16:rowId xmlns:a16="http://schemas.microsoft.com/office/drawing/2014/main" val="59811561"/>
                  </a:ext>
                </a:extLst>
              </a:tr>
              <a:tr h="273468">
                <a:tc>
                  <a:txBody>
                    <a:bodyPr/>
                    <a:lstStyle/>
                    <a:p>
                      <a:r>
                        <a:rPr lang="es-ES" sz="1200" i="1" u="sng" strike="noStrike" dirty="0">
                          <a:solidFill>
                            <a:srgbClr val="FF0000"/>
                          </a:solidFill>
                        </a:rPr>
                        <a:t>Cedula (PK)</a:t>
                      </a:r>
                    </a:p>
                  </a:txBody>
                  <a:tcPr/>
                </a:tc>
                <a:extLst>
                  <a:ext uri="{0D108BD9-81ED-4DB2-BD59-A6C34878D82A}">
                    <a16:rowId xmlns:a16="http://schemas.microsoft.com/office/drawing/2014/main" val="269686721"/>
                  </a:ext>
                </a:extLst>
              </a:tr>
              <a:tr h="273468">
                <a:tc>
                  <a:txBody>
                    <a:bodyPr/>
                    <a:lstStyle/>
                    <a:p>
                      <a:r>
                        <a:rPr lang="es-ES" sz="1200" i="1" u="sng" strike="noStrike" dirty="0">
                          <a:solidFill>
                            <a:srgbClr val="00B0F0"/>
                          </a:solidFill>
                        </a:rPr>
                        <a:t>Cod Sucursal (FK)</a:t>
                      </a:r>
                    </a:p>
                  </a:txBody>
                  <a:tcPr/>
                </a:tc>
                <a:extLst>
                  <a:ext uri="{0D108BD9-81ED-4DB2-BD59-A6C34878D82A}">
                    <a16:rowId xmlns:a16="http://schemas.microsoft.com/office/drawing/2014/main" val="2698487179"/>
                  </a:ext>
                </a:extLst>
              </a:tr>
              <a:tr h="273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mn-lt"/>
                          <a:ea typeface="+mn-ea"/>
                          <a:cs typeface="+mn-cs"/>
                        </a:rPr>
                        <a:t>Apellido</a:t>
                      </a:r>
                    </a:p>
                  </a:txBody>
                  <a:tcPr/>
                </a:tc>
                <a:extLst>
                  <a:ext uri="{0D108BD9-81ED-4DB2-BD59-A6C34878D82A}">
                    <a16:rowId xmlns:a16="http://schemas.microsoft.com/office/drawing/2014/main" val="29994821"/>
                  </a:ext>
                </a:extLst>
              </a:tr>
              <a:tr h="273468">
                <a:tc>
                  <a:txBody>
                    <a:bodyPr/>
                    <a:lstStyle/>
                    <a:p>
                      <a:r>
                        <a:rPr lang="es-ES" sz="1200" dirty="0">
                          <a:solidFill>
                            <a:schemeClr val="tx1"/>
                          </a:solidFill>
                        </a:rPr>
                        <a:t>Nombre</a:t>
                      </a:r>
                    </a:p>
                  </a:txBody>
                  <a:tcPr/>
                </a:tc>
                <a:extLst>
                  <a:ext uri="{0D108BD9-81ED-4DB2-BD59-A6C34878D82A}">
                    <a16:rowId xmlns:a16="http://schemas.microsoft.com/office/drawing/2014/main" val="56873266"/>
                  </a:ext>
                </a:extLst>
              </a:tr>
              <a:tr h="273468">
                <a:tc>
                  <a:txBody>
                    <a:bodyPr/>
                    <a:lstStyle/>
                    <a:p>
                      <a:r>
                        <a:rPr lang="es-ES" sz="1200" dirty="0"/>
                        <a:t>Cargo</a:t>
                      </a:r>
                    </a:p>
                  </a:txBody>
                  <a:tcPr/>
                </a:tc>
                <a:extLst>
                  <a:ext uri="{0D108BD9-81ED-4DB2-BD59-A6C34878D82A}">
                    <a16:rowId xmlns:a16="http://schemas.microsoft.com/office/drawing/2014/main" val="1031591903"/>
                  </a:ext>
                </a:extLst>
              </a:tr>
              <a:tr h="273468">
                <a:tc>
                  <a:txBody>
                    <a:bodyPr/>
                    <a:lstStyle/>
                    <a:p>
                      <a:r>
                        <a:rPr lang="es-ES" sz="1200" dirty="0" err="1"/>
                        <a:t>FechoIngreso</a:t>
                      </a:r>
                      <a:endParaRPr lang="es-ES" sz="1200" dirty="0"/>
                    </a:p>
                  </a:txBody>
                  <a:tcPr/>
                </a:tc>
                <a:extLst>
                  <a:ext uri="{0D108BD9-81ED-4DB2-BD59-A6C34878D82A}">
                    <a16:rowId xmlns:a16="http://schemas.microsoft.com/office/drawing/2014/main" val="4014390355"/>
                  </a:ext>
                </a:extLst>
              </a:tr>
              <a:tr h="273468">
                <a:tc>
                  <a:txBody>
                    <a:bodyPr/>
                    <a:lstStyle/>
                    <a:p>
                      <a:r>
                        <a:rPr lang="es-ES" sz="1200" dirty="0"/>
                        <a:t>Sexo</a:t>
                      </a:r>
                    </a:p>
                  </a:txBody>
                  <a:tcPr/>
                </a:tc>
                <a:extLst>
                  <a:ext uri="{0D108BD9-81ED-4DB2-BD59-A6C34878D82A}">
                    <a16:rowId xmlns:a16="http://schemas.microsoft.com/office/drawing/2014/main" val="2274740732"/>
                  </a:ext>
                </a:extLst>
              </a:tr>
              <a:tr h="273468">
                <a:tc>
                  <a:txBody>
                    <a:bodyPr/>
                    <a:lstStyle/>
                    <a:p>
                      <a:r>
                        <a:rPr lang="es-ES" sz="1200" dirty="0" err="1"/>
                        <a:t>FechaNacimiento</a:t>
                      </a:r>
                      <a:endParaRPr lang="es-ES" sz="1200" dirty="0"/>
                    </a:p>
                  </a:txBody>
                  <a:tcPr/>
                </a:tc>
                <a:extLst>
                  <a:ext uri="{0D108BD9-81ED-4DB2-BD59-A6C34878D82A}">
                    <a16:rowId xmlns:a16="http://schemas.microsoft.com/office/drawing/2014/main" val="2141080513"/>
                  </a:ext>
                </a:extLst>
              </a:tr>
              <a:tr h="273468">
                <a:tc>
                  <a:txBody>
                    <a:bodyPr/>
                    <a:lstStyle/>
                    <a:p>
                      <a:r>
                        <a:rPr lang="es-ES" sz="1200" dirty="0"/>
                        <a:t>Dirección</a:t>
                      </a:r>
                    </a:p>
                  </a:txBody>
                  <a:tcPr/>
                </a:tc>
                <a:extLst>
                  <a:ext uri="{0D108BD9-81ED-4DB2-BD59-A6C34878D82A}">
                    <a16:rowId xmlns:a16="http://schemas.microsoft.com/office/drawing/2014/main" val="2012217784"/>
                  </a:ext>
                </a:extLst>
              </a:tr>
              <a:tr h="273468">
                <a:tc>
                  <a:txBody>
                    <a:bodyPr/>
                    <a:lstStyle/>
                    <a:p>
                      <a:r>
                        <a:rPr lang="es-ES" sz="1200" dirty="0"/>
                        <a:t>Teléfono</a:t>
                      </a:r>
                    </a:p>
                  </a:txBody>
                  <a:tcPr/>
                </a:tc>
                <a:extLst>
                  <a:ext uri="{0D108BD9-81ED-4DB2-BD59-A6C34878D82A}">
                    <a16:rowId xmlns:a16="http://schemas.microsoft.com/office/drawing/2014/main" val="3763938037"/>
                  </a:ext>
                </a:extLst>
              </a:tr>
              <a:tr h="273468">
                <a:tc>
                  <a:txBody>
                    <a:bodyPr/>
                    <a:lstStyle/>
                    <a:p>
                      <a:r>
                        <a:rPr lang="es-ES" sz="1200" dirty="0"/>
                        <a:t>Profesión</a:t>
                      </a:r>
                    </a:p>
                  </a:txBody>
                  <a:tcPr/>
                </a:tc>
                <a:extLst>
                  <a:ext uri="{0D108BD9-81ED-4DB2-BD59-A6C34878D82A}">
                    <a16:rowId xmlns:a16="http://schemas.microsoft.com/office/drawing/2014/main" val="2868827346"/>
                  </a:ext>
                </a:extLst>
              </a:tr>
            </a:tbl>
          </a:graphicData>
        </a:graphic>
      </p:graphicFrame>
      <p:graphicFrame>
        <p:nvGraphicFramePr>
          <p:cNvPr id="8" name="Tabla 19">
            <a:extLst>
              <a:ext uri="{FF2B5EF4-FFF2-40B4-BE49-F238E27FC236}">
                <a16:creationId xmlns:a16="http://schemas.microsoft.com/office/drawing/2014/main" id="{C188C15E-2956-4F5B-9D93-5E91257A94D2}"/>
              </a:ext>
            </a:extLst>
          </p:cNvPr>
          <p:cNvGraphicFramePr>
            <a:graphicFrameLocks noGrp="1"/>
          </p:cNvGraphicFramePr>
          <p:nvPr>
            <p:extLst>
              <p:ext uri="{D42A27DB-BD31-4B8C-83A1-F6EECF244321}">
                <p14:modId xmlns:p14="http://schemas.microsoft.com/office/powerpoint/2010/main" val="3227337415"/>
              </p:ext>
            </p:extLst>
          </p:nvPr>
        </p:nvGraphicFramePr>
        <p:xfrm>
          <a:off x="4871772" y="399155"/>
          <a:ext cx="1590919" cy="2502304"/>
        </p:xfrm>
        <a:graphic>
          <a:graphicData uri="http://schemas.openxmlformats.org/drawingml/2006/table">
            <a:tbl>
              <a:tblPr firstRow="1" bandRow="1">
                <a:tableStyleId>{5C22544A-7EE6-4342-B048-85BDC9FD1C3A}</a:tableStyleId>
              </a:tblPr>
              <a:tblGrid>
                <a:gridCol w="1590919">
                  <a:extLst>
                    <a:ext uri="{9D8B030D-6E8A-4147-A177-3AD203B41FA5}">
                      <a16:colId xmlns:a16="http://schemas.microsoft.com/office/drawing/2014/main" val="2368802888"/>
                    </a:ext>
                  </a:extLst>
                </a:gridCol>
              </a:tblGrid>
              <a:tr h="363947">
                <a:tc>
                  <a:txBody>
                    <a:bodyPr/>
                    <a:lstStyle/>
                    <a:p>
                      <a:r>
                        <a:rPr lang="es-ES" sz="1400" dirty="0"/>
                        <a:t>TRANSACCION</a:t>
                      </a:r>
                    </a:p>
                  </a:txBody>
                  <a:tcPr/>
                </a:tc>
                <a:extLst>
                  <a:ext uri="{0D108BD9-81ED-4DB2-BD59-A6C34878D82A}">
                    <a16:rowId xmlns:a16="http://schemas.microsoft.com/office/drawing/2014/main" val="59811561"/>
                  </a:ext>
                </a:extLst>
              </a:tr>
              <a:tr h="303472">
                <a:tc>
                  <a:txBody>
                    <a:bodyPr/>
                    <a:lstStyle/>
                    <a:p>
                      <a:r>
                        <a:rPr lang="es-ES" sz="1200" i="1" u="sng" strike="noStrike" dirty="0" err="1">
                          <a:solidFill>
                            <a:srgbClr val="FF0000"/>
                          </a:solidFill>
                        </a:rPr>
                        <a:t>Codigo</a:t>
                      </a:r>
                      <a:r>
                        <a:rPr lang="es-ES" sz="1200" i="1" u="sng" strike="noStrike" dirty="0">
                          <a:solidFill>
                            <a:srgbClr val="FF0000"/>
                          </a:solidFill>
                        </a:rPr>
                        <a:t> (PK)</a:t>
                      </a:r>
                    </a:p>
                  </a:txBody>
                  <a:tcPr/>
                </a:tc>
                <a:extLst>
                  <a:ext uri="{0D108BD9-81ED-4DB2-BD59-A6C34878D82A}">
                    <a16:rowId xmlns:a16="http://schemas.microsoft.com/office/drawing/2014/main" val="269686721"/>
                  </a:ext>
                </a:extLst>
              </a:tr>
              <a:tr h="27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sng" strike="noStrike" kern="1200" cap="none" spc="0" normalizeH="0" baseline="0" noProof="0" dirty="0" err="1">
                          <a:ln>
                            <a:noFill/>
                          </a:ln>
                          <a:solidFill>
                            <a:srgbClr val="00B0F0"/>
                          </a:solidFill>
                          <a:effectLst/>
                          <a:uLnTx/>
                          <a:uFillTx/>
                          <a:latin typeface="+mn-lt"/>
                          <a:ea typeface="+mn-ea"/>
                          <a:cs typeface="+mn-cs"/>
                        </a:rPr>
                        <a:t>Cod.Cuenta</a:t>
                      </a:r>
                      <a:r>
                        <a:rPr kumimoji="0" lang="es-ES" sz="1200" b="0" i="1" u="sng" strike="noStrike" kern="1200" cap="none" spc="0" normalizeH="0" baseline="0" noProof="0" dirty="0">
                          <a:ln>
                            <a:noFill/>
                          </a:ln>
                          <a:solidFill>
                            <a:srgbClr val="00B0F0"/>
                          </a:solidFill>
                          <a:effectLst/>
                          <a:uLnTx/>
                          <a:uFillTx/>
                          <a:latin typeface="+mn-lt"/>
                          <a:ea typeface="+mn-ea"/>
                          <a:cs typeface="+mn-cs"/>
                        </a:rPr>
                        <a:t> (FK)</a:t>
                      </a:r>
                    </a:p>
                  </a:txBody>
                  <a:tcPr/>
                </a:tc>
                <a:extLst>
                  <a:ext uri="{0D108BD9-81ED-4DB2-BD59-A6C34878D82A}">
                    <a16:rowId xmlns:a16="http://schemas.microsoft.com/office/drawing/2014/main" val="56873266"/>
                  </a:ext>
                </a:extLst>
              </a:tr>
              <a:tr h="27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sng" strike="noStrike" kern="1200" cap="none" spc="0" normalizeH="0" baseline="0" noProof="0" dirty="0" err="1">
                          <a:ln>
                            <a:noFill/>
                          </a:ln>
                          <a:solidFill>
                            <a:srgbClr val="00B0F0"/>
                          </a:solidFill>
                          <a:effectLst/>
                          <a:uLnTx/>
                          <a:uFillTx/>
                          <a:latin typeface="+mn-lt"/>
                          <a:ea typeface="+mn-ea"/>
                          <a:cs typeface="+mn-cs"/>
                        </a:rPr>
                        <a:t>Cod.Empleado</a:t>
                      </a:r>
                      <a:r>
                        <a:rPr kumimoji="0" lang="es-ES" sz="1200" b="0" i="1" u="sng" strike="noStrike" kern="1200" cap="none" spc="0" normalizeH="0" baseline="0" noProof="0" dirty="0">
                          <a:ln>
                            <a:noFill/>
                          </a:ln>
                          <a:solidFill>
                            <a:srgbClr val="00B0F0"/>
                          </a:solidFill>
                          <a:effectLst/>
                          <a:uLnTx/>
                          <a:uFillTx/>
                          <a:latin typeface="+mn-lt"/>
                          <a:ea typeface="+mn-ea"/>
                          <a:cs typeface="+mn-cs"/>
                        </a:rPr>
                        <a:t> (FK)</a:t>
                      </a:r>
                    </a:p>
                  </a:txBody>
                  <a:tcPr/>
                </a:tc>
                <a:extLst>
                  <a:ext uri="{0D108BD9-81ED-4DB2-BD59-A6C34878D82A}">
                    <a16:rowId xmlns:a16="http://schemas.microsoft.com/office/drawing/2014/main" val="1031591903"/>
                  </a:ext>
                </a:extLst>
              </a:tr>
              <a:tr h="27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sng" strike="noStrike" kern="1200" cap="none" spc="0" normalizeH="0" baseline="0" noProof="0" dirty="0" err="1">
                          <a:ln>
                            <a:noFill/>
                          </a:ln>
                          <a:solidFill>
                            <a:srgbClr val="00B0F0"/>
                          </a:solidFill>
                          <a:effectLst/>
                          <a:uLnTx/>
                          <a:uFillTx/>
                          <a:latin typeface="+mn-lt"/>
                          <a:ea typeface="+mn-ea"/>
                          <a:cs typeface="+mn-cs"/>
                        </a:rPr>
                        <a:t>Cod.Sucursal</a:t>
                      </a:r>
                      <a:r>
                        <a:rPr kumimoji="0" lang="es-ES" sz="1200" b="0" i="1" u="sng" strike="noStrike" kern="1200" cap="none" spc="0" normalizeH="0" baseline="0" noProof="0" dirty="0">
                          <a:ln>
                            <a:noFill/>
                          </a:ln>
                          <a:solidFill>
                            <a:srgbClr val="00B0F0"/>
                          </a:solidFill>
                          <a:effectLst/>
                          <a:uLnTx/>
                          <a:uFillTx/>
                          <a:latin typeface="+mn-lt"/>
                          <a:ea typeface="+mn-ea"/>
                          <a:cs typeface="+mn-cs"/>
                        </a:rPr>
                        <a:t> (FK)</a:t>
                      </a:r>
                    </a:p>
                  </a:txBody>
                  <a:tcPr/>
                </a:tc>
                <a:extLst>
                  <a:ext uri="{0D108BD9-81ED-4DB2-BD59-A6C34878D82A}">
                    <a16:rowId xmlns:a16="http://schemas.microsoft.com/office/drawing/2014/main" val="4014390355"/>
                  </a:ext>
                </a:extLst>
              </a:tr>
              <a:tr h="275537">
                <a:tc>
                  <a:txBody>
                    <a:bodyPr/>
                    <a:lstStyle/>
                    <a:p>
                      <a:r>
                        <a:rPr lang="es-ES" sz="1200" dirty="0"/>
                        <a:t>Fecha</a:t>
                      </a:r>
                    </a:p>
                  </a:txBody>
                  <a:tcPr/>
                </a:tc>
                <a:extLst>
                  <a:ext uri="{0D108BD9-81ED-4DB2-BD59-A6C34878D82A}">
                    <a16:rowId xmlns:a16="http://schemas.microsoft.com/office/drawing/2014/main" val="2274740732"/>
                  </a:ext>
                </a:extLst>
              </a:tr>
              <a:tr h="275537">
                <a:tc>
                  <a:txBody>
                    <a:bodyPr/>
                    <a:lstStyle/>
                    <a:p>
                      <a:r>
                        <a:rPr lang="es-ES" sz="1200" dirty="0"/>
                        <a:t>Monto</a:t>
                      </a:r>
                    </a:p>
                  </a:txBody>
                  <a:tcPr/>
                </a:tc>
                <a:extLst>
                  <a:ext uri="{0D108BD9-81ED-4DB2-BD59-A6C34878D82A}">
                    <a16:rowId xmlns:a16="http://schemas.microsoft.com/office/drawing/2014/main" val="2141080513"/>
                  </a:ext>
                </a:extLst>
              </a:tr>
              <a:tr h="363947">
                <a:tc>
                  <a:txBody>
                    <a:bodyPr/>
                    <a:lstStyle/>
                    <a:p>
                      <a:r>
                        <a:rPr lang="es-ES" sz="1200" dirty="0" err="1"/>
                        <a:t>TipoTransaccion</a:t>
                      </a:r>
                      <a:endParaRPr lang="es-ES" sz="1200" dirty="0"/>
                    </a:p>
                    <a:p>
                      <a:endParaRPr lang="es-ES" sz="1200" dirty="0"/>
                    </a:p>
                  </a:txBody>
                  <a:tcPr/>
                </a:tc>
                <a:extLst>
                  <a:ext uri="{0D108BD9-81ED-4DB2-BD59-A6C34878D82A}">
                    <a16:rowId xmlns:a16="http://schemas.microsoft.com/office/drawing/2014/main" val="2012217784"/>
                  </a:ext>
                </a:extLst>
              </a:tr>
            </a:tbl>
          </a:graphicData>
        </a:graphic>
      </p:graphicFrame>
      <p:graphicFrame>
        <p:nvGraphicFramePr>
          <p:cNvPr id="9" name="Tabla 19">
            <a:extLst>
              <a:ext uri="{FF2B5EF4-FFF2-40B4-BE49-F238E27FC236}">
                <a16:creationId xmlns:a16="http://schemas.microsoft.com/office/drawing/2014/main" id="{EFFC1B13-4E08-4756-8E72-DD58310368DD}"/>
              </a:ext>
            </a:extLst>
          </p:cNvPr>
          <p:cNvGraphicFramePr>
            <a:graphicFrameLocks noGrp="1"/>
          </p:cNvGraphicFramePr>
          <p:nvPr>
            <p:extLst>
              <p:ext uri="{D42A27DB-BD31-4B8C-83A1-F6EECF244321}">
                <p14:modId xmlns:p14="http://schemas.microsoft.com/office/powerpoint/2010/main" val="4259059130"/>
              </p:ext>
            </p:extLst>
          </p:nvPr>
        </p:nvGraphicFramePr>
        <p:xfrm>
          <a:off x="2578174" y="399155"/>
          <a:ext cx="1590919" cy="2502304"/>
        </p:xfrm>
        <a:graphic>
          <a:graphicData uri="http://schemas.openxmlformats.org/drawingml/2006/table">
            <a:tbl>
              <a:tblPr firstRow="1" bandRow="1">
                <a:tableStyleId>{5C22544A-7EE6-4342-B048-85BDC9FD1C3A}</a:tableStyleId>
              </a:tblPr>
              <a:tblGrid>
                <a:gridCol w="1590919">
                  <a:extLst>
                    <a:ext uri="{9D8B030D-6E8A-4147-A177-3AD203B41FA5}">
                      <a16:colId xmlns:a16="http://schemas.microsoft.com/office/drawing/2014/main" val="2368802888"/>
                    </a:ext>
                  </a:extLst>
                </a:gridCol>
              </a:tblGrid>
              <a:tr h="363947">
                <a:tc>
                  <a:txBody>
                    <a:bodyPr/>
                    <a:lstStyle/>
                    <a:p>
                      <a:r>
                        <a:rPr lang="es-ES" sz="1400" dirty="0"/>
                        <a:t>CUENTA</a:t>
                      </a:r>
                    </a:p>
                  </a:txBody>
                  <a:tcPr/>
                </a:tc>
                <a:extLst>
                  <a:ext uri="{0D108BD9-81ED-4DB2-BD59-A6C34878D82A}">
                    <a16:rowId xmlns:a16="http://schemas.microsoft.com/office/drawing/2014/main" val="59811561"/>
                  </a:ext>
                </a:extLst>
              </a:tr>
              <a:tr h="303472">
                <a:tc>
                  <a:txBody>
                    <a:bodyPr/>
                    <a:lstStyle/>
                    <a:p>
                      <a:r>
                        <a:rPr lang="es-ES" sz="1200" i="1" u="sng" strike="noStrike" dirty="0" err="1">
                          <a:solidFill>
                            <a:srgbClr val="FF0000"/>
                          </a:solidFill>
                        </a:rPr>
                        <a:t>Codigo</a:t>
                      </a:r>
                      <a:r>
                        <a:rPr lang="es-ES" sz="1200" i="1" u="sng" strike="noStrike" dirty="0">
                          <a:solidFill>
                            <a:srgbClr val="FF0000"/>
                          </a:solidFill>
                        </a:rPr>
                        <a:t> (PK)</a:t>
                      </a:r>
                    </a:p>
                  </a:txBody>
                  <a:tcPr/>
                </a:tc>
                <a:extLst>
                  <a:ext uri="{0D108BD9-81ED-4DB2-BD59-A6C34878D82A}">
                    <a16:rowId xmlns:a16="http://schemas.microsoft.com/office/drawing/2014/main" val="269686721"/>
                  </a:ext>
                </a:extLst>
              </a:tr>
              <a:tr h="27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sng" strike="noStrike" kern="1200" cap="none" spc="0" normalizeH="0" baseline="0" noProof="0" dirty="0" err="1">
                          <a:ln>
                            <a:noFill/>
                          </a:ln>
                          <a:solidFill>
                            <a:srgbClr val="00B0F0"/>
                          </a:solidFill>
                          <a:effectLst/>
                          <a:uLnTx/>
                          <a:uFillTx/>
                          <a:latin typeface="+mn-lt"/>
                          <a:ea typeface="+mn-ea"/>
                          <a:cs typeface="+mn-cs"/>
                        </a:rPr>
                        <a:t>Cod.Cliente</a:t>
                      </a:r>
                      <a:r>
                        <a:rPr kumimoji="0" lang="es-ES" sz="1200" b="0" i="1" u="sng" strike="noStrike" kern="1200" cap="none" spc="0" normalizeH="0" baseline="0" noProof="0" dirty="0">
                          <a:ln>
                            <a:noFill/>
                          </a:ln>
                          <a:solidFill>
                            <a:srgbClr val="00B0F0"/>
                          </a:solidFill>
                          <a:effectLst/>
                          <a:uLnTx/>
                          <a:uFillTx/>
                          <a:latin typeface="+mn-lt"/>
                          <a:ea typeface="+mn-ea"/>
                          <a:cs typeface="+mn-cs"/>
                        </a:rPr>
                        <a:t> (FK)</a:t>
                      </a:r>
                    </a:p>
                  </a:txBody>
                  <a:tcPr/>
                </a:tc>
                <a:extLst>
                  <a:ext uri="{0D108BD9-81ED-4DB2-BD59-A6C34878D82A}">
                    <a16:rowId xmlns:a16="http://schemas.microsoft.com/office/drawing/2014/main" val="56873266"/>
                  </a:ext>
                </a:extLst>
              </a:tr>
              <a:tr h="27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sng" strike="noStrike" kern="1200" cap="none" spc="0" normalizeH="0" baseline="0" noProof="0" dirty="0" err="1">
                          <a:ln>
                            <a:noFill/>
                          </a:ln>
                          <a:solidFill>
                            <a:srgbClr val="00B0F0"/>
                          </a:solidFill>
                          <a:effectLst/>
                          <a:uLnTx/>
                          <a:uFillTx/>
                          <a:latin typeface="+mn-lt"/>
                          <a:ea typeface="+mn-ea"/>
                          <a:cs typeface="+mn-cs"/>
                        </a:rPr>
                        <a:t>Cod.Empleado</a:t>
                      </a:r>
                      <a:r>
                        <a:rPr kumimoji="0" lang="es-ES" sz="1200" b="0" i="1" u="sng" strike="noStrike" kern="1200" cap="none" spc="0" normalizeH="0" baseline="0" noProof="0" dirty="0">
                          <a:ln>
                            <a:noFill/>
                          </a:ln>
                          <a:solidFill>
                            <a:srgbClr val="00B0F0"/>
                          </a:solidFill>
                          <a:effectLst/>
                          <a:uLnTx/>
                          <a:uFillTx/>
                          <a:latin typeface="+mn-lt"/>
                          <a:ea typeface="+mn-ea"/>
                          <a:cs typeface="+mn-cs"/>
                        </a:rPr>
                        <a:t> (FK)</a:t>
                      </a:r>
                    </a:p>
                  </a:txBody>
                  <a:tcPr/>
                </a:tc>
                <a:extLst>
                  <a:ext uri="{0D108BD9-81ED-4DB2-BD59-A6C34878D82A}">
                    <a16:rowId xmlns:a16="http://schemas.microsoft.com/office/drawing/2014/main" val="1031591903"/>
                  </a:ext>
                </a:extLst>
              </a:tr>
              <a:tr h="275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sng" strike="noStrike" kern="1200" cap="none" spc="0" normalizeH="0" baseline="0" noProof="0" dirty="0" err="1">
                          <a:ln>
                            <a:noFill/>
                          </a:ln>
                          <a:solidFill>
                            <a:srgbClr val="00B0F0"/>
                          </a:solidFill>
                          <a:effectLst/>
                          <a:uLnTx/>
                          <a:uFillTx/>
                          <a:latin typeface="+mn-lt"/>
                          <a:ea typeface="+mn-ea"/>
                          <a:cs typeface="+mn-cs"/>
                        </a:rPr>
                        <a:t>Cod.Sucursal</a:t>
                      </a:r>
                      <a:r>
                        <a:rPr kumimoji="0" lang="es-ES" sz="1200" b="0" i="1" u="sng" strike="noStrike" kern="1200" cap="none" spc="0" normalizeH="0" baseline="0" noProof="0" dirty="0">
                          <a:ln>
                            <a:noFill/>
                          </a:ln>
                          <a:solidFill>
                            <a:srgbClr val="00B0F0"/>
                          </a:solidFill>
                          <a:effectLst/>
                          <a:uLnTx/>
                          <a:uFillTx/>
                          <a:latin typeface="+mn-lt"/>
                          <a:ea typeface="+mn-ea"/>
                          <a:cs typeface="+mn-cs"/>
                        </a:rPr>
                        <a:t> (FK)</a:t>
                      </a:r>
                    </a:p>
                  </a:txBody>
                  <a:tcPr/>
                </a:tc>
                <a:extLst>
                  <a:ext uri="{0D108BD9-81ED-4DB2-BD59-A6C34878D82A}">
                    <a16:rowId xmlns:a16="http://schemas.microsoft.com/office/drawing/2014/main" val="4014390355"/>
                  </a:ext>
                </a:extLst>
              </a:tr>
              <a:tr h="275537">
                <a:tc>
                  <a:txBody>
                    <a:bodyPr/>
                    <a:lstStyle/>
                    <a:p>
                      <a:r>
                        <a:rPr lang="es-ES" sz="1200" dirty="0" err="1"/>
                        <a:t>FechaApertura</a:t>
                      </a:r>
                      <a:endParaRPr lang="es-ES" sz="1200" dirty="0"/>
                    </a:p>
                  </a:txBody>
                  <a:tcPr/>
                </a:tc>
                <a:extLst>
                  <a:ext uri="{0D108BD9-81ED-4DB2-BD59-A6C34878D82A}">
                    <a16:rowId xmlns:a16="http://schemas.microsoft.com/office/drawing/2014/main" val="2274740732"/>
                  </a:ext>
                </a:extLst>
              </a:tr>
              <a:tr h="275537">
                <a:tc>
                  <a:txBody>
                    <a:bodyPr/>
                    <a:lstStyle/>
                    <a:p>
                      <a:r>
                        <a:rPr lang="es-ES" sz="1200" dirty="0"/>
                        <a:t>Saldo</a:t>
                      </a:r>
                    </a:p>
                  </a:txBody>
                  <a:tcPr/>
                </a:tc>
                <a:extLst>
                  <a:ext uri="{0D108BD9-81ED-4DB2-BD59-A6C34878D82A}">
                    <a16:rowId xmlns:a16="http://schemas.microsoft.com/office/drawing/2014/main" val="2141080513"/>
                  </a:ext>
                </a:extLst>
              </a:tr>
              <a:tr h="363947">
                <a:tc>
                  <a:txBody>
                    <a:bodyPr/>
                    <a:lstStyle/>
                    <a:p>
                      <a:r>
                        <a:rPr lang="es-ES" sz="1200" dirty="0" err="1"/>
                        <a:t>TipoCuenta</a:t>
                      </a:r>
                      <a:endParaRPr lang="es-ES" sz="1200" dirty="0"/>
                    </a:p>
                    <a:p>
                      <a:endParaRPr lang="es-ES" sz="1200" dirty="0"/>
                    </a:p>
                  </a:txBody>
                  <a:tcPr/>
                </a:tc>
                <a:extLst>
                  <a:ext uri="{0D108BD9-81ED-4DB2-BD59-A6C34878D82A}">
                    <a16:rowId xmlns:a16="http://schemas.microsoft.com/office/drawing/2014/main" val="2012217784"/>
                  </a:ext>
                </a:extLst>
              </a:tr>
            </a:tbl>
          </a:graphicData>
        </a:graphic>
      </p:graphicFrame>
      <p:grpSp>
        <p:nvGrpSpPr>
          <p:cNvPr id="80" name="Grupo 79">
            <a:extLst>
              <a:ext uri="{FF2B5EF4-FFF2-40B4-BE49-F238E27FC236}">
                <a16:creationId xmlns:a16="http://schemas.microsoft.com/office/drawing/2014/main" id="{406B593A-2DF0-4182-986F-B0BF1C09069E}"/>
              </a:ext>
            </a:extLst>
          </p:cNvPr>
          <p:cNvGrpSpPr/>
          <p:nvPr/>
        </p:nvGrpSpPr>
        <p:grpSpPr>
          <a:xfrm>
            <a:off x="1875495" y="880805"/>
            <a:ext cx="730545" cy="396837"/>
            <a:chOff x="1875495" y="880805"/>
            <a:chExt cx="730545" cy="396837"/>
          </a:xfrm>
        </p:grpSpPr>
        <p:cxnSp>
          <p:nvCxnSpPr>
            <p:cNvPr id="11" name="Conector: angular 10">
              <a:extLst>
                <a:ext uri="{FF2B5EF4-FFF2-40B4-BE49-F238E27FC236}">
                  <a16:creationId xmlns:a16="http://schemas.microsoft.com/office/drawing/2014/main" id="{D8D6EEB5-C497-4DDA-836D-912A18454B78}"/>
                </a:ext>
              </a:extLst>
            </p:cNvPr>
            <p:cNvCxnSpPr>
              <a:cxnSpLocks/>
            </p:cNvCxnSpPr>
            <p:nvPr/>
          </p:nvCxnSpPr>
          <p:spPr>
            <a:xfrm>
              <a:off x="1875495" y="880805"/>
              <a:ext cx="730545" cy="29648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E3894056-6D20-43D9-B758-3CB1118B2A2A}"/>
                </a:ext>
              </a:extLst>
            </p:cNvPr>
            <p:cNvGrpSpPr/>
            <p:nvPr/>
          </p:nvGrpSpPr>
          <p:grpSpPr>
            <a:xfrm>
              <a:off x="2435608" y="1124744"/>
              <a:ext cx="142566" cy="152898"/>
              <a:chOff x="5490102" y="2744924"/>
              <a:chExt cx="324036" cy="288032"/>
            </a:xfrm>
          </p:grpSpPr>
          <p:cxnSp>
            <p:nvCxnSpPr>
              <p:cNvPr id="15" name="Conector recto 14">
                <a:extLst>
                  <a:ext uri="{FF2B5EF4-FFF2-40B4-BE49-F238E27FC236}">
                    <a16:creationId xmlns:a16="http://schemas.microsoft.com/office/drawing/2014/main" id="{A08A0D0E-85E5-4E12-BF34-B42CF4BF42FF}"/>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9A728226-FB14-4983-98DF-8B8B8459DF62}"/>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7" name="Conector: angular 16">
            <a:extLst>
              <a:ext uri="{FF2B5EF4-FFF2-40B4-BE49-F238E27FC236}">
                <a16:creationId xmlns:a16="http://schemas.microsoft.com/office/drawing/2014/main" id="{263DB465-B978-4D17-B4C1-059D0AC6F777}"/>
              </a:ext>
            </a:extLst>
          </p:cNvPr>
          <p:cNvCxnSpPr>
            <a:cxnSpLocks/>
          </p:cNvCxnSpPr>
          <p:nvPr/>
        </p:nvCxnSpPr>
        <p:spPr>
          <a:xfrm>
            <a:off x="4162497" y="944575"/>
            <a:ext cx="712201" cy="21839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49199F89-16FF-4B17-9AAD-05734A1BF840}"/>
              </a:ext>
            </a:extLst>
          </p:cNvPr>
          <p:cNvCxnSpPr>
            <a:cxnSpLocks/>
          </p:cNvCxnSpPr>
          <p:nvPr/>
        </p:nvCxnSpPr>
        <p:spPr>
          <a:xfrm flipV="1">
            <a:off x="6462689" y="806023"/>
            <a:ext cx="702681" cy="61120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19" name="Grupo 18">
            <a:extLst>
              <a:ext uri="{FF2B5EF4-FFF2-40B4-BE49-F238E27FC236}">
                <a16:creationId xmlns:a16="http://schemas.microsoft.com/office/drawing/2014/main" id="{660D3AE2-98E3-4C1F-A9F4-45E958AC2B33}"/>
              </a:ext>
            </a:extLst>
          </p:cNvPr>
          <p:cNvGrpSpPr/>
          <p:nvPr/>
        </p:nvGrpSpPr>
        <p:grpSpPr>
          <a:xfrm>
            <a:off x="4729205" y="1087026"/>
            <a:ext cx="142566" cy="152898"/>
            <a:chOff x="5490102" y="2744924"/>
            <a:chExt cx="324036" cy="288032"/>
          </a:xfrm>
        </p:grpSpPr>
        <p:cxnSp>
          <p:nvCxnSpPr>
            <p:cNvPr id="20" name="Conector recto 19">
              <a:extLst>
                <a:ext uri="{FF2B5EF4-FFF2-40B4-BE49-F238E27FC236}">
                  <a16:creationId xmlns:a16="http://schemas.microsoft.com/office/drawing/2014/main" id="{1A2DB321-2946-4BF4-8007-0E9399E801AC}"/>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8521015F-4927-454E-8D51-F28141075597}"/>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upo 21">
            <a:extLst>
              <a:ext uri="{FF2B5EF4-FFF2-40B4-BE49-F238E27FC236}">
                <a16:creationId xmlns:a16="http://schemas.microsoft.com/office/drawing/2014/main" id="{D7BAB892-9CC4-49B6-B6F5-B28E44F90094}"/>
              </a:ext>
            </a:extLst>
          </p:cNvPr>
          <p:cNvGrpSpPr/>
          <p:nvPr/>
        </p:nvGrpSpPr>
        <p:grpSpPr>
          <a:xfrm rot="10800000">
            <a:off x="6462690" y="1331886"/>
            <a:ext cx="142566" cy="152898"/>
            <a:chOff x="5490102" y="2744924"/>
            <a:chExt cx="324036" cy="288032"/>
          </a:xfrm>
        </p:grpSpPr>
        <p:cxnSp>
          <p:nvCxnSpPr>
            <p:cNvPr id="23" name="Conector recto 22">
              <a:extLst>
                <a:ext uri="{FF2B5EF4-FFF2-40B4-BE49-F238E27FC236}">
                  <a16:creationId xmlns:a16="http://schemas.microsoft.com/office/drawing/2014/main" id="{D984958A-6800-41B3-8D81-92364955D07C}"/>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236471A-40A3-4046-BA4B-3FADCE41097D}"/>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Conector recto 33">
            <a:extLst>
              <a:ext uri="{FF2B5EF4-FFF2-40B4-BE49-F238E27FC236}">
                <a16:creationId xmlns:a16="http://schemas.microsoft.com/office/drawing/2014/main" id="{42DDE627-6F17-4CCF-A91C-A9F7910158C9}"/>
              </a:ext>
            </a:extLst>
          </p:cNvPr>
          <p:cNvCxnSpPr>
            <a:cxnSpLocks/>
          </p:cNvCxnSpPr>
          <p:nvPr/>
        </p:nvCxnSpPr>
        <p:spPr>
          <a:xfrm>
            <a:off x="6948264" y="887989"/>
            <a:ext cx="2492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A133AC78-B899-4A1B-9705-93324ED48EB3}"/>
              </a:ext>
            </a:extLst>
          </p:cNvPr>
          <p:cNvCxnSpPr>
            <a:cxnSpLocks/>
          </p:cNvCxnSpPr>
          <p:nvPr/>
        </p:nvCxnSpPr>
        <p:spPr>
          <a:xfrm>
            <a:off x="6948264" y="908720"/>
            <a:ext cx="0" cy="280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1B551D78-8DD9-4A50-B4F1-87570A85262C}"/>
              </a:ext>
            </a:extLst>
          </p:cNvPr>
          <p:cNvCxnSpPr>
            <a:cxnSpLocks/>
          </p:cNvCxnSpPr>
          <p:nvPr/>
        </p:nvCxnSpPr>
        <p:spPr>
          <a:xfrm>
            <a:off x="2267744" y="3717032"/>
            <a:ext cx="4680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D9682398-25C9-4596-8224-C743286465EE}"/>
              </a:ext>
            </a:extLst>
          </p:cNvPr>
          <p:cNvCxnSpPr>
            <a:cxnSpLocks/>
          </p:cNvCxnSpPr>
          <p:nvPr/>
        </p:nvCxnSpPr>
        <p:spPr>
          <a:xfrm>
            <a:off x="4427984" y="1806605"/>
            <a:ext cx="0" cy="2722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58751C89-A3CC-4870-A4AE-BE294FD850B4}"/>
              </a:ext>
            </a:extLst>
          </p:cNvPr>
          <p:cNvCxnSpPr>
            <a:cxnSpLocks/>
          </p:cNvCxnSpPr>
          <p:nvPr/>
        </p:nvCxnSpPr>
        <p:spPr>
          <a:xfrm flipH="1">
            <a:off x="4546459" y="1768386"/>
            <a:ext cx="21942" cy="2596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13A7B4F3-A5BB-4096-9573-141A710F8132}"/>
              </a:ext>
            </a:extLst>
          </p:cNvPr>
          <p:cNvCxnSpPr>
            <a:cxnSpLocks/>
          </p:cNvCxnSpPr>
          <p:nvPr/>
        </p:nvCxnSpPr>
        <p:spPr>
          <a:xfrm>
            <a:off x="4580831" y="1772815"/>
            <a:ext cx="307565"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53" name="Grupo 52">
            <a:extLst>
              <a:ext uri="{FF2B5EF4-FFF2-40B4-BE49-F238E27FC236}">
                <a16:creationId xmlns:a16="http://schemas.microsoft.com/office/drawing/2014/main" id="{61DA0C54-AF1C-4565-8B93-E02C195ABB41}"/>
              </a:ext>
            </a:extLst>
          </p:cNvPr>
          <p:cNvGrpSpPr/>
          <p:nvPr/>
        </p:nvGrpSpPr>
        <p:grpSpPr>
          <a:xfrm>
            <a:off x="4732132" y="1691926"/>
            <a:ext cx="142566" cy="152898"/>
            <a:chOff x="5490102" y="2744924"/>
            <a:chExt cx="324036" cy="288032"/>
          </a:xfrm>
        </p:grpSpPr>
        <p:cxnSp>
          <p:nvCxnSpPr>
            <p:cNvPr id="54" name="Conector recto 53">
              <a:extLst>
                <a:ext uri="{FF2B5EF4-FFF2-40B4-BE49-F238E27FC236}">
                  <a16:creationId xmlns:a16="http://schemas.microsoft.com/office/drawing/2014/main" id="{99D18750-F990-441C-9CFB-77731CCAF012}"/>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0DEDBD64-A15B-4443-B807-749E31DF2526}"/>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 name="Grupo 80">
            <a:extLst>
              <a:ext uri="{FF2B5EF4-FFF2-40B4-BE49-F238E27FC236}">
                <a16:creationId xmlns:a16="http://schemas.microsoft.com/office/drawing/2014/main" id="{411E539A-E350-4999-A2E2-9A38B7964D56}"/>
              </a:ext>
            </a:extLst>
          </p:cNvPr>
          <p:cNvGrpSpPr/>
          <p:nvPr/>
        </p:nvGrpSpPr>
        <p:grpSpPr>
          <a:xfrm>
            <a:off x="2267744" y="1403894"/>
            <a:ext cx="2160240" cy="2313138"/>
            <a:chOff x="2267744" y="1403894"/>
            <a:chExt cx="2160240" cy="2313138"/>
          </a:xfrm>
        </p:grpSpPr>
        <p:cxnSp>
          <p:nvCxnSpPr>
            <p:cNvPr id="28" name="Conector recto 27">
              <a:extLst>
                <a:ext uri="{FF2B5EF4-FFF2-40B4-BE49-F238E27FC236}">
                  <a16:creationId xmlns:a16="http://schemas.microsoft.com/office/drawing/2014/main" id="{C93184F7-DE8A-4A89-B116-DCD1A44BE53B}"/>
                </a:ext>
              </a:extLst>
            </p:cNvPr>
            <p:cNvCxnSpPr>
              <a:cxnSpLocks/>
            </p:cNvCxnSpPr>
            <p:nvPr/>
          </p:nvCxnSpPr>
          <p:spPr>
            <a:xfrm>
              <a:off x="2267744" y="1484784"/>
              <a:ext cx="3104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D13AE79B-2A3B-4082-824A-5E108DE14E15}"/>
                </a:ext>
              </a:extLst>
            </p:cNvPr>
            <p:cNvCxnSpPr>
              <a:cxnSpLocks/>
            </p:cNvCxnSpPr>
            <p:nvPr/>
          </p:nvCxnSpPr>
          <p:spPr>
            <a:xfrm>
              <a:off x="2267744" y="1484784"/>
              <a:ext cx="0" cy="2232248"/>
            </a:xfrm>
            <a:prstGeom prst="line">
              <a:avLst/>
            </a:prstGeom>
          </p:spPr>
          <p:style>
            <a:lnRef idx="1">
              <a:schemeClr val="accent1"/>
            </a:lnRef>
            <a:fillRef idx="0">
              <a:schemeClr val="accent1"/>
            </a:fillRef>
            <a:effectRef idx="0">
              <a:schemeClr val="accent1"/>
            </a:effectRef>
            <a:fontRef idx="minor">
              <a:schemeClr val="tx1"/>
            </a:fontRef>
          </p:style>
        </p:cxnSp>
        <p:grpSp>
          <p:nvGrpSpPr>
            <p:cNvPr id="40" name="Grupo 39">
              <a:extLst>
                <a:ext uri="{FF2B5EF4-FFF2-40B4-BE49-F238E27FC236}">
                  <a16:creationId xmlns:a16="http://schemas.microsoft.com/office/drawing/2014/main" id="{4252E67A-BF0D-4C5A-B638-617C1B05723D}"/>
                </a:ext>
              </a:extLst>
            </p:cNvPr>
            <p:cNvGrpSpPr/>
            <p:nvPr/>
          </p:nvGrpSpPr>
          <p:grpSpPr>
            <a:xfrm>
              <a:off x="2435607" y="1403894"/>
              <a:ext cx="142566" cy="152898"/>
              <a:chOff x="5490102" y="2744924"/>
              <a:chExt cx="324036" cy="288032"/>
            </a:xfrm>
          </p:grpSpPr>
          <p:cxnSp>
            <p:nvCxnSpPr>
              <p:cNvPr id="41" name="Conector recto 40">
                <a:extLst>
                  <a:ext uri="{FF2B5EF4-FFF2-40B4-BE49-F238E27FC236}">
                    <a16:creationId xmlns:a16="http://schemas.microsoft.com/office/drawing/2014/main" id="{8EF410AC-0E65-40BB-876C-712A8863A212}"/>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D903FC41-3502-4142-BEE7-9774A6076CA0}"/>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7" name="Conector recto 46">
              <a:extLst>
                <a:ext uri="{FF2B5EF4-FFF2-40B4-BE49-F238E27FC236}">
                  <a16:creationId xmlns:a16="http://schemas.microsoft.com/office/drawing/2014/main" id="{E259FD23-A924-43B9-A428-2EBC8DADBA09}"/>
                </a:ext>
              </a:extLst>
            </p:cNvPr>
            <p:cNvCxnSpPr>
              <a:cxnSpLocks/>
            </p:cNvCxnSpPr>
            <p:nvPr/>
          </p:nvCxnSpPr>
          <p:spPr>
            <a:xfrm>
              <a:off x="4162497" y="1772816"/>
              <a:ext cx="265487" cy="1"/>
            </a:xfrm>
            <a:prstGeom prst="line">
              <a:avLst/>
            </a:prstGeom>
          </p:spPr>
          <p:style>
            <a:lnRef idx="1">
              <a:schemeClr val="accent1"/>
            </a:lnRef>
            <a:fillRef idx="0">
              <a:schemeClr val="accent1"/>
            </a:fillRef>
            <a:effectRef idx="0">
              <a:schemeClr val="accent1"/>
            </a:effectRef>
            <a:fontRef idx="minor">
              <a:schemeClr val="tx1"/>
            </a:fontRef>
          </p:style>
        </p:cxnSp>
        <p:grpSp>
          <p:nvGrpSpPr>
            <p:cNvPr id="56" name="Grupo 55">
              <a:extLst>
                <a:ext uri="{FF2B5EF4-FFF2-40B4-BE49-F238E27FC236}">
                  <a16:creationId xmlns:a16="http://schemas.microsoft.com/office/drawing/2014/main" id="{B4D2B63D-5128-495B-AD6B-10D662452F89}"/>
                </a:ext>
              </a:extLst>
            </p:cNvPr>
            <p:cNvGrpSpPr/>
            <p:nvPr/>
          </p:nvGrpSpPr>
          <p:grpSpPr>
            <a:xfrm rot="10800000">
              <a:off x="4166944" y="1700808"/>
              <a:ext cx="142566" cy="152898"/>
              <a:chOff x="5490102" y="2744924"/>
              <a:chExt cx="324036" cy="288032"/>
            </a:xfrm>
          </p:grpSpPr>
          <p:cxnSp>
            <p:nvCxnSpPr>
              <p:cNvPr id="57" name="Conector recto 56">
                <a:extLst>
                  <a:ext uri="{FF2B5EF4-FFF2-40B4-BE49-F238E27FC236}">
                    <a16:creationId xmlns:a16="http://schemas.microsoft.com/office/drawing/2014/main" id="{11902BAD-BB36-47DD-B298-6FF085497C1C}"/>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ACF19028-D0C3-4DAB-989B-366BAFDBA4F4}"/>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60" name="Conector recto 59">
            <a:extLst>
              <a:ext uri="{FF2B5EF4-FFF2-40B4-BE49-F238E27FC236}">
                <a16:creationId xmlns:a16="http://schemas.microsoft.com/office/drawing/2014/main" id="{108F76FB-A865-4F94-9A15-06E01AF2E38C}"/>
              </a:ext>
            </a:extLst>
          </p:cNvPr>
          <p:cNvCxnSpPr>
            <a:cxnSpLocks/>
          </p:cNvCxnSpPr>
          <p:nvPr/>
        </p:nvCxnSpPr>
        <p:spPr>
          <a:xfrm flipH="1">
            <a:off x="4572000" y="4365104"/>
            <a:ext cx="5878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A9FD52B6-C8AE-4A66-89F0-AF2921C1A31D}"/>
              </a:ext>
            </a:extLst>
          </p:cNvPr>
          <p:cNvCxnSpPr>
            <a:cxnSpLocks/>
          </p:cNvCxnSpPr>
          <p:nvPr/>
        </p:nvCxnSpPr>
        <p:spPr>
          <a:xfrm flipH="1">
            <a:off x="4427984" y="4529042"/>
            <a:ext cx="72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CFCBC05D-7C90-4FA5-8CED-CE798527B3F7}"/>
              </a:ext>
            </a:extLst>
          </p:cNvPr>
          <p:cNvCxnSpPr/>
          <p:nvPr/>
        </p:nvCxnSpPr>
        <p:spPr>
          <a:xfrm>
            <a:off x="0" y="6525344"/>
            <a:ext cx="9144000" cy="0"/>
          </a:xfrm>
          <a:prstGeom prst="line">
            <a:avLst/>
          </a:prstGeom>
        </p:spPr>
        <p:style>
          <a:lnRef idx="2">
            <a:schemeClr val="accent5"/>
          </a:lnRef>
          <a:fillRef idx="0">
            <a:schemeClr val="accent5"/>
          </a:fillRef>
          <a:effectRef idx="1">
            <a:schemeClr val="accent5"/>
          </a:effectRef>
          <a:fontRef idx="minor">
            <a:schemeClr val="tx1"/>
          </a:fontRef>
        </p:style>
      </p:cxnSp>
      <p:sp>
        <p:nvSpPr>
          <p:cNvPr id="66" name="CuadroTexto 65">
            <a:extLst>
              <a:ext uri="{FF2B5EF4-FFF2-40B4-BE49-F238E27FC236}">
                <a16:creationId xmlns:a16="http://schemas.microsoft.com/office/drawing/2014/main" id="{8744849A-3A94-44D3-87D1-F24B3008C64F}"/>
              </a:ext>
            </a:extLst>
          </p:cNvPr>
          <p:cNvSpPr txBox="1"/>
          <p:nvPr/>
        </p:nvSpPr>
        <p:spPr>
          <a:xfrm>
            <a:off x="0" y="6525344"/>
            <a:ext cx="9144000" cy="400110"/>
          </a:xfrm>
          <a:prstGeom prst="rect">
            <a:avLst/>
          </a:prstGeom>
          <a:noFill/>
        </p:spPr>
        <p:txBody>
          <a:bodyPr wrap="square" rtlCol="0">
            <a:spAutoFit/>
          </a:bodyPr>
          <a:lstStyle/>
          <a:p>
            <a:r>
              <a:rPr lang="es-ES" sz="1000" dirty="0">
                <a:solidFill>
                  <a:srgbClr val="002060"/>
                </a:solidFill>
              </a:rPr>
              <a:t>UNEG</a:t>
            </a:r>
          </a:p>
          <a:p>
            <a:r>
              <a:rPr lang="es-ES" sz="1000" i="1" dirty="0"/>
              <a:t>Sistemas de Base de Datos I                                                                                                                                                                                                              Docente: María Raquel Herrera</a:t>
            </a:r>
          </a:p>
        </p:txBody>
      </p:sp>
      <p:sp>
        <p:nvSpPr>
          <p:cNvPr id="43" name="CuadroTexto 42">
            <a:extLst>
              <a:ext uri="{FF2B5EF4-FFF2-40B4-BE49-F238E27FC236}">
                <a16:creationId xmlns:a16="http://schemas.microsoft.com/office/drawing/2014/main" id="{ED316CF2-F1E7-45F2-83AF-E7EA6188CB01}"/>
              </a:ext>
            </a:extLst>
          </p:cNvPr>
          <p:cNvSpPr txBox="1"/>
          <p:nvPr/>
        </p:nvSpPr>
        <p:spPr>
          <a:xfrm>
            <a:off x="2604254" y="14946"/>
            <a:ext cx="2618537" cy="369332"/>
          </a:xfrm>
          <a:prstGeom prst="rect">
            <a:avLst/>
          </a:prstGeom>
          <a:noFill/>
        </p:spPr>
        <p:txBody>
          <a:bodyPr wrap="none" rtlCol="0">
            <a:spAutoFit/>
          </a:bodyPr>
          <a:lstStyle/>
          <a:p>
            <a:r>
              <a:rPr lang="es-ES" b="1" dirty="0">
                <a:solidFill>
                  <a:srgbClr val="00B0F0"/>
                </a:solidFill>
              </a:rPr>
              <a:t>d.- MODELO RELACIONAL</a:t>
            </a:r>
          </a:p>
        </p:txBody>
      </p:sp>
      <p:cxnSp>
        <p:nvCxnSpPr>
          <p:cNvPr id="69" name="Conector recto 68">
            <a:extLst>
              <a:ext uri="{FF2B5EF4-FFF2-40B4-BE49-F238E27FC236}">
                <a16:creationId xmlns:a16="http://schemas.microsoft.com/office/drawing/2014/main" id="{09E78A6D-C3B4-4FEF-A201-CC01E9B1D3DF}"/>
              </a:ext>
            </a:extLst>
          </p:cNvPr>
          <p:cNvCxnSpPr>
            <a:cxnSpLocks/>
          </p:cNvCxnSpPr>
          <p:nvPr/>
        </p:nvCxnSpPr>
        <p:spPr>
          <a:xfrm>
            <a:off x="6768064" y="4437112"/>
            <a:ext cx="21964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20A4D15C-6A22-4E15-AF92-8E1CF3B68AAA}"/>
              </a:ext>
            </a:extLst>
          </p:cNvPr>
          <p:cNvCxnSpPr/>
          <p:nvPr/>
        </p:nvCxnSpPr>
        <p:spPr>
          <a:xfrm>
            <a:off x="8756289" y="1162974"/>
            <a:ext cx="2081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DAC6F266-5D37-4006-88FC-C314342DC1A4}"/>
              </a:ext>
            </a:extLst>
          </p:cNvPr>
          <p:cNvCxnSpPr/>
          <p:nvPr/>
        </p:nvCxnSpPr>
        <p:spPr>
          <a:xfrm>
            <a:off x="8964488" y="1162974"/>
            <a:ext cx="0" cy="3274138"/>
          </a:xfrm>
          <a:prstGeom prst="line">
            <a:avLst/>
          </a:prstGeom>
        </p:spPr>
        <p:style>
          <a:lnRef idx="1">
            <a:schemeClr val="accent1"/>
          </a:lnRef>
          <a:fillRef idx="0">
            <a:schemeClr val="accent1"/>
          </a:fillRef>
          <a:effectRef idx="0">
            <a:schemeClr val="accent1"/>
          </a:effectRef>
          <a:fontRef idx="minor">
            <a:schemeClr val="tx1"/>
          </a:fontRef>
        </p:style>
      </p:cxnSp>
      <p:grpSp>
        <p:nvGrpSpPr>
          <p:cNvPr id="77" name="Grupo 76">
            <a:extLst>
              <a:ext uri="{FF2B5EF4-FFF2-40B4-BE49-F238E27FC236}">
                <a16:creationId xmlns:a16="http://schemas.microsoft.com/office/drawing/2014/main" id="{F36B22F9-412F-47D8-8AEC-50F8579CC3C0}"/>
              </a:ext>
            </a:extLst>
          </p:cNvPr>
          <p:cNvGrpSpPr/>
          <p:nvPr/>
        </p:nvGrpSpPr>
        <p:grpSpPr>
          <a:xfrm rot="10800000">
            <a:off x="8750242" y="1100841"/>
            <a:ext cx="142566" cy="152898"/>
            <a:chOff x="5490102" y="2744924"/>
            <a:chExt cx="324036" cy="288032"/>
          </a:xfrm>
        </p:grpSpPr>
        <p:cxnSp>
          <p:nvCxnSpPr>
            <p:cNvPr id="78" name="Conector recto 77">
              <a:extLst>
                <a:ext uri="{FF2B5EF4-FFF2-40B4-BE49-F238E27FC236}">
                  <a16:creationId xmlns:a16="http://schemas.microsoft.com/office/drawing/2014/main" id="{73F1FF17-329D-477D-AB9D-7451E346870C}"/>
                </a:ext>
              </a:extLst>
            </p:cNvPr>
            <p:cNvCxnSpPr/>
            <p:nvPr/>
          </p:nvCxnSpPr>
          <p:spPr>
            <a:xfrm flipV="1">
              <a:off x="5490102" y="2744924"/>
              <a:ext cx="324036" cy="14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E1A26E95-F942-43FB-9442-5329E0AE542B}"/>
                </a:ext>
              </a:extLst>
            </p:cNvPr>
            <p:cNvCxnSpPr/>
            <p:nvPr/>
          </p:nvCxnSpPr>
          <p:spPr>
            <a:xfrm>
              <a:off x="5490102" y="2888960"/>
              <a:ext cx="324036" cy="14399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2" name="Sonido grabado">
            <a:hlinkClick r:id="" action="ppaction://media"/>
            <a:extLst>
              <a:ext uri="{FF2B5EF4-FFF2-40B4-BE49-F238E27FC236}">
                <a16:creationId xmlns:a16="http://schemas.microsoft.com/office/drawing/2014/main" id="{7B17FD53-2320-4753-8C9B-2A9CE749EF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45974" y="5676754"/>
            <a:ext cx="609600" cy="609600"/>
          </a:xfrm>
          <a:prstGeom prst="rect">
            <a:avLst/>
          </a:prstGeom>
          <a:solidFill>
            <a:srgbClr val="FFFF00"/>
          </a:solidFill>
        </p:spPr>
      </p:pic>
      <p:pic>
        <p:nvPicPr>
          <p:cNvPr id="83" name="Sonido grabado" descr="texto 2">
            <a:hlinkClick r:id="" action="ppaction://media"/>
            <a:extLst>
              <a:ext uri="{FF2B5EF4-FFF2-40B4-BE49-F238E27FC236}">
                <a16:creationId xmlns:a16="http://schemas.microsoft.com/office/drawing/2014/main" id="{432E08A8-9215-45C2-9566-350844BA9DC1}"/>
              </a:ext>
              <a:ext uri="{C183D7F6-B498-43B3-948B-1728B52AA6E4}">
                <adec:decorative xmlns:adec="http://schemas.microsoft.com/office/drawing/2017/decorative" val="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02179" y="5636733"/>
            <a:ext cx="609600" cy="609600"/>
          </a:xfrm>
          <a:prstGeom prst="rect">
            <a:avLst/>
          </a:prstGeom>
          <a:solidFill>
            <a:srgbClr val="00B0F0"/>
          </a:solidFill>
        </p:spPr>
      </p:pic>
      <p:pic>
        <p:nvPicPr>
          <p:cNvPr id="84" name="Sonido grabado">
            <a:hlinkClick r:id="" action="ppaction://media"/>
            <a:extLst>
              <a:ext uri="{FF2B5EF4-FFF2-40B4-BE49-F238E27FC236}">
                <a16:creationId xmlns:a16="http://schemas.microsoft.com/office/drawing/2014/main" id="{C26CEDA0-96F8-4CD2-AC96-BFAFCE56EC6E}"/>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873624" y="5732332"/>
            <a:ext cx="609600" cy="609600"/>
          </a:xfrm>
          <a:prstGeom prst="rect">
            <a:avLst/>
          </a:prstGeom>
          <a:solidFill>
            <a:schemeClr val="accent2">
              <a:lumMod val="75000"/>
            </a:schemeClr>
          </a:solidFill>
        </p:spPr>
      </p:pic>
    </p:spTree>
    <p:extLst>
      <p:ext uri="{BB962C8B-B14F-4D97-AF65-F5344CB8AC3E}">
        <p14:creationId xmlns:p14="http://schemas.microsoft.com/office/powerpoint/2010/main" val="280626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400" fill="hold"/>
                                        <p:tgtEl>
                                          <p:spTgt spid="8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2724" fill="hold"/>
                                        <p:tgtEl>
                                          <p:spTgt spid="8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9118"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82"/>
                </p:tgtEl>
              </p:cMediaNode>
            </p:audio>
            <p:audio>
              <p:cMediaNode vol="100000">
                <p:cTn id="16" fill="hold" display="0">
                  <p:stCondLst>
                    <p:cond delay="indefinite"/>
                  </p:stCondLst>
                  <p:endCondLst>
                    <p:cond evt="onStopAudio" delay="0">
                      <p:tgtEl>
                        <p:sldTgt/>
                      </p:tgtEl>
                    </p:cond>
                  </p:endCondLst>
                </p:cTn>
                <p:tgtEl>
                  <p:spTgt spid="83"/>
                </p:tgtEl>
              </p:cMediaNode>
            </p:audio>
            <p:audio>
              <p:cMediaNode vol="100000">
                <p:cTn id="17" fill="hold" display="0">
                  <p:stCondLst>
                    <p:cond delay="indefinite"/>
                  </p:stCondLst>
                  <p:endCondLst>
                    <p:cond evt="onStopAudio" delay="0">
                      <p:tgtEl>
                        <p:sldTgt/>
                      </p:tgtEl>
                    </p:cond>
                  </p:endCondLst>
                </p:cTn>
                <p:tgtEl>
                  <p:spTgt spid="8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553</Words>
  <Application>Microsoft Office PowerPoint</Application>
  <PresentationFormat>Presentación en pantalla (4:3)</PresentationFormat>
  <Paragraphs>111</Paragraphs>
  <Slides>6</Slides>
  <Notes>3</Notes>
  <HiddenSlides>0</HiddenSlides>
  <MMClips>7</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6</vt:i4>
      </vt:variant>
    </vt:vector>
  </HeadingPairs>
  <TitlesOfParts>
    <vt:vector size="9" baseType="lpstr">
      <vt:lpstr>Arial</vt:lpstr>
      <vt:lpstr>Calibri</vt:lpstr>
      <vt:lpstr>Tema de Office</vt:lpstr>
      <vt:lpstr>EJERCICIOS MODELO RELACIONAL</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Martin J. Flores</cp:lastModifiedBy>
  <cp:revision>107</cp:revision>
  <dcterms:created xsi:type="dcterms:W3CDTF">2021-03-02T17:33:45Z</dcterms:created>
  <dcterms:modified xsi:type="dcterms:W3CDTF">2021-03-06T22:24:35Z</dcterms:modified>
</cp:coreProperties>
</file>