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9" r:id="rId3"/>
    <p:sldId id="260" r:id="rId4"/>
    <p:sldId id="281" r:id="rId5"/>
    <p:sldId id="289" r:id="rId6"/>
    <p:sldId id="288" r:id="rId7"/>
    <p:sldId id="291" r:id="rId8"/>
    <p:sldId id="287" r:id="rId9"/>
    <p:sldId id="290" r:id="rId10"/>
    <p:sldId id="285" r:id="rId11"/>
    <p:sldId id="263" r:id="rId12"/>
    <p:sldId id="262" r:id="rId13"/>
    <p:sldId id="267" r:id="rId14"/>
  </p:sldIdLst>
  <p:sldSz cx="9144000" cy="6858000" type="screen4x3"/>
  <p:notesSz cx="9223375" cy="70104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DB09F-2D2D-4E6A-9FDA-E0B85B6092F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56435-E106-4694-9150-505043D04A4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1855C-8842-47A7-BE68-0D73CAB9AD20}" type="datetimeFigureOut">
              <a:rPr lang="es-VE" smtClean="0"/>
              <a:pPr/>
              <a:t>27/11/2022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iencias_de_la_computaci%C3%B3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s.wikipedia.org/wiki/Recursi%C3%B3n_(ciencias_de_computaci%C3%B3n)" TargetMode="External"/><Relationship Id="rId4" Type="http://schemas.openxmlformats.org/officeDocument/2006/relationships/hyperlink" Target="https://es.wikipedia.org/wiki/Algoritm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785918" y="2643182"/>
            <a:ext cx="6575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5400" b="1" dirty="0">
                <a:latin typeface="Georgia" pitchFamily="18" charset="0"/>
              </a:rPr>
              <a:t>COMPUTACION</a:t>
            </a:r>
            <a:r>
              <a:rPr lang="es-VE" sz="5400" dirty="0">
                <a:latin typeface="Georgia" pitchFamily="18" charset="0"/>
              </a:rPr>
              <a:t>  I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763688" y="3416858"/>
            <a:ext cx="6752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latin typeface="Georgia" pitchFamily="18" charset="0"/>
              </a:rPr>
              <a:t>Tema 2: Técnicas para la resolución de problemas</a:t>
            </a:r>
            <a:endParaRPr lang="es-VE" sz="2000" b="1" dirty="0">
              <a:latin typeface="Georgia" pitchFamily="18" charset="0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6804248" y="5136560"/>
            <a:ext cx="189093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>
                <a:latin typeface="Georgia" pitchFamily="18" charset="0"/>
                <a:cs typeface="Carlito"/>
              </a:rPr>
              <a:t>Profesoras:</a:t>
            </a:r>
            <a:endParaRPr sz="2400" b="1" dirty="0">
              <a:latin typeface="Georgia" pitchFamily="18" charset="0"/>
              <a:cs typeface="Carlito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832FEB97-9E80-4AD3-9DB0-7835EBBFFA15}"/>
              </a:ext>
            </a:extLst>
          </p:cNvPr>
          <p:cNvSpPr txBox="1"/>
          <p:nvPr/>
        </p:nvSpPr>
        <p:spPr>
          <a:xfrm>
            <a:off x="6827068" y="554090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/>
              <a:t>Clinia Cordero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69223" y="1988840"/>
            <a:ext cx="531088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800" dirty="0">
                <a:latin typeface="Georgia" pitchFamily="18" charset="0"/>
              </a:rPr>
              <a:t>TOP – DOWN (Arriba – Abajo): Utilización</a:t>
            </a:r>
          </a:p>
          <a:p>
            <a:pPr algn="just"/>
            <a:endParaRPr lang="es-VE" sz="2800" dirty="0">
              <a:latin typeface="Georgia" pitchFamily="18" charset="0"/>
            </a:endParaRPr>
          </a:p>
          <a:p>
            <a:pPr algn="just"/>
            <a:r>
              <a:rPr lang="es-VE" sz="2800" dirty="0">
                <a:latin typeface="Georgia" pitchFamily="18" charset="0"/>
              </a:rPr>
              <a:t>En general, siempre que exista un problema, puede aplicarse esta técnica de resolución de problemas.</a:t>
            </a:r>
            <a:endParaRPr lang="es-VE" dirty="0"/>
          </a:p>
          <a:p>
            <a:pPr algn="just"/>
            <a:endParaRPr lang="es-VE" dirty="0"/>
          </a:p>
        </p:txBody>
      </p:sp>
      <p:grpSp>
        <p:nvGrpSpPr>
          <p:cNvPr id="22" name="21 Grupo"/>
          <p:cNvGrpSpPr/>
          <p:nvPr/>
        </p:nvGrpSpPr>
        <p:grpSpPr>
          <a:xfrm>
            <a:off x="6289314" y="1772816"/>
            <a:ext cx="2184556" cy="4536504"/>
            <a:chOff x="6289314" y="1772816"/>
            <a:chExt cx="2184556" cy="4536504"/>
          </a:xfrm>
        </p:grpSpPr>
        <p:sp>
          <p:nvSpPr>
            <p:cNvPr id="10" name="9 CuadroTexto"/>
            <p:cNvSpPr txBox="1"/>
            <p:nvPr/>
          </p:nvSpPr>
          <p:spPr>
            <a:xfrm>
              <a:off x="6503932" y="1772816"/>
              <a:ext cx="18124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VE" sz="2400" b="1" dirty="0"/>
                <a:t>TECNICA</a:t>
              </a:r>
            </a:p>
            <a:p>
              <a:pPr algn="ctr"/>
              <a:r>
                <a:rPr lang="es-VE" sz="2400" b="1" dirty="0"/>
                <a:t>TOP - DOWN</a:t>
              </a:r>
            </a:p>
          </p:txBody>
        </p:sp>
        <p:grpSp>
          <p:nvGrpSpPr>
            <p:cNvPr id="21" name="20 Grupo"/>
            <p:cNvGrpSpPr/>
            <p:nvPr/>
          </p:nvGrpSpPr>
          <p:grpSpPr>
            <a:xfrm>
              <a:off x="6289314" y="2636912"/>
              <a:ext cx="2184556" cy="3672408"/>
              <a:chOff x="6289314" y="2636912"/>
              <a:chExt cx="2184556" cy="3672408"/>
            </a:xfrm>
          </p:grpSpPr>
          <p:sp>
            <p:nvSpPr>
              <p:cNvPr id="3" name="2 Rectángulo redondeado"/>
              <p:cNvSpPr/>
              <p:nvPr/>
            </p:nvSpPr>
            <p:spPr>
              <a:xfrm>
                <a:off x="6289314" y="2636912"/>
                <a:ext cx="2173678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6" name="15 Rectángulo redondeado"/>
              <p:cNvSpPr/>
              <p:nvPr/>
            </p:nvSpPr>
            <p:spPr>
              <a:xfrm>
                <a:off x="6300192" y="4149080"/>
                <a:ext cx="2173678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7" name="16 Rectángulo redondeado"/>
              <p:cNvSpPr/>
              <p:nvPr/>
            </p:nvSpPr>
            <p:spPr>
              <a:xfrm>
                <a:off x="6300192" y="5661248"/>
                <a:ext cx="2173678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1" name="10 Flecha abajo"/>
              <p:cNvSpPr/>
              <p:nvPr/>
            </p:nvSpPr>
            <p:spPr>
              <a:xfrm>
                <a:off x="7236296" y="3356992"/>
                <a:ext cx="380465" cy="648072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8" name="17 Flecha abajo"/>
              <p:cNvSpPr/>
              <p:nvPr/>
            </p:nvSpPr>
            <p:spPr>
              <a:xfrm>
                <a:off x="7236296" y="4869160"/>
                <a:ext cx="380465" cy="648072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6256" y="2708920"/>
                <a:ext cx="10567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2400" dirty="0"/>
                  <a:t>VISIÓN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6948264" y="4263479"/>
                <a:ext cx="11448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2400" dirty="0"/>
                  <a:t>DISEÑO</a:t>
                </a:r>
              </a:p>
            </p:txBody>
          </p:sp>
          <p:sp>
            <p:nvSpPr>
              <p:cNvPr id="20" name="19 CuadroTexto"/>
              <p:cNvSpPr txBox="1"/>
              <p:nvPr/>
            </p:nvSpPr>
            <p:spPr>
              <a:xfrm>
                <a:off x="6516216" y="5775647"/>
                <a:ext cx="1828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2400" dirty="0"/>
                  <a:t>DESARROLLO</a:t>
                </a:r>
              </a:p>
            </p:txBody>
          </p:sp>
        </p:grpSp>
      </p:grpSp>
      <p:sp>
        <p:nvSpPr>
          <p:cNvPr id="23" name="22 CuadroTexto"/>
          <p:cNvSpPr txBox="1"/>
          <p:nvPr/>
        </p:nvSpPr>
        <p:spPr>
          <a:xfrm>
            <a:off x="4936381" y="1142984"/>
            <a:ext cx="4007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DISEÑO TOP DOWN</a:t>
            </a:r>
            <a:endParaRPr lang="es-VE" sz="2800" b="1" dirty="0"/>
          </a:p>
        </p:txBody>
      </p:sp>
    </p:spTree>
    <p:extLst>
      <p:ext uri="{BB962C8B-B14F-4D97-AF65-F5344CB8AC3E}">
        <p14:creationId xmlns:p14="http://schemas.microsoft.com/office/powerpoint/2010/main" xmlns="" val="426211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845790" y="1142984"/>
            <a:ext cx="7098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ETAPAS DE LA TÉCNICA TOP DOWN</a:t>
            </a:r>
            <a:endParaRPr lang="es-VE" sz="28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611560" y="1772816"/>
            <a:ext cx="2184556" cy="4536504"/>
            <a:chOff x="6289314" y="1772816"/>
            <a:chExt cx="2184556" cy="4536504"/>
          </a:xfrm>
        </p:grpSpPr>
        <p:sp>
          <p:nvSpPr>
            <p:cNvPr id="11" name="10 CuadroTexto"/>
            <p:cNvSpPr txBox="1"/>
            <p:nvPr/>
          </p:nvSpPr>
          <p:spPr>
            <a:xfrm>
              <a:off x="6503932" y="1772816"/>
              <a:ext cx="18124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VE" sz="2400" b="1" dirty="0"/>
                <a:t>TECNICA</a:t>
              </a:r>
            </a:p>
            <a:p>
              <a:pPr algn="ctr"/>
              <a:r>
                <a:rPr lang="es-VE" sz="2400" b="1" dirty="0"/>
                <a:t>TOP - DOWN</a:t>
              </a:r>
            </a:p>
          </p:txBody>
        </p:sp>
        <p:grpSp>
          <p:nvGrpSpPr>
            <p:cNvPr id="12" name="11 Grupo"/>
            <p:cNvGrpSpPr/>
            <p:nvPr/>
          </p:nvGrpSpPr>
          <p:grpSpPr>
            <a:xfrm>
              <a:off x="6289314" y="2636912"/>
              <a:ext cx="2184556" cy="3672408"/>
              <a:chOff x="6289314" y="2636912"/>
              <a:chExt cx="2184556" cy="3672408"/>
            </a:xfrm>
          </p:grpSpPr>
          <p:sp>
            <p:nvSpPr>
              <p:cNvPr id="13" name="12 Rectángulo redondeado"/>
              <p:cNvSpPr/>
              <p:nvPr/>
            </p:nvSpPr>
            <p:spPr>
              <a:xfrm>
                <a:off x="6289314" y="2636912"/>
                <a:ext cx="2173678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4" name="13 Rectángulo redondeado"/>
              <p:cNvSpPr/>
              <p:nvPr/>
            </p:nvSpPr>
            <p:spPr>
              <a:xfrm>
                <a:off x="6300192" y="4149080"/>
                <a:ext cx="2173678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5" name="14 Rectángulo redondeado"/>
              <p:cNvSpPr/>
              <p:nvPr/>
            </p:nvSpPr>
            <p:spPr>
              <a:xfrm>
                <a:off x="6300192" y="5661248"/>
                <a:ext cx="2173678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6" name="15 Flecha abajo"/>
              <p:cNvSpPr/>
              <p:nvPr/>
            </p:nvSpPr>
            <p:spPr>
              <a:xfrm>
                <a:off x="7236296" y="3356992"/>
                <a:ext cx="380465" cy="648072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7" name="16 Flecha abajo"/>
              <p:cNvSpPr/>
              <p:nvPr/>
            </p:nvSpPr>
            <p:spPr>
              <a:xfrm>
                <a:off x="7236296" y="4869160"/>
                <a:ext cx="380465" cy="648072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8" name="17 CuadroTexto"/>
              <p:cNvSpPr txBox="1"/>
              <p:nvPr/>
            </p:nvSpPr>
            <p:spPr>
              <a:xfrm>
                <a:off x="6876256" y="2708920"/>
                <a:ext cx="10567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2400" dirty="0"/>
                  <a:t>VISIÓN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6948264" y="4263479"/>
                <a:ext cx="11448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2400" dirty="0"/>
                  <a:t>DISEÑO</a:t>
                </a:r>
              </a:p>
            </p:txBody>
          </p:sp>
          <p:sp>
            <p:nvSpPr>
              <p:cNvPr id="20" name="19 CuadroTexto"/>
              <p:cNvSpPr txBox="1"/>
              <p:nvPr/>
            </p:nvSpPr>
            <p:spPr>
              <a:xfrm>
                <a:off x="6516216" y="5775647"/>
                <a:ext cx="1828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2400" dirty="0"/>
                  <a:t>DESARROLLO</a:t>
                </a:r>
              </a:p>
            </p:txBody>
          </p:sp>
        </p:grpSp>
      </p:grpSp>
      <p:sp>
        <p:nvSpPr>
          <p:cNvPr id="2" name="1 CuadroTexto"/>
          <p:cNvSpPr txBox="1"/>
          <p:nvPr/>
        </p:nvSpPr>
        <p:spPr>
          <a:xfrm>
            <a:off x="3166610" y="2545740"/>
            <a:ext cx="579787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VE" sz="2800" dirty="0"/>
              <a:t>Vista general del problema a resolver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180426" y="3546842"/>
            <a:ext cx="5797878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VE" sz="2400" dirty="0"/>
              <a:t>Descripción profunda del problema y se procede a esquematizar el mismo, en base a las dificultades de sus partes y se plantea posibles soluciones a cada nivel, para luego ser integrada a una gran solución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180426" y="5748426"/>
            <a:ext cx="5749292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VE" sz="2400" dirty="0"/>
              <a:t>La solución planteada en la etapa de diseño es llevada a cabo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428728" y="1214422"/>
            <a:ext cx="6643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</a:rPr>
              <a:t>EJEMPLO DE DISEÑO TOP DOWN</a:t>
            </a:r>
            <a:endParaRPr lang="es-VE" sz="2800" b="1" dirty="0"/>
          </a:p>
        </p:txBody>
      </p:sp>
      <p:grpSp>
        <p:nvGrpSpPr>
          <p:cNvPr id="26" name="25 Grupo"/>
          <p:cNvGrpSpPr/>
          <p:nvPr/>
        </p:nvGrpSpPr>
        <p:grpSpPr>
          <a:xfrm>
            <a:off x="1000125" y="1843088"/>
            <a:ext cx="7143750" cy="4682256"/>
            <a:chOff x="1000125" y="1843088"/>
            <a:chExt cx="7143750" cy="4682256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125" y="1843088"/>
              <a:ext cx="7143750" cy="317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3 Grupo"/>
            <p:cNvGrpSpPr/>
            <p:nvPr/>
          </p:nvGrpSpPr>
          <p:grpSpPr>
            <a:xfrm>
              <a:off x="3923928" y="5229200"/>
              <a:ext cx="936104" cy="288032"/>
              <a:chOff x="3923928" y="5229200"/>
              <a:chExt cx="936104" cy="288032"/>
            </a:xfrm>
          </p:grpSpPr>
          <p:sp>
            <p:nvSpPr>
              <p:cNvPr id="2" name="1 Rectángulo"/>
              <p:cNvSpPr/>
              <p:nvPr/>
            </p:nvSpPr>
            <p:spPr>
              <a:xfrm>
                <a:off x="3923928" y="5229200"/>
                <a:ext cx="936104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3" name="2 CuadroTexto"/>
              <p:cNvSpPr txBox="1"/>
              <p:nvPr/>
            </p:nvSpPr>
            <p:spPr>
              <a:xfrm>
                <a:off x="4167761" y="5229200"/>
                <a:ext cx="48442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100" dirty="0"/>
                  <a:t>D&gt;=0</a:t>
                </a:r>
              </a:p>
            </p:txBody>
          </p:sp>
        </p:grpSp>
        <p:grpSp>
          <p:nvGrpSpPr>
            <p:cNvPr id="13" name="12 Grupo"/>
            <p:cNvGrpSpPr/>
            <p:nvPr/>
          </p:nvGrpSpPr>
          <p:grpSpPr>
            <a:xfrm>
              <a:off x="6084168" y="5229200"/>
              <a:ext cx="936104" cy="288032"/>
              <a:chOff x="3923928" y="5229200"/>
              <a:chExt cx="936104" cy="288032"/>
            </a:xfrm>
          </p:grpSpPr>
          <p:sp>
            <p:nvSpPr>
              <p:cNvPr id="14" name="13 Rectángulo"/>
              <p:cNvSpPr/>
              <p:nvPr/>
            </p:nvSpPr>
            <p:spPr>
              <a:xfrm>
                <a:off x="3923928" y="5229200"/>
                <a:ext cx="936104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p:sp>
            <p:nvSpPr>
              <p:cNvPr id="15" name="14 CuadroTexto"/>
              <p:cNvSpPr txBox="1"/>
              <p:nvPr/>
            </p:nvSpPr>
            <p:spPr>
              <a:xfrm>
                <a:off x="4167761" y="5229200"/>
                <a:ext cx="47801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VE" sz="1100" dirty="0"/>
                  <a:t>D &lt; 0</a:t>
                </a:r>
              </a:p>
            </p:txBody>
          </p:sp>
        </p:grpSp>
        <p:cxnSp>
          <p:nvCxnSpPr>
            <p:cNvPr id="11" name="10 Conector recto"/>
            <p:cNvCxnSpPr/>
            <p:nvPr/>
          </p:nvCxnSpPr>
          <p:spPr>
            <a:xfrm>
              <a:off x="4139952" y="5014913"/>
              <a:ext cx="0" cy="2142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637930" y="5013176"/>
              <a:ext cx="0" cy="2142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Rectángulo"/>
            <p:cNvSpPr/>
            <p:nvPr/>
          </p:nvSpPr>
          <p:spPr>
            <a:xfrm>
              <a:off x="3635896" y="6021288"/>
              <a:ext cx="1512168" cy="43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sz="1200" dirty="0">
                  <a:solidFill>
                    <a:schemeClr val="tx1"/>
                  </a:solidFill>
                </a:rPr>
                <a:t>Asignar valores a x1, x2</a:t>
              </a: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5940152" y="6021288"/>
              <a:ext cx="1512168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sz="1200" dirty="0">
                  <a:solidFill>
                    <a:schemeClr val="tx1"/>
                  </a:solidFill>
                </a:rPr>
                <a:t>Asignar valores a raíces imaginarias  x1, x2</a:t>
              </a:r>
            </a:p>
          </p:txBody>
        </p:sp>
        <p:cxnSp>
          <p:nvCxnSpPr>
            <p:cNvPr id="22" name="21 Conector recto"/>
            <p:cNvCxnSpPr>
              <a:stCxn id="2" idx="2"/>
              <a:endCxn id="12" idx="0"/>
            </p:cNvCxnSpPr>
            <p:nvPr/>
          </p:nvCxnSpPr>
          <p:spPr>
            <a:xfrm>
              <a:off x="4391980" y="5517232"/>
              <a:ext cx="0" cy="504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6588224" y="5517232"/>
              <a:ext cx="0" cy="504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3707904" y="5229200"/>
              <a:ext cx="242406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VE" sz="1050" b="1" dirty="0"/>
                <a:t>8                                                                     9</a:t>
              </a: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303146" y="6093296"/>
              <a:ext cx="271420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VE" sz="1050" b="1" dirty="0"/>
                <a:t>10                                                                          11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539552" y="1988840"/>
            <a:ext cx="822988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Ventajas:</a:t>
            </a:r>
          </a:p>
          <a:p>
            <a:pPr marL="457200" indent="-457200" algn="just"/>
            <a:endParaRPr lang="es-VE" sz="2000" dirty="0">
              <a:latin typeface="Georgia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VE" sz="2000" dirty="0">
                <a:latin typeface="Georgia" pitchFamily="18" charset="0"/>
              </a:rPr>
              <a:t>Cuando la solución del software es diseñada desde cero y los detalles específicos son desconocidos.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VE" sz="2000" dirty="0">
                <a:latin typeface="Georgia" pitchFamily="18" charset="0"/>
              </a:rPr>
              <a:t>Separa el problema, en problemas más pequeños, los cuales se abordan por separado</a:t>
            </a:r>
            <a:r>
              <a:rPr lang="es-VE" sz="2000" dirty="0" smtClean="0">
                <a:latin typeface="Georgia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VE" sz="2000" b="1" dirty="0" smtClean="0">
              <a:latin typeface="Georgia" pitchFamily="18" charset="0"/>
            </a:endParaRPr>
          </a:p>
          <a:p>
            <a:pPr marL="457200" indent="-457200" algn="just"/>
            <a:r>
              <a:rPr lang="es-VE" sz="2000" b="1" dirty="0" smtClean="0">
                <a:solidFill>
                  <a:srgbClr val="FF0000"/>
                </a:solidFill>
                <a:latin typeface="Georgia" pitchFamily="18" charset="0"/>
              </a:rPr>
              <a:t>Desventajas</a:t>
            </a:r>
            <a:r>
              <a:rPr lang="es-VE" sz="2000" b="1" dirty="0" smtClean="0">
                <a:solidFill>
                  <a:srgbClr val="FF0000"/>
                </a:solidFill>
                <a:latin typeface="Georgia" pitchFamily="18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VE" sz="2000" dirty="0" smtClean="0">
              <a:latin typeface="Georgia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VE" sz="2000" dirty="0" smtClean="0">
                <a:latin typeface="Georgia" pitchFamily="18" charset="0"/>
              </a:rPr>
              <a:t>Cuando el problema es pequeño, la solución puede retrasarse.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VE" sz="2000" dirty="0" smtClean="0">
                <a:latin typeface="Georgia" pitchFamily="18" charset="0"/>
              </a:rPr>
              <a:t>Cuando se conocen los detalles </a:t>
            </a:r>
            <a:r>
              <a:rPr lang="es-VE" sz="2000" dirty="0" err="1" smtClean="0">
                <a:latin typeface="Georgia" pitchFamily="18" charset="0"/>
              </a:rPr>
              <a:t>especificos</a:t>
            </a:r>
            <a:r>
              <a:rPr lang="es-VE" sz="2000" dirty="0" smtClean="0">
                <a:latin typeface="Georgia" pitchFamily="18" charset="0"/>
              </a:rPr>
              <a:t>, se pierde tiempo realizando una reestructuración.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VE" sz="2000" dirty="0">
              <a:latin typeface="Georgia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285984" y="1214422"/>
            <a:ext cx="4007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VE" sz="2800" b="1" dirty="0" smtClean="0">
                <a:latin typeface="Georgia" pitchFamily="18" charset="0"/>
                <a:ea typeface="Calibri" pitchFamily="34" charset="0"/>
                <a:cs typeface="TimesNewRomanPSMT"/>
              </a:rPr>
              <a:t>DISEÑO </a:t>
            </a:r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TOP DOWN</a:t>
            </a:r>
            <a:endParaRPr lang="es-VE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357554" y="1214422"/>
            <a:ext cx="2620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5400" dirty="0"/>
              <a:t>AGENDA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2609157"/>
            <a:ext cx="792961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es-V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NewRomanPSMT"/>
              </a:rPr>
              <a:t> CONCEPTO BASICOS.</a:t>
            </a:r>
            <a:endParaRPr kumimoji="0" lang="es-V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es-V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NewRomanPSMT"/>
              </a:rPr>
              <a:t> </a:t>
            </a:r>
            <a:r>
              <a:rPr lang="es-ES" sz="2800" dirty="0">
                <a:latin typeface="Georgia" pitchFamily="18" charset="0"/>
                <a:ea typeface="Calibri" pitchFamily="34" charset="0"/>
                <a:cs typeface="TimesNewRomanPSMT"/>
              </a:rPr>
              <a:t>TOP DOWN o DIVIDE Y VENCERAS.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 sz="2800" dirty="0">
                <a:latin typeface="Georgia" pitchFamily="18" charset="0"/>
                <a:ea typeface="Calibri" pitchFamily="34" charset="0"/>
                <a:cs typeface="TimesNewRomanPSMT"/>
              </a:rPr>
              <a:t> BOTTOM UP</a:t>
            </a:r>
            <a:r>
              <a:rPr lang="es-VE" sz="2800" dirty="0">
                <a:latin typeface="Georgia" pitchFamily="18" charset="0"/>
                <a:ea typeface="Calibri" pitchFamily="34" charset="0"/>
                <a:cs typeface="TimesNewRomanPSMT"/>
              </a:rPr>
              <a:t>.</a:t>
            </a:r>
            <a:r>
              <a:rPr kumimoji="0" lang="es-V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NewRomanPSMT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553262" y="1142984"/>
            <a:ext cx="4390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CONCEPTOS BASICOS</a:t>
            </a:r>
            <a:endParaRPr lang="es-VE" sz="2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596" y="2214555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000" b="1" dirty="0"/>
              <a:t>METODOLOGIAS</a:t>
            </a:r>
            <a:r>
              <a:rPr lang="es-VE" sz="2000" dirty="0"/>
              <a:t>: Es el enfoque teórico practico que hace posible encontrar soluciones a problemas </a:t>
            </a:r>
            <a:r>
              <a:rPr lang="es-VE" sz="2000" dirty="0" smtClean="0"/>
              <a:t>complejos, </a:t>
            </a:r>
            <a:r>
              <a:rPr lang="es-VE" sz="2000" dirty="0"/>
              <a:t>partiendo del análisis  y apoyándose  en todas las </a:t>
            </a:r>
            <a:r>
              <a:rPr lang="es-VE" sz="2000" b="1" dirty="0"/>
              <a:t>Técnicas</a:t>
            </a:r>
            <a:r>
              <a:rPr lang="es-VE" sz="2000" dirty="0"/>
              <a:t> y conocimientos necesarios para dar una solución a problemas planteados</a:t>
            </a:r>
            <a:r>
              <a:rPr lang="es-VE" sz="2000" dirty="0" smtClean="0"/>
              <a:t>.</a:t>
            </a:r>
          </a:p>
          <a:p>
            <a:pPr algn="just"/>
            <a:endParaRPr lang="es-VE" sz="2000" dirty="0" smtClean="0"/>
          </a:p>
          <a:p>
            <a:pPr algn="just"/>
            <a:r>
              <a:rPr lang="es-VE" sz="2000" b="1" dirty="0" smtClean="0"/>
              <a:t>TECNICAS</a:t>
            </a:r>
            <a:r>
              <a:rPr lang="es-VE" sz="2000" dirty="0" smtClean="0"/>
              <a:t>: Son métodos generales, estructurados en una serie de pasos,  con el fin de dar una respuesta o solución adecuada a cierto problema presentado</a:t>
            </a:r>
            <a:r>
              <a:rPr lang="es-VE" sz="2000" dirty="0" smtClean="0"/>
              <a:t>.</a:t>
            </a:r>
          </a:p>
          <a:p>
            <a:pPr algn="just"/>
            <a:endParaRPr lang="es-VE" sz="2000" dirty="0" smtClean="0"/>
          </a:p>
          <a:p>
            <a:pPr algn="just"/>
            <a:r>
              <a:rPr lang="es-VE" sz="2000" b="1" dirty="0" smtClean="0"/>
              <a:t>PROBLEMA</a:t>
            </a:r>
            <a:r>
              <a:rPr lang="es-VE" sz="2000" dirty="0" smtClean="0"/>
              <a:t>: Asunto o cuestión que se debe solucionar o aclarar, una contradicción o un conflicto entre lo que es y lo que debe ser, una dificultad o un inconveniente para la consecución de un fin o objetivo. </a:t>
            </a:r>
            <a:endParaRPr lang="es-V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57632"/>
            <a:ext cx="8400621" cy="25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785786" y="1714488"/>
            <a:ext cx="1865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800" b="1" dirty="0"/>
              <a:t>Problemas:</a:t>
            </a:r>
            <a:endParaRPr lang="es-VE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778" y="2143116"/>
            <a:ext cx="7704312" cy="128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4553262" y="1142984"/>
            <a:ext cx="4390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CONCEPTOS BASICOS</a:t>
            </a:r>
            <a:endParaRPr lang="es-VE" sz="2800" b="1" dirty="0"/>
          </a:p>
        </p:txBody>
      </p:sp>
    </p:spTree>
    <p:extLst>
      <p:ext uri="{BB962C8B-B14F-4D97-AF65-F5344CB8AC3E}">
        <p14:creationId xmlns:p14="http://schemas.microsoft.com/office/powerpoint/2010/main" xmlns="" val="423633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064767" y="1048392"/>
            <a:ext cx="4007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DISEÑO TOP DOWN</a:t>
            </a:r>
            <a:endParaRPr lang="es-VE" sz="2800" b="1" dirty="0"/>
          </a:p>
        </p:txBody>
      </p:sp>
      <p:sp>
        <p:nvSpPr>
          <p:cNvPr id="2" name="1 Rectángulo"/>
          <p:cNvSpPr/>
          <p:nvPr/>
        </p:nvSpPr>
        <p:spPr>
          <a:xfrm>
            <a:off x="285720" y="2143116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s-VE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ES" sz="2000" dirty="0"/>
              <a:t>En las </a:t>
            </a:r>
            <a:r>
              <a:rPr lang="es-ES" sz="2000" dirty="0">
                <a:hlinkClick r:id="rId3" tooltip="Ciencias de la computación"/>
              </a:rPr>
              <a:t>CIENCIAS DE LA COMPUTACIÓN</a:t>
            </a:r>
            <a:r>
              <a:rPr lang="es-ES" sz="2000" dirty="0"/>
              <a:t>, el término </a:t>
            </a:r>
            <a:r>
              <a:rPr lang="es-ES" sz="2000" b="1" dirty="0"/>
              <a:t>divide y vencerás</a:t>
            </a:r>
            <a:r>
              <a:rPr lang="es-ES" sz="2000" dirty="0"/>
              <a:t> (</a:t>
            </a:r>
            <a:r>
              <a:rPr lang="es-ES" sz="2000" b="1" dirty="0"/>
              <a:t>DYV</a:t>
            </a:r>
            <a:r>
              <a:rPr lang="es-ES" sz="2000" dirty="0"/>
              <a:t>) hace referencia a uno de los más importantes paradigmas de diseño </a:t>
            </a:r>
            <a:r>
              <a:rPr lang="es-ES" sz="2000" dirty="0">
                <a:hlinkClick r:id="rId4" tooltip="Algoritmo"/>
              </a:rPr>
              <a:t>algorítmico</a:t>
            </a:r>
            <a:r>
              <a:rPr lang="es-ES" sz="2000" dirty="0"/>
              <a:t>. El método está basado en la resolución </a:t>
            </a:r>
            <a:r>
              <a:rPr lang="es-ES" sz="2000" dirty="0">
                <a:hlinkClick r:id="rId5" tooltip="Recursión (ciencias de computación)"/>
              </a:rPr>
              <a:t>recursiva</a:t>
            </a:r>
            <a:r>
              <a:rPr lang="es-ES" sz="2000" dirty="0"/>
              <a:t> de un problema dividiéndolo en dos o más </a:t>
            </a:r>
            <a:r>
              <a:rPr lang="es-ES" sz="2000" dirty="0" err="1"/>
              <a:t>subproblemas</a:t>
            </a:r>
            <a:r>
              <a:rPr lang="es-ES" sz="2000" dirty="0"/>
              <a:t> de igual tipo o similar. El proceso continúa hasta que éstos llegan a ser lo suficientemente sencillos como para que se resuelvan directamente. Al final, las soluciones a cada uno de los </a:t>
            </a:r>
            <a:r>
              <a:rPr lang="es-ES" sz="2000" dirty="0" err="1"/>
              <a:t>subproblemas</a:t>
            </a:r>
            <a:r>
              <a:rPr lang="es-ES" sz="2000" dirty="0"/>
              <a:t> se combinan para dar una solución al problema original.</a:t>
            </a:r>
            <a:endParaRPr lang="es-VE" sz="2000" dirty="0"/>
          </a:p>
        </p:txBody>
      </p:sp>
    </p:spTree>
    <p:extLst>
      <p:ext uri="{BB962C8B-B14F-4D97-AF65-F5344CB8AC3E}">
        <p14:creationId xmlns:p14="http://schemas.microsoft.com/office/powerpoint/2010/main" xmlns="" val="242548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69223" y="1643050"/>
            <a:ext cx="866049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400" b="1" dirty="0">
                <a:latin typeface="Georgia" pitchFamily="18" charset="0"/>
              </a:rPr>
              <a:t>Paradigma “Divide y Vencerás“</a:t>
            </a:r>
          </a:p>
          <a:p>
            <a:pPr algn="just"/>
            <a:endParaRPr lang="es-VE" sz="2800" b="1" dirty="0"/>
          </a:p>
          <a:p>
            <a:pPr algn="just"/>
            <a:r>
              <a:rPr lang="es-VE" sz="2000" dirty="0">
                <a:latin typeface="Georgia" pitchFamily="18" charset="0"/>
              </a:rPr>
              <a:t>Ese paradigma “</a:t>
            </a:r>
            <a:r>
              <a:rPr lang="es-VE" sz="2000" b="1" dirty="0">
                <a:latin typeface="Georgia" pitchFamily="18" charset="0"/>
              </a:rPr>
              <a:t>Divide y Vencerás</a:t>
            </a:r>
            <a:r>
              <a:rPr lang="es-VE" sz="2000" dirty="0">
                <a:latin typeface="Georgia" pitchFamily="18" charset="0"/>
              </a:rPr>
              <a:t>“, consiste, en  dividir el problema en un número de </a:t>
            </a:r>
            <a:r>
              <a:rPr lang="es-VE" sz="2000" dirty="0" err="1">
                <a:latin typeface="Georgia" pitchFamily="18" charset="0"/>
              </a:rPr>
              <a:t>subproblemas</a:t>
            </a:r>
            <a:r>
              <a:rPr lang="es-VE" sz="2000" dirty="0">
                <a:latin typeface="Georgia" pitchFamily="18" charset="0"/>
              </a:rPr>
              <a:t> más pequeños, cada uno de los cuales a su vez, puede dividirse en un conjunto de </a:t>
            </a:r>
            <a:r>
              <a:rPr lang="es-VE" sz="2000" dirty="0" err="1">
                <a:latin typeface="Georgia" pitchFamily="18" charset="0"/>
              </a:rPr>
              <a:t>subproblemas</a:t>
            </a:r>
            <a:r>
              <a:rPr lang="es-VE" sz="2000" dirty="0">
                <a:latin typeface="Georgia" pitchFamily="18" charset="0"/>
              </a:rPr>
              <a:t> más pequeños aún, y así siguiendo. Cada uno de estos </a:t>
            </a:r>
            <a:r>
              <a:rPr lang="es-VE" sz="2000" dirty="0" err="1">
                <a:latin typeface="Georgia" pitchFamily="18" charset="0"/>
              </a:rPr>
              <a:t>subproblemas</a:t>
            </a:r>
            <a:r>
              <a:rPr lang="es-VE" sz="2000" dirty="0">
                <a:latin typeface="Georgia" pitchFamily="18" charset="0"/>
              </a:rPr>
              <a:t> debiera resultar entonces más simple de resolver. Una metodología de resolución con estas características se conoce como </a:t>
            </a:r>
            <a:r>
              <a:rPr lang="es-VE" sz="2000" b="1" u="sng" dirty="0">
                <a:solidFill>
                  <a:srgbClr val="FF0000"/>
                </a:solidFill>
                <a:latin typeface="Georgia" pitchFamily="18" charset="0"/>
              </a:rPr>
              <a:t>Diseño Top -Down</a:t>
            </a:r>
            <a:r>
              <a:rPr lang="es-VE" sz="2000" dirty="0">
                <a:latin typeface="Georgia" pitchFamily="18" charset="0"/>
              </a:rPr>
              <a:t>. 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553262" y="1142984"/>
            <a:ext cx="4390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CONCEPTOS BASICOS</a:t>
            </a:r>
            <a:endParaRPr lang="es-VE" sz="2800" b="1" dirty="0"/>
          </a:p>
        </p:txBody>
      </p:sp>
    </p:spTree>
    <p:extLst>
      <p:ext uri="{BB962C8B-B14F-4D97-AF65-F5344CB8AC3E}">
        <p14:creationId xmlns:p14="http://schemas.microsoft.com/office/powerpoint/2010/main" xmlns="" val="12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936381" y="1142984"/>
            <a:ext cx="4007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DISEÑO TOP DOWN</a:t>
            </a:r>
            <a:endParaRPr lang="es-VE" sz="28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811471"/>
            <a:ext cx="8358246" cy="44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5252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69223" y="1643050"/>
            <a:ext cx="566009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800" dirty="0">
                <a:latin typeface="Georgia" pitchFamily="18" charset="0"/>
              </a:rPr>
              <a:t>TOP – DOWN (Arriba – Abajo)</a:t>
            </a:r>
          </a:p>
          <a:p>
            <a:pPr algn="just"/>
            <a:endParaRPr lang="es-VE" sz="2800" dirty="0">
              <a:latin typeface="Georgia" pitchFamily="18" charset="0"/>
            </a:endParaRPr>
          </a:p>
          <a:p>
            <a:pPr algn="just"/>
            <a:r>
              <a:rPr lang="es-VE" sz="2000" dirty="0">
                <a:latin typeface="Georgia" pitchFamily="18" charset="0"/>
              </a:rPr>
              <a:t>Conocida como metodología descendente o también conocida como Arriba . Abajo.</a:t>
            </a:r>
          </a:p>
          <a:p>
            <a:pPr algn="just"/>
            <a:endParaRPr lang="es-VE" sz="2000" dirty="0">
              <a:latin typeface="Georgia" pitchFamily="18" charset="0"/>
            </a:endParaRPr>
          </a:p>
          <a:p>
            <a:pPr algn="just"/>
            <a:r>
              <a:rPr lang="es-VE" sz="2000" dirty="0">
                <a:latin typeface="Georgia" pitchFamily="18" charset="0"/>
              </a:rPr>
              <a:t>Esta técnica busca establecer una serie de niveles de mayor a menor complejidad (arriba – abajo), que de solución al problema planteado</a:t>
            </a:r>
            <a:r>
              <a:rPr lang="es-VE" sz="2000" dirty="0" smtClean="0">
                <a:latin typeface="Georgia" pitchFamily="18" charset="0"/>
              </a:rPr>
              <a:t>.</a:t>
            </a:r>
          </a:p>
          <a:p>
            <a:pPr algn="just"/>
            <a:endParaRPr lang="es-VE" sz="2000" dirty="0" smtClean="0">
              <a:latin typeface="Georgia" pitchFamily="18" charset="0"/>
            </a:endParaRPr>
          </a:p>
          <a:p>
            <a:pPr algn="just"/>
            <a:r>
              <a:rPr lang="es-VE" sz="2000" dirty="0" smtClean="0">
                <a:latin typeface="Georgia" pitchFamily="18" charset="0"/>
              </a:rPr>
              <a:t>Cada nivel se va relacionando con el otro, de acuerdo a su  nivel jerárquico inferior, a través de entrada/salida de información.</a:t>
            </a:r>
            <a:endParaRPr lang="es-VE" sz="2000" dirty="0" smtClean="0"/>
          </a:p>
          <a:p>
            <a:pPr algn="just"/>
            <a:endParaRPr lang="es-VE" sz="2000" dirty="0"/>
          </a:p>
        </p:txBody>
      </p:sp>
      <p:grpSp>
        <p:nvGrpSpPr>
          <p:cNvPr id="16" name="15 Grupo"/>
          <p:cNvGrpSpPr/>
          <p:nvPr/>
        </p:nvGrpSpPr>
        <p:grpSpPr>
          <a:xfrm>
            <a:off x="6012160" y="2276872"/>
            <a:ext cx="2736304" cy="3600400"/>
            <a:chOff x="6012160" y="2276872"/>
            <a:chExt cx="2736304" cy="3600400"/>
          </a:xfrm>
        </p:grpSpPr>
        <p:sp>
          <p:nvSpPr>
            <p:cNvPr id="2" name="1 Triángulo isósceles"/>
            <p:cNvSpPr/>
            <p:nvPr/>
          </p:nvSpPr>
          <p:spPr>
            <a:xfrm>
              <a:off x="6012160" y="2276872"/>
              <a:ext cx="2736304" cy="3600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cxnSp>
          <p:nvCxnSpPr>
            <p:cNvPr id="4" name="3 Conector recto"/>
            <p:cNvCxnSpPr/>
            <p:nvPr/>
          </p:nvCxnSpPr>
          <p:spPr>
            <a:xfrm flipV="1">
              <a:off x="6808016" y="3753036"/>
              <a:ext cx="1120010" cy="360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flipV="1">
              <a:off x="6457856" y="4617132"/>
              <a:ext cx="1786552" cy="360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Flecha abajo"/>
            <p:cNvSpPr/>
            <p:nvPr/>
          </p:nvSpPr>
          <p:spPr>
            <a:xfrm>
              <a:off x="7092280" y="3933056"/>
              <a:ext cx="576064" cy="53832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7013635" y="2998693"/>
              <a:ext cx="7484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VE" b="1" dirty="0"/>
                <a:t>Top-</a:t>
              </a:r>
            </a:p>
            <a:p>
              <a:pPr algn="ctr"/>
              <a:r>
                <a:rPr lang="es-VE" b="1" dirty="0"/>
                <a:t>Down</a:t>
              </a: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4936381" y="1142984"/>
            <a:ext cx="4007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DISEÑO TOP DOWN</a:t>
            </a:r>
            <a:endParaRPr lang="es-VE" sz="2800" b="1" dirty="0"/>
          </a:p>
        </p:txBody>
      </p:sp>
    </p:spTree>
    <p:extLst>
      <p:ext uri="{BB962C8B-B14F-4D97-AF65-F5344CB8AC3E}">
        <p14:creationId xmlns:p14="http://schemas.microsoft.com/office/powerpoint/2010/main" xmlns="" val="303761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Universidad Nacional Experimental de Guayana</a:t>
            </a:r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69223" y="1988840"/>
            <a:ext cx="840723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800" dirty="0"/>
              <a:t>El diseño Top-Down,  consiste en capturar una idea con un alto nivel de abstracción, implementarla partiendo de la misma, e incrementar el nivel de detalle según sea necesario. El sistema inicial, se va subdividiendo en módulos, estableciendo una jerarquía. Cada módulo se subdivide cuantas veces sea necesario hasta llegar a los componentes primarios del diseño</a:t>
            </a:r>
            <a:endParaRPr lang="es-VE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936381" y="1142984"/>
            <a:ext cx="4007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VE" sz="2800" b="1" dirty="0">
                <a:latin typeface="Georgia" pitchFamily="18" charset="0"/>
                <a:ea typeface="Calibri" pitchFamily="34" charset="0"/>
                <a:cs typeface="TimesNewRomanPSMT"/>
              </a:rPr>
              <a:t>DISEÑO TOP DOWN</a:t>
            </a:r>
            <a:endParaRPr lang="es-VE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10600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634</Words>
  <Application>Microsoft Office PowerPoint</Application>
  <PresentationFormat>Presentación en pantalla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EQUIPO11</dc:creator>
  <cp:lastModifiedBy>Oswaldo</cp:lastModifiedBy>
  <cp:revision>108</cp:revision>
  <dcterms:created xsi:type="dcterms:W3CDTF">2021-12-03T15:37:06Z</dcterms:created>
  <dcterms:modified xsi:type="dcterms:W3CDTF">2022-11-28T01:07:52Z</dcterms:modified>
</cp:coreProperties>
</file>