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94" r:id="rId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  <a:srgbClr val="008000"/>
    <a:srgbClr val="00CC00"/>
    <a:srgbClr val="FF6600"/>
    <a:srgbClr val="FF9900"/>
    <a:srgbClr val="3366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94189" autoAdjust="0"/>
  </p:normalViewPr>
  <p:slideViewPr>
    <p:cSldViewPr>
      <p:cViewPr varScale="1">
        <p:scale>
          <a:sx n="73" d="100"/>
          <a:sy n="73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53C7-3B1C-4CC2-BF2D-C138F65ADEA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513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2745-9475-44A8-84FE-3B4D2CB8BDB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4229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E6A3-0213-45F2-97A8-5F314FF8F40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2395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4AC88-F1F4-4EBD-A7A9-A4D91C9085B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4438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06B15-8C12-4EA4-8538-F1DC94F3D93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5557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11D9-100E-4D40-ACC0-3D738671219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2335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4258-57EA-4ADC-AF3F-45FF6F1EBAB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653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1D30F-CB5A-4E12-9C8A-996F947842A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1826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E520-7DF6-4E2D-B17E-3A65C9D5BB7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8388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4964-4B53-45D0-9534-7EA2BC62816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8178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474CD-679D-468D-B9E1-5065B471C86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478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Editar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2B8D11-659A-4953-AFDB-6A9077DF051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uadroTexto 1"/>
          <p:cNvSpPr txBox="1">
            <a:spLocks noChangeArrowheads="1"/>
          </p:cNvSpPr>
          <p:nvPr/>
        </p:nvSpPr>
        <p:spPr bwMode="auto">
          <a:xfrm>
            <a:off x="2051050" y="115888"/>
            <a:ext cx="424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b="1"/>
              <a:t>Elaboración del Plan Maestro.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323850" y="549275"/>
          <a:ext cx="57912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9665">
                  <a:extLst>
                    <a:ext uri="{9D8B030D-6E8A-4147-A177-3AD203B41FA5}">
                      <a16:colId xmlns:a16="http://schemas.microsoft.com/office/drawing/2014/main" val="3303015279"/>
                    </a:ext>
                  </a:extLst>
                </a:gridCol>
                <a:gridCol w="712033">
                  <a:extLst>
                    <a:ext uri="{9D8B030D-6E8A-4147-A177-3AD203B41FA5}">
                      <a16:colId xmlns:a16="http://schemas.microsoft.com/office/drawing/2014/main" val="1007073882"/>
                    </a:ext>
                  </a:extLst>
                </a:gridCol>
                <a:gridCol w="759502">
                  <a:extLst>
                    <a:ext uri="{9D8B030D-6E8A-4147-A177-3AD203B41FA5}">
                      <a16:colId xmlns:a16="http://schemas.microsoft.com/office/drawing/2014/main" val="31390231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F(t) Pronóstico en semana t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08305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O(t) Ordenes de los clientes en semana t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87841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Q (t) Cantidad fabricada que debe completarse en la semana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01199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MPS Plan Maestro de Producción semanal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5512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I(t) Inventario de productos terminados al final de la semana t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63729764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DPP Disponible para nuevos pedidos (se actualiza al llegar una nueva orden)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874889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208704"/>
              </p:ext>
            </p:extLst>
          </p:nvPr>
        </p:nvGraphicFramePr>
        <p:xfrm>
          <a:off x="5616575" y="2149475"/>
          <a:ext cx="2184400" cy="427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2096">
                  <a:extLst>
                    <a:ext uri="{9D8B030D-6E8A-4147-A177-3AD203B41FA5}">
                      <a16:colId xmlns:a16="http://schemas.microsoft.com/office/drawing/2014/main" val="1324957573"/>
                    </a:ext>
                  </a:extLst>
                </a:gridCol>
                <a:gridCol w="712304">
                  <a:extLst>
                    <a:ext uri="{9D8B030D-6E8A-4147-A177-3AD203B41FA5}">
                      <a16:colId xmlns:a16="http://schemas.microsoft.com/office/drawing/2014/main" val="666228575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Qt  =  0  SI It &gt; 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8138736"/>
                  </a:ext>
                </a:extLst>
              </a:tr>
              <a:tr h="2135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 (t) = </a:t>
                      </a:r>
                      <a:r>
                        <a:rPr lang="en-US" sz="1400" u="none" strike="noStrike" dirty="0" smtClean="0">
                          <a:effectLst/>
                        </a:rPr>
                        <a:t>It-1+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Qt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- </a:t>
                      </a:r>
                      <a:r>
                        <a:rPr lang="en-US" sz="1400" u="none" strike="noStrike" dirty="0" err="1">
                          <a:effectLst/>
                        </a:rPr>
                        <a:t>máx</a:t>
                      </a:r>
                      <a:r>
                        <a:rPr lang="en-US" sz="1400" u="none" strike="noStrike" dirty="0">
                          <a:effectLst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</a:rPr>
                        <a:t>Ft,Ot</a:t>
                      </a:r>
                      <a:r>
                        <a:rPr lang="en-US" sz="1400" u="none" strike="noStrike" dirty="0">
                          <a:effectLst/>
                        </a:rPr>
                        <a:t>) &gt; 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4506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010442"/>
              </p:ext>
            </p:extLst>
          </p:nvPr>
        </p:nvGraphicFramePr>
        <p:xfrm>
          <a:off x="6149976" y="2702742"/>
          <a:ext cx="2184399" cy="2026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791">
                  <a:extLst>
                    <a:ext uri="{9D8B030D-6E8A-4147-A177-3AD203B41FA5}">
                      <a16:colId xmlns:a16="http://schemas.microsoft.com/office/drawing/2014/main" val="3917841800"/>
                    </a:ext>
                  </a:extLst>
                </a:gridCol>
                <a:gridCol w="712304">
                  <a:extLst>
                    <a:ext uri="{9D8B030D-6E8A-4147-A177-3AD203B41FA5}">
                      <a16:colId xmlns:a16="http://schemas.microsoft.com/office/drawing/2014/main" val="3889474395"/>
                    </a:ext>
                  </a:extLst>
                </a:gridCol>
                <a:gridCol w="712304">
                  <a:extLst>
                    <a:ext uri="{9D8B030D-6E8A-4147-A177-3AD203B41FA5}">
                      <a16:colId xmlns:a16="http://schemas.microsoft.com/office/drawing/2014/main" val="3884606193"/>
                    </a:ext>
                  </a:extLst>
                </a:gridCol>
              </a:tblGrid>
              <a:tr h="19025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Si Qt &gt;  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22439454"/>
                  </a:ext>
                </a:extLst>
              </a:tr>
              <a:tr h="1902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 err="1">
                          <a:effectLst/>
                        </a:rPr>
                        <a:t>Qt</a:t>
                      </a:r>
                      <a:r>
                        <a:rPr lang="es-ES" sz="1200" u="none" strike="noStrike" dirty="0">
                          <a:effectLst/>
                        </a:rPr>
                        <a:t>  = </a:t>
                      </a:r>
                      <a:r>
                        <a:rPr lang="es-ES" sz="1200" u="none" strike="noStrike" dirty="0" smtClean="0">
                          <a:effectLst/>
                        </a:rPr>
                        <a:t>2070  </a:t>
                      </a:r>
                      <a:r>
                        <a:rPr lang="es-ES" sz="1200" u="none" strike="noStrike" dirty="0">
                          <a:effectLst/>
                        </a:rPr>
                        <a:t>si </a:t>
                      </a:r>
                      <a:r>
                        <a:rPr lang="es-ES" sz="1200" u="none" strike="noStrike" dirty="0" err="1">
                          <a:effectLst/>
                        </a:rPr>
                        <a:t>It</a:t>
                      </a:r>
                      <a:r>
                        <a:rPr lang="es-ES" sz="1200" u="none" strike="noStrike" dirty="0">
                          <a:effectLst/>
                        </a:rPr>
                        <a:t> es &lt; 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766370"/>
                  </a:ext>
                </a:extLst>
              </a:tr>
              <a:tr h="36560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It1= 700+0– 800= -100</a:t>
                      </a:r>
                    </a:p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It1= 700+2070-800= 1970</a:t>
                      </a:r>
                    </a:p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It2= 1970+0-900=1070</a:t>
                      </a:r>
                    </a:p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It3= 1070+0-1100=-30</a:t>
                      </a:r>
                    </a:p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It3=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1070+2070-1100= 2040</a:t>
                      </a:r>
                    </a:p>
                    <a:p>
                      <a:pPr algn="l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It4= 2040+0-1200= 840</a:t>
                      </a:r>
                    </a:p>
                    <a:p>
                      <a:pPr algn="l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It5= 840+0-900= -60</a:t>
                      </a:r>
                    </a:p>
                    <a:p>
                      <a:pPr algn="l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It5= 840+2070-900= 2010</a:t>
                      </a:r>
                    </a:p>
                    <a:p>
                      <a:pPr algn="l" fontAlgn="b"/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It6= 2020+0-1300= 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247153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03905"/>
              </p:ext>
            </p:extLst>
          </p:nvPr>
        </p:nvGraphicFramePr>
        <p:xfrm>
          <a:off x="100012" y="3951831"/>
          <a:ext cx="579120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val="3579952925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 dirty="0">
                          <a:effectLst/>
                        </a:rPr>
                        <a:t>DPP: diferencia entre </a:t>
                      </a:r>
                      <a:r>
                        <a:rPr lang="es-ES" sz="1200" u="none" strike="noStrike" dirty="0" err="1">
                          <a:effectLst/>
                        </a:rPr>
                        <a:t>Qt</a:t>
                      </a:r>
                      <a:r>
                        <a:rPr lang="es-ES" sz="1200" u="none" strike="noStrike" dirty="0">
                          <a:effectLst/>
                        </a:rPr>
                        <a:t> para cierta semana y el valor acumulado de las ordenes  de los clientes entre esta semana  y la siguiente,  </a:t>
                      </a:r>
                      <a:r>
                        <a:rPr lang="es-ES" sz="1200" u="none" strike="noStrike" dirty="0" err="1">
                          <a:effectLst/>
                        </a:rPr>
                        <a:t>Qt</a:t>
                      </a:r>
                      <a:r>
                        <a:rPr lang="es-ES" sz="1200" u="none" strike="noStrike" dirty="0">
                          <a:effectLst/>
                        </a:rPr>
                        <a:t> &gt; </a:t>
                      </a:r>
                      <a:r>
                        <a:rPr lang="es-ES" sz="1200" u="none" strike="noStrike" dirty="0" smtClean="0">
                          <a:effectLst/>
                        </a:rPr>
                        <a:t>0</a:t>
                      </a:r>
                    </a:p>
                    <a:p>
                      <a:pPr algn="l" fontAlgn="t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DPP=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E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Inicial + MPS – </a:t>
                      </a:r>
                      <a:r>
                        <a:rPr lang="es-E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(hasta nuevo MPS)</a:t>
                      </a:r>
                    </a:p>
                    <a:p>
                      <a:pPr algn="l" fontAlgn="t"/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Dpp1= 700+2070-(800+900)= 1070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3144011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-25400" y="1814513"/>
            <a:ext cx="55356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s-MX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Q</a:t>
            </a:r>
            <a:r>
              <a:rPr kumimoji="1" lang="es-MX" b="1" baseline="-250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 </a:t>
            </a:r>
            <a:r>
              <a:rPr kumimoji="1" lang="es-MX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(# </a:t>
            </a:r>
            <a:r>
              <a:rPr kumimoji="1" lang="es-MX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Trab</a:t>
            </a:r>
            <a:r>
              <a:rPr kumimoji="1" lang="es-MX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.) * (# Días) * (Rata de Producción)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6661150" y="725488"/>
          <a:ext cx="2254250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7125">
                  <a:extLst>
                    <a:ext uri="{9D8B030D-6E8A-4147-A177-3AD203B41FA5}">
                      <a16:colId xmlns:a16="http://schemas.microsoft.com/office/drawing/2014/main" val="2811349258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4243041043"/>
                    </a:ext>
                  </a:extLst>
                </a:gridCol>
              </a:tblGrid>
              <a:tr h="243681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>
                          <a:effectLst/>
                        </a:rPr>
                        <a:t>(24*10*9</a:t>
                      </a:r>
                      <a:r>
                        <a:rPr lang="es-ES" sz="1600" u="none" strike="noStrike" dirty="0">
                          <a:effectLst/>
                        </a:rPr>
                        <a:t>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38697277"/>
                  </a:ext>
                </a:extLst>
              </a:tr>
              <a:tr h="243681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u="none" strike="noStrike">
                          <a:effectLst/>
                        </a:rPr>
                        <a:t>Q=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 smtClean="0">
                          <a:effectLst/>
                        </a:rPr>
                        <a:t>2070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6327486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76942"/>
              </p:ext>
            </p:extLst>
          </p:nvPr>
        </p:nvGraphicFramePr>
        <p:xfrm>
          <a:off x="481013" y="2244725"/>
          <a:ext cx="5029199" cy="1628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125">
                  <a:extLst>
                    <a:ext uri="{9D8B030D-6E8A-4147-A177-3AD203B41FA5}">
                      <a16:colId xmlns:a16="http://schemas.microsoft.com/office/drawing/2014/main" val="1264117252"/>
                    </a:ext>
                  </a:extLst>
                </a:gridCol>
                <a:gridCol w="711679">
                  <a:extLst>
                    <a:ext uri="{9D8B030D-6E8A-4147-A177-3AD203B41FA5}">
                      <a16:colId xmlns:a16="http://schemas.microsoft.com/office/drawing/2014/main" val="3916201209"/>
                    </a:ext>
                  </a:extLst>
                </a:gridCol>
                <a:gridCol w="711679">
                  <a:extLst>
                    <a:ext uri="{9D8B030D-6E8A-4147-A177-3AD203B41FA5}">
                      <a16:colId xmlns:a16="http://schemas.microsoft.com/office/drawing/2014/main" val="2944195791"/>
                    </a:ext>
                  </a:extLst>
                </a:gridCol>
                <a:gridCol w="711679">
                  <a:extLst>
                    <a:ext uri="{9D8B030D-6E8A-4147-A177-3AD203B41FA5}">
                      <a16:colId xmlns:a16="http://schemas.microsoft.com/office/drawing/2014/main" val="4084357431"/>
                    </a:ext>
                  </a:extLst>
                </a:gridCol>
                <a:gridCol w="711679">
                  <a:extLst>
                    <a:ext uri="{9D8B030D-6E8A-4147-A177-3AD203B41FA5}">
                      <a16:colId xmlns:a16="http://schemas.microsoft.com/office/drawing/2014/main" val="3250128435"/>
                    </a:ext>
                  </a:extLst>
                </a:gridCol>
                <a:gridCol w="711679">
                  <a:extLst>
                    <a:ext uri="{9D8B030D-6E8A-4147-A177-3AD203B41FA5}">
                      <a16:colId xmlns:a16="http://schemas.microsoft.com/office/drawing/2014/main" val="3063519852"/>
                    </a:ext>
                  </a:extLst>
                </a:gridCol>
                <a:gridCol w="711679">
                  <a:extLst>
                    <a:ext uri="{9D8B030D-6E8A-4147-A177-3AD203B41FA5}">
                      <a16:colId xmlns:a16="http://schemas.microsoft.com/office/drawing/2014/main" val="664914541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PRODUCCION POR LOTE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160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Inv. Inicial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Periodos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0674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700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3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4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5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6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2686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Ft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700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900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1.100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800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900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1.300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687667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Ot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800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900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850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1.200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900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1.000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38681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It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1.970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1.070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2.040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840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2.010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710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732542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MPS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2.070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2.070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2.070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402212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DPP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1.070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20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170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76220477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/>
        </p:nvGraphicFramePr>
        <p:xfrm>
          <a:off x="1265238" y="4878388"/>
          <a:ext cx="5029199" cy="1612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125">
                  <a:extLst>
                    <a:ext uri="{9D8B030D-6E8A-4147-A177-3AD203B41FA5}">
                      <a16:colId xmlns:a16="http://schemas.microsoft.com/office/drawing/2014/main" val="3871133880"/>
                    </a:ext>
                  </a:extLst>
                </a:gridCol>
                <a:gridCol w="711679">
                  <a:extLst>
                    <a:ext uri="{9D8B030D-6E8A-4147-A177-3AD203B41FA5}">
                      <a16:colId xmlns:a16="http://schemas.microsoft.com/office/drawing/2014/main" val="2901221336"/>
                    </a:ext>
                  </a:extLst>
                </a:gridCol>
                <a:gridCol w="711679">
                  <a:extLst>
                    <a:ext uri="{9D8B030D-6E8A-4147-A177-3AD203B41FA5}">
                      <a16:colId xmlns:a16="http://schemas.microsoft.com/office/drawing/2014/main" val="4196058125"/>
                    </a:ext>
                  </a:extLst>
                </a:gridCol>
                <a:gridCol w="711679">
                  <a:extLst>
                    <a:ext uri="{9D8B030D-6E8A-4147-A177-3AD203B41FA5}">
                      <a16:colId xmlns:a16="http://schemas.microsoft.com/office/drawing/2014/main" val="4161370776"/>
                    </a:ext>
                  </a:extLst>
                </a:gridCol>
                <a:gridCol w="711679">
                  <a:extLst>
                    <a:ext uri="{9D8B030D-6E8A-4147-A177-3AD203B41FA5}">
                      <a16:colId xmlns:a16="http://schemas.microsoft.com/office/drawing/2014/main" val="1912532433"/>
                    </a:ext>
                  </a:extLst>
                </a:gridCol>
                <a:gridCol w="711679">
                  <a:extLst>
                    <a:ext uri="{9D8B030D-6E8A-4147-A177-3AD203B41FA5}">
                      <a16:colId xmlns:a16="http://schemas.microsoft.com/office/drawing/2014/main" val="406289338"/>
                    </a:ext>
                  </a:extLst>
                </a:gridCol>
                <a:gridCol w="711679">
                  <a:extLst>
                    <a:ext uri="{9D8B030D-6E8A-4147-A177-3AD203B41FA5}">
                      <a16:colId xmlns:a16="http://schemas.microsoft.com/office/drawing/2014/main" val="192819696"/>
                    </a:ext>
                  </a:extLst>
                </a:gridCol>
              </a:tblGrid>
              <a:tr h="22878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PRODUCCION LOTE POR LOTE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14402"/>
                  </a:ext>
                </a:extLst>
              </a:tr>
              <a:tr h="18302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Inv. Inicial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Periodos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78271"/>
                  </a:ext>
                </a:extLst>
              </a:tr>
              <a:tr h="20018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700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3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4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5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6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6706624"/>
                  </a:ext>
                </a:extLst>
              </a:tr>
              <a:tr h="2001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Ft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700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900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1.100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800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900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1.300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11842823"/>
                  </a:ext>
                </a:extLst>
              </a:tr>
              <a:tr h="2001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Ot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800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900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850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1.200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900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1.000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2968972"/>
                  </a:ext>
                </a:extLst>
              </a:tr>
              <a:tr h="2001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It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97055381"/>
                  </a:ext>
                </a:extLst>
              </a:tr>
              <a:tr h="2001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MPS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900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1.100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1.200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900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1.300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93622337"/>
                  </a:ext>
                </a:extLst>
              </a:tr>
              <a:tr h="20018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DPP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1763767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5531591" y="1675884"/>
            <a:ext cx="2898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s-MX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</a:t>
            </a:r>
            <a:r>
              <a:rPr kumimoji="1" lang="es-MX" b="1" baseline="-250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 </a:t>
            </a:r>
            <a:r>
              <a:rPr kumimoji="1" lang="es-MX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= I</a:t>
            </a:r>
            <a:r>
              <a:rPr kumimoji="1" lang="es-MX" b="1" baseline="-250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T-1 </a:t>
            </a:r>
            <a:r>
              <a:rPr kumimoji="1" lang="es-MX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+ Q</a:t>
            </a:r>
            <a:r>
              <a:rPr kumimoji="1" lang="es-MX" b="1" baseline="-250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 </a:t>
            </a:r>
            <a:r>
              <a:rPr kumimoji="1" lang="es-MX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 </a:t>
            </a:r>
            <a:r>
              <a:rPr kumimoji="1" lang="es-MX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máx</a:t>
            </a:r>
            <a:r>
              <a:rPr kumimoji="1" lang="es-MX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{F</a:t>
            </a:r>
            <a:r>
              <a:rPr kumimoji="1" lang="es-MX" b="1" baseline="-250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</a:t>
            </a:r>
            <a:r>
              <a:rPr kumimoji="1" lang="es-MX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O</a:t>
            </a:r>
            <a:r>
              <a:rPr kumimoji="1" lang="es-MX" b="1" baseline="-250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</a:t>
            </a:r>
            <a:r>
              <a:rPr kumimoji="1" lang="es-MX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}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58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2117</TotalTime>
  <Words>315</Words>
  <Application>Microsoft Office PowerPoint</Application>
  <PresentationFormat>Presentación en pantalla (4:3)</PresentationFormat>
  <Paragraphs>127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>UNEG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lablimpro</dc:creator>
  <cp:lastModifiedBy>PERSONAL</cp:lastModifiedBy>
  <cp:revision>121</cp:revision>
  <dcterms:created xsi:type="dcterms:W3CDTF">2005-11-17T22:20:31Z</dcterms:created>
  <dcterms:modified xsi:type="dcterms:W3CDTF">2021-06-13T20:57:07Z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TC010721173082</vt:lpwstr>
  </property>
</Properties>
</file>