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71" r:id="rId2"/>
    <p:sldId id="272" r:id="rId3"/>
    <p:sldId id="274" r:id="rId4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22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0A2EF-E2C4-441B-BFC6-C4FD4290D9D7}" type="datetimeFigureOut">
              <a:rPr lang="es-ES" smtClean="0"/>
              <a:pPr/>
              <a:t>05/12/2023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4F085-170B-42A3-A529-C61B24AB41E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35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6247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184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1349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5127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4355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907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301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3121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27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6436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777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3C1C2-9223-4401-BE7A-012631D0CE52}" type="datetimeFigureOut">
              <a:rPr lang="es-VE" smtClean="0"/>
              <a:pPr/>
              <a:t>5/12/2023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6002-3013-49BC-AE30-DF13A9D67FD5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5229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843" y="53398"/>
            <a:ext cx="8955393" cy="6661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9040" y="71148"/>
            <a:ext cx="8951350" cy="10368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Rectángulo 23"/>
          <p:cNvSpPr/>
          <p:nvPr/>
        </p:nvSpPr>
        <p:spPr>
          <a:xfrm>
            <a:off x="5964059" y="64800"/>
            <a:ext cx="3086340" cy="365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 DE EMISIÓN  NOVIEMBRE 2015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8216214" y="748570"/>
            <a:ext cx="834178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216221" y="431143"/>
            <a:ext cx="834178" cy="3174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No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5964058" y="430398"/>
            <a:ext cx="2252162" cy="318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DE REVISIÓN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964058" y="748571"/>
            <a:ext cx="2252162" cy="348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PÁG:          10             DE:        12      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99048" y="64800"/>
            <a:ext cx="1043202" cy="10432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Rectángulo 29"/>
          <p:cNvSpPr/>
          <p:nvPr/>
        </p:nvSpPr>
        <p:spPr>
          <a:xfrm>
            <a:off x="1142245" y="64055"/>
            <a:ext cx="4821807" cy="6845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SISTEMA DE GESTION DE</a:t>
            </a:r>
          </a:p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" MATERIALES DALLA COSTA  "</a:t>
            </a:r>
            <a:endParaRPr lang="es-ES_tradnl" sz="1200" b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142245" y="748570"/>
            <a:ext cx="4821807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PRESIDENCIA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9045" y="5988023"/>
            <a:ext cx="8951347" cy="7385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Rectángulo 12"/>
          <p:cNvSpPr/>
          <p:nvPr/>
        </p:nvSpPr>
        <p:spPr>
          <a:xfrm>
            <a:off x="95646" y="6264182"/>
            <a:ext cx="2889212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2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5647" y="5973897"/>
            <a:ext cx="2889211" cy="289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ELABORADO POR: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986559" y="6264926"/>
            <a:ext cx="2342136" cy="460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Rectángulo 15"/>
          <p:cNvSpPr/>
          <p:nvPr/>
        </p:nvSpPr>
        <p:spPr>
          <a:xfrm>
            <a:off x="2986550" y="5974880"/>
            <a:ext cx="2342145" cy="289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REVISADO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327849" y="5973897"/>
            <a:ext cx="3723388" cy="290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APROBADO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27849" y="6264182"/>
            <a:ext cx="3723388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Rectángulo 19"/>
          <p:cNvSpPr/>
          <p:nvPr/>
        </p:nvSpPr>
        <p:spPr>
          <a:xfrm>
            <a:off x="1239007" y="777182"/>
            <a:ext cx="946440" cy="255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Área De Gestión: </a:t>
            </a:r>
            <a:endParaRPr lang="es-ES_tradnl" sz="8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96920" y="1075157"/>
            <a:ext cx="8953899" cy="319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0" lvl="2" indent="-571500" defTabSz="762000">
              <a:spcBef>
                <a:spcPct val="160000"/>
              </a:spcBef>
              <a:tabLst>
                <a:tab pos="663575" algn="l"/>
                <a:tab pos="673100" algn="l"/>
                <a:tab pos="1327150" algn="l"/>
              </a:tabLst>
            </a:pPr>
            <a:r>
              <a:rPr lang="es-ES_tradnl" altLang="es-VE" sz="1200" b="1" dirty="0">
                <a:solidFill>
                  <a:sysClr val="windowText" lastClr="000000"/>
                </a:solidFill>
                <a:latin typeface="Times New Roman" pitchFamily="18" charset="0"/>
              </a:rPr>
              <a:t>CAPITULO I: PLANIFICACION : Croquis de ubicación.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44F0707-D60B-07D4-D67F-91C96BC89720}"/>
              </a:ext>
            </a:extLst>
          </p:cNvPr>
          <p:cNvGrpSpPr/>
          <p:nvPr/>
        </p:nvGrpSpPr>
        <p:grpSpPr>
          <a:xfrm>
            <a:off x="2185447" y="2154608"/>
            <a:ext cx="4320480" cy="2286016"/>
            <a:chOff x="251520" y="1643050"/>
            <a:chExt cx="8643934" cy="407196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5127" t="26367" r="6250" b="17969"/>
            <a:stretch>
              <a:fillRect/>
            </a:stretch>
          </p:blipFill>
          <p:spPr bwMode="auto">
            <a:xfrm>
              <a:off x="251520" y="1643050"/>
              <a:ext cx="8643934" cy="407196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</p:pic>
        <p:sp>
          <p:nvSpPr>
            <p:cNvPr id="34" name="33 Llamada ovalada"/>
            <p:cNvSpPr/>
            <p:nvPr/>
          </p:nvSpPr>
          <p:spPr>
            <a:xfrm>
              <a:off x="5643570" y="2786058"/>
              <a:ext cx="1143008" cy="571504"/>
            </a:xfrm>
            <a:prstGeom prst="wedgeEllipse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solidFill>
                    <a:schemeClr val="tx1"/>
                  </a:solidFill>
                </a:rPr>
                <a:t> </a:t>
              </a:r>
              <a:r>
                <a:rPr lang="es-ES" sz="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Materiales Dalla </a:t>
              </a:r>
            </a:p>
            <a:p>
              <a:pPr algn="ctr"/>
              <a:r>
                <a:rPr lang="es-ES" sz="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Costa C.A</a:t>
              </a:r>
            </a:p>
            <a:p>
              <a:pPr algn="ctr"/>
              <a:endParaRPr lang="es-ES" sz="8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s-ES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3" name="Picture 2" descr="E:\LOGO DALLA COS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12" y="118665"/>
            <a:ext cx="920267" cy="93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843" y="53398"/>
            <a:ext cx="8955393" cy="6661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9040" y="71148"/>
            <a:ext cx="8951350" cy="10368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Rectángulo 23"/>
          <p:cNvSpPr/>
          <p:nvPr/>
        </p:nvSpPr>
        <p:spPr>
          <a:xfrm>
            <a:off x="5964059" y="64800"/>
            <a:ext cx="3086340" cy="365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 DE EMISIÓN  NOVIEMBRE 2022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8216214" y="748570"/>
            <a:ext cx="834178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216221" y="431143"/>
            <a:ext cx="834178" cy="3174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No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5964058" y="430398"/>
            <a:ext cx="2252162" cy="318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DE REVISIÓN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964058" y="748571"/>
            <a:ext cx="2252162" cy="348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PÁG:          11            DE:        12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99048" y="64800"/>
            <a:ext cx="1043202" cy="10432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Rectángulo 29"/>
          <p:cNvSpPr/>
          <p:nvPr/>
        </p:nvSpPr>
        <p:spPr>
          <a:xfrm>
            <a:off x="1142245" y="64055"/>
            <a:ext cx="4821807" cy="6845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SISTEMA DE GESTION DE</a:t>
            </a:r>
          </a:p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" MATERIALES DALLA COSTA  "</a:t>
            </a:r>
            <a:endParaRPr lang="es-ES_tradnl" sz="1200" b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142245" y="748570"/>
            <a:ext cx="4821807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PRESIDENCIA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9045" y="5988023"/>
            <a:ext cx="8951347" cy="7385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Rectángulo 12"/>
          <p:cNvSpPr/>
          <p:nvPr/>
        </p:nvSpPr>
        <p:spPr>
          <a:xfrm>
            <a:off x="95646" y="6264182"/>
            <a:ext cx="2889212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2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5647" y="5973897"/>
            <a:ext cx="2889211" cy="289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ELABORADO POR: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986559" y="6264926"/>
            <a:ext cx="2342136" cy="460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Rectángulo 15"/>
          <p:cNvSpPr/>
          <p:nvPr/>
        </p:nvSpPr>
        <p:spPr>
          <a:xfrm>
            <a:off x="2986550" y="5974880"/>
            <a:ext cx="2342145" cy="289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REVISADO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327849" y="5973897"/>
            <a:ext cx="3723388" cy="290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APROBADO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27849" y="6264182"/>
            <a:ext cx="3723388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Rectángulo 19"/>
          <p:cNvSpPr/>
          <p:nvPr/>
        </p:nvSpPr>
        <p:spPr>
          <a:xfrm>
            <a:off x="1239007" y="777182"/>
            <a:ext cx="946440" cy="255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Área De Gestión: </a:t>
            </a:r>
            <a:endParaRPr lang="es-ES_tradnl" sz="8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96920" y="1075157"/>
            <a:ext cx="8953899" cy="319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0" lvl="2" indent="-571500" defTabSz="762000">
              <a:spcBef>
                <a:spcPct val="160000"/>
              </a:spcBef>
              <a:tabLst>
                <a:tab pos="663575" algn="l"/>
                <a:tab pos="673100" algn="l"/>
                <a:tab pos="1327150" algn="l"/>
              </a:tabLst>
            </a:pPr>
            <a:r>
              <a:rPr lang="es-ES_tradnl" altLang="es-VE" sz="1200" b="1" dirty="0">
                <a:solidFill>
                  <a:sysClr val="windowText" lastClr="000000"/>
                </a:solidFill>
                <a:latin typeface="Times New Roman" pitchFamily="18" charset="0"/>
              </a:rPr>
              <a:t>CAPITULO I: PLANIFICACION : Cuadro 1. Matriz FODA de Materiales Dalla Costa C.A.</a:t>
            </a:r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06179"/>
              </p:ext>
            </p:extLst>
          </p:nvPr>
        </p:nvGraphicFramePr>
        <p:xfrm>
          <a:off x="461965" y="1536752"/>
          <a:ext cx="8253439" cy="422696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157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7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900" u="non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900" u="non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900" u="non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MISIÓN:</a:t>
                      </a:r>
                      <a:r>
                        <a:rPr lang="es-VE" sz="900" u="non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900" b="0" u="non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Abastecer </a:t>
                      </a:r>
                      <a:r>
                        <a:rPr lang="es-VE" sz="900" b="0" u="none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soluciones con materiales y herramientas de ferretería, de alta calidad y eficiencia. </a:t>
                      </a:r>
                      <a:endParaRPr lang="es-VE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VE" sz="900" u="sng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VE" sz="900" u="sng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VE" sz="9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VISIÓN</a:t>
                      </a:r>
                      <a:r>
                        <a:rPr lang="es-VE" sz="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s-VE" sz="9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</a:t>
                      </a:r>
                      <a:r>
                        <a:rPr lang="es-VE" sz="9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reconocidos como distribuidores y detallistas líderes en prover soluciones completas en materiales de ferretería</a:t>
                      </a:r>
                      <a:r>
                        <a:rPr lang="es-ES" sz="9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calidad.</a:t>
                      </a:r>
                      <a:endParaRPr lang="es-VE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466" marR="3546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VE" sz="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FORTALEZAS </a:t>
                      </a:r>
                    </a:p>
                    <a:p>
                      <a:pPr marL="97790" algn="l">
                        <a:spcAft>
                          <a:spcPts val="0"/>
                        </a:spcAft>
                      </a:pPr>
                      <a:r>
                        <a:rPr lang="es-VE" sz="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32639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Calidad de la mercancía.</a:t>
                      </a:r>
                      <a:endParaRPr lang="es-ES" sz="900" b="1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2639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Buena reputación entre los proveedores.</a:t>
                      </a:r>
                    </a:p>
                    <a:p>
                      <a:pPr marL="32639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Personal suficiente</a:t>
                      </a:r>
                      <a:r>
                        <a:rPr lang="es-ES" sz="9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y calificado.</a:t>
                      </a:r>
                    </a:p>
                    <a:p>
                      <a:pPr marL="326390" indent="-2286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Tiempos de entrega inmediata.</a:t>
                      </a:r>
                      <a:endParaRPr lang="es-ES" sz="900" b="0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2385"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s-VE" sz="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466" marR="3546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VE" sz="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DEBILIDADES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VE" sz="9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2550" algn="just">
                        <a:spcAft>
                          <a:spcPts val="0"/>
                        </a:spcAft>
                      </a:pPr>
                      <a:r>
                        <a:rPr lang="es-VE" sz="9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1.</a:t>
                      </a:r>
                      <a:r>
                        <a:rPr lang="es-VE" sz="9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Ofrecer productos con problemas de fabricación.</a:t>
                      </a:r>
                    </a:p>
                    <a:p>
                      <a:pPr marL="82550" algn="just">
                        <a:spcAft>
                          <a:spcPts val="0"/>
                        </a:spcAft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r>
                        <a:rPr lang="es-VE" sz="9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Falta de incentivos.</a:t>
                      </a:r>
                    </a:p>
                    <a:p>
                      <a:pPr marL="82550" algn="just">
                        <a:spcAft>
                          <a:spcPts val="0"/>
                        </a:spcAft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 Tener deudas difíciles de cancelar.</a:t>
                      </a:r>
                    </a:p>
                    <a:p>
                      <a:pPr marL="82550" algn="just">
                        <a:spcAft>
                          <a:spcPts val="0"/>
                        </a:spcAft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</a:t>
                      </a:r>
                      <a:r>
                        <a:rPr lang="es-VE" sz="9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Falta de una clara dirección estratégica</a:t>
                      </a: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5466" marR="3546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94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VE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OPORTUNIDADES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VE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Expansión</a:t>
                      </a:r>
                      <a:endParaRPr lang="es-VE" sz="1000" b="1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Posibilidades de exportación.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Ingresos</a:t>
                      </a:r>
                      <a:r>
                        <a:rPr lang="es-VE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por beneficios bancarios. </a:t>
                      </a:r>
                      <a:endParaRPr lang="es-VE" sz="1000" b="0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Nuevos mercados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None/>
                      </a:pPr>
                      <a:endParaRPr lang="es-VE" sz="1000" b="0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466" marR="3546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VE" sz="9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ESTRATEGIAS FO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Hacernos reconocedores como una ferretería de credibilidad, trabajadora, responsable y sociable. (F4, O1, O4)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900" dirty="0">
                          <a:latin typeface="Times New Roman" pitchFamily="18" charset="0"/>
                          <a:cs typeface="Times New Roman" pitchFamily="18" charset="0"/>
                        </a:rPr>
                        <a:t>2. consolidarse en el mercado actual, mediante la actualización tecnológica y la diferenciación de su servicio profesional, con estrictos estándares de calidad.</a:t>
                      </a:r>
                      <a:r>
                        <a:rPr lang="es-VE" sz="9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(F1,O2,O3)</a:t>
                      </a:r>
                      <a:endParaRPr lang="es-VE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VE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5466" marR="354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VE" sz="900" b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ESTRATEGIAS DO</a:t>
                      </a:r>
                    </a:p>
                    <a:p>
                      <a:pPr marL="6985" indent="0" algn="just">
                        <a:spcAft>
                          <a:spcPts val="0"/>
                        </a:spcAft>
                        <a:buNone/>
                      </a:pP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  <a:r>
                        <a:rPr lang="es-VE" sz="9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Ejecución</a:t>
                      </a:r>
                      <a:r>
                        <a:rPr lang="es-VE" sz="9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 programas de disminución de gastos. (D1,O4).</a:t>
                      </a:r>
                    </a:p>
                    <a:p>
                      <a:pPr marL="6985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900" dirty="0">
                          <a:latin typeface="Times New Roman" pitchFamily="18" charset="0"/>
                          <a:cs typeface="Times New Roman" pitchFamily="18" charset="0"/>
                        </a:rPr>
                        <a:t>2.Aumentar los ingresos provenientes de nuevos clientes y maximizar el uso de activos existentes para fortalecer económicamente la ferretería y de esta manera se busca minimizar los gastos.</a:t>
                      </a:r>
                      <a:r>
                        <a:rPr lang="es-VE" sz="9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.  (D2,O2) </a:t>
                      </a:r>
                      <a:endParaRPr lang="es-VE" sz="900" b="0" i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6985" indent="0" algn="just">
                        <a:spcAft>
                          <a:spcPts val="0"/>
                        </a:spcAft>
                        <a:buNone/>
                      </a:pPr>
                      <a:endParaRPr lang="es-VE" sz="900" b="0" i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466" marR="354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6755">
                <a:tc>
                  <a:txBody>
                    <a:bodyPr/>
                    <a:lstStyle/>
                    <a:p>
                      <a:pPr marL="177800" indent="-177800"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AMENAZAS</a:t>
                      </a:r>
                    </a:p>
                    <a:p>
                      <a:pPr marL="177800" indent="-177800" algn="ctr">
                        <a:spcAft>
                          <a:spcPts val="0"/>
                        </a:spcAft>
                      </a:pPr>
                      <a:endParaRPr lang="es-ES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Desempleo</a:t>
                      </a: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Situación económica del país.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   Multinacionales.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r>
                        <a:rPr lang="es-VE" sz="10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   Pérdida</a:t>
                      </a:r>
                      <a:r>
                        <a:rPr lang="es-VE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de material en proveedores.</a:t>
                      </a:r>
                      <a:endParaRPr lang="es-VE" sz="1000" b="0" i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28600" indent="-228600" algn="l">
                        <a:spcAft>
                          <a:spcPts val="0"/>
                        </a:spcAft>
                        <a:buAutoNum type="arabicPeriod"/>
                      </a:pPr>
                      <a:endParaRPr lang="es-VE" sz="1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66" marR="3546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VE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ESTRATEGIAS FA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VE" sz="9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</a:t>
                      </a: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Adquirir conocimientos para mejorar el trato con los clientes. (F3,01)</a:t>
                      </a:r>
                      <a:endParaRPr lang="es-VE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900" dirty="0">
                          <a:latin typeface="Times New Roman" pitchFamily="18" charset="0"/>
                          <a:cs typeface="Times New Roman" pitchFamily="18" charset="0"/>
                        </a:rPr>
                        <a:t>2. Lograr un alto índice de satisfacción de clientes en cuanto a la variedad del producto y el  interés que se  demuestra  por el buen trato hacia el cliente. </a:t>
                      </a:r>
                      <a:r>
                        <a:rPr lang="es-VE" sz="9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(F1,O3,O4)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VE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66" marR="354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ESTRATEGIAS  DA</a:t>
                      </a:r>
                    </a:p>
                    <a:p>
                      <a:pPr marL="85725" indent="-85725" algn="just">
                        <a:spcAft>
                          <a:spcPts val="0"/>
                        </a:spcAft>
                        <a:buAutoNum type="arabicPeriod"/>
                      </a:pP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Mejorar el desempeño ante sus mercados objetivos. (D3,A2).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latin typeface="Times New Roman" pitchFamily="18" charset="0"/>
                          <a:cs typeface="Times New Roman" pitchFamily="18" charset="0"/>
                        </a:rPr>
                        <a:t>2. Capacitación para aprender a manejar y mejorar situaciones de bajo desempeño ante el mercado.</a:t>
                      </a:r>
                      <a:r>
                        <a:rPr lang="es-VE" sz="90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(D4,A3)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endParaRPr lang="es-VE" sz="9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66" marR="3546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2" name="Picture 2" descr="E:\LOGO DALLA COS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12" y="118665"/>
            <a:ext cx="920267" cy="93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843" y="53398"/>
            <a:ext cx="8955393" cy="66617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 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99040" y="71148"/>
            <a:ext cx="8951350" cy="10368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Rectángulo 23"/>
          <p:cNvSpPr/>
          <p:nvPr/>
        </p:nvSpPr>
        <p:spPr>
          <a:xfrm>
            <a:off x="5964059" y="64800"/>
            <a:ext cx="3086340" cy="365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 DE EMISIÓN  NOVIEMBRE 2015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8216214" y="748570"/>
            <a:ext cx="834178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216221" y="431143"/>
            <a:ext cx="834178" cy="3174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No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5964058" y="430398"/>
            <a:ext cx="2252162" cy="3181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FECHA DE REVISIÓN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5964058" y="748571"/>
            <a:ext cx="2252162" cy="348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PÁG:          12             DE:        12     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99048" y="64800"/>
            <a:ext cx="1043202" cy="10432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0" name="Rectángulo 29"/>
          <p:cNvSpPr/>
          <p:nvPr/>
        </p:nvSpPr>
        <p:spPr>
          <a:xfrm>
            <a:off x="1142245" y="64055"/>
            <a:ext cx="4821807" cy="6845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SISTEMA DE GESTION DE</a:t>
            </a:r>
          </a:p>
          <a:p>
            <a:pPr algn="ctr"/>
            <a:r>
              <a:rPr lang="es-ES" sz="12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" MATERIALES DALLA COSTA  "</a:t>
            </a:r>
            <a:endParaRPr lang="es-ES_tradnl" sz="1200" b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1142245" y="748570"/>
            <a:ext cx="4821807" cy="348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PRESIDENCIA 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99045" y="5988023"/>
            <a:ext cx="8951347" cy="7385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Rectángulo 12"/>
          <p:cNvSpPr/>
          <p:nvPr/>
        </p:nvSpPr>
        <p:spPr>
          <a:xfrm>
            <a:off x="95646" y="6264182"/>
            <a:ext cx="2889212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2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5647" y="5973897"/>
            <a:ext cx="2889211" cy="289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ELABORADO POR: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2986559" y="6264926"/>
            <a:ext cx="2342136" cy="460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Rectángulo 15"/>
          <p:cNvSpPr/>
          <p:nvPr/>
        </p:nvSpPr>
        <p:spPr>
          <a:xfrm>
            <a:off x="2986550" y="5974880"/>
            <a:ext cx="2342145" cy="2893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REVISADO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327849" y="5973897"/>
            <a:ext cx="3723388" cy="290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APROBADO POR:</a:t>
            </a:r>
            <a:endParaRPr lang="es-ES_tradnl" sz="1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327849" y="6264182"/>
            <a:ext cx="3723388" cy="461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Rectángulo 19"/>
          <p:cNvSpPr/>
          <p:nvPr/>
        </p:nvSpPr>
        <p:spPr>
          <a:xfrm>
            <a:off x="1239007" y="777182"/>
            <a:ext cx="946440" cy="255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8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Área De Gestión: </a:t>
            </a:r>
            <a:endParaRPr lang="es-ES_tradnl" sz="8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96920" y="1075157"/>
            <a:ext cx="8953899" cy="319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0" lvl="2" indent="-571500" defTabSz="762000">
              <a:spcBef>
                <a:spcPct val="160000"/>
              </a:spcBef>
              <a:tabLst>
                <a:tab pos="663575" algn="l"/>
                <a:tab pos="673100" algn="l"/>
                <a:tab pos="1327150" algn="l"/>
              </a:tabLst>
            </a:pPr>
            <a:r>
              <a:rPr lang="es-ES_tradnl" altLang="es-VE" sz="1200" b="1" dirty="0">
                <a:solidFill>
                  <a:sysClr val="windowText" lastClr="000000"/>
                </a:solidFill>
                <a:latin typeface="Times New Roman" pitchFamily="18" charset="0"/>
              </a:rPr>
              <a:t>CAPITULO I: PLANIFICACION : Cuadro 2. Operacionalización de estrategias.   </a:t>
            </a: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flipV="1">
            <a:off x="106033" y="1738723"/>
            <a:ext cx="8945204" cy="76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2"/>
          <p:cNvSpPr txBox="1">
            <a:spLocks noChangeArrowheads="1"/>
          </p:cNvSpPr>
          <p:nvPr/>
        </p:nvSpPr>
        <p:spPr bwMode="auto">
          <a:xfrm>
            <a:off x="919321" y="1509710"/>
            <a:ext cx="1589105" cy="186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" altLang="es-VE" sz="800" b="1" dirty="0">
                <a:latin typeface="Times New Roman" pitchFamily="18" charset="0"/>
                <a:cs typeface="Times New Roman" pitchFamily="18" charset="0"/>
              </a:rPr>
              <a:t>Estrategias  </a:t>
            </a:r>
            <a:r>
              <a:rPr lang="es-ES_tradnl" altLang="es-VE" sz="800" b="1" dirty="0">
                <a:latin typeface="Times New Roman" pitchFamily="18" charset="0"/>
                <a:cs typeface="Times New Roman" pitchFamily="18" charset="0"/>
              </a:rPr>
              <a:t> 	</a:t>
            </a:r>
            <a:endParaRPr lang="es-ES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23"/>
          <p:cNvSpPr>
            <a:spLocks noChangeShapeType="1"/>
          </p:cNvSpPr>
          <p:nvPr/>
        </p:nvSpPr>
        <p:spPr bwMode="auto">
          <a:xfrm>
            <a:off x="104744" y="1395398"/>
            <a:ext cx="89182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>
            <a:off x="7132580" y="1746343"/>
            <a:ext cx="6731" cy="42340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737480" y="2382455"/>
            <a:ext cx="1710420" cy="1641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7325" indent="-187325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>
              <a:lnSpc>
                <a:spcPct val="130000"/>
              </a:lnSpc>
              <a:buFontTx/>
              <a:buAutoNum type="arabicPeriod"/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6017156" y="1789005"/>
            <a:ext cx="966701" cy="141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77800" indent="-177800" algn="just" defTabSz="762000">
              <a:lnSpc>
                <a:spcPct val="130000"/>
              </a:lnSpc>
              <a:defRPr/>
            </a:pPr>
            <a:r>
              <a:rPr 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1. Financieros</a:t>
            </a:r>
          </a:p>
          <a:p>
            <a:pPr marL="177800" indent="-177800" algn="just" defTabSz="762000">
              <a:lnSpc>
                <a:spcPct val="130000"/>
              </a:lnSpc>
              <a:defRPr/>
            </a:pPr>
            <a:r>
              <a:rPr 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2.  Plataforma tecnológica.</a:t>
            </a:r>
            <a:endParaRPr 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7532791" y="2382454"/>
            <a:ext cx="1295117" cy="141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endParaRPr lang="es-VE" altLang="es-VE" sz="8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algn="just">
              <a:lnSpc>
                <a:spcPct val="130000"/>
              </a:lnSpc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1 Rectángulo"/>
          <p:cNvSpPr>
            <a:spLocks noChangeArrowheads="1"/>
          </p:cNvSpPr>
          <p:nvPr/>
        </p:nvSpPr>
        <p:spPr bwMode="auto">
          <a:xfrm>
            <a:off x="5832003" y="1504179"/>
            <a:ext cx="1554140" cy="18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" altLang="es-VE" sz="800" b="1" dirty="0">
                <a:latin typeface="Times New Roman" pitchFamily="18" charset="0"/>
                <a:cs typeface="Times New Roman" pitchFamily="18" charset="0"/>
              </a:rPr>
              <a:t>Recursos</a:t>
            </a: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27"/>
          <p:cNvSpPr>
            <a:spLocks noChangeShapeType="1"/>
          </p:cNvSpPr>
          <p:nvPr/>
        </p:nvSpPr>
        <p:spPr bwMode="auto">
          <a:xfrm>
            <a:off x="4659340" y="1745683"/>
            <a:ext cx="19307" cy="422821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Line 27"/>
          <p:cNvSpPr>
            <a:spLocks noChangeShapeType="1"/>
          </p:cNvSpPr>
          <p:nvPr/>
        </p:nvSpPr>
        <p:spPr bwMode="auto">
          <a:xfrm>
            <a:off x="6017156" y="1738723"/>
            <a:ext cx="0" cy="423517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2 Rectángulo"/>
          <p:cNvSpPr>
            <a:spLocks noChangeArrowheads="1"/>
          </p:cNvSpPr>
          <p:nvPr/>
        </p:nvSpPr>
        <p:spPr bwMode="auto">
          <a:xfrm>
            <a:off x="4973463" y="1504179"/>
            <a:ext cx="424114" cy="18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_tradnl" altLang="es-VE" sz="800" b="1">
                <a:latin typeface="Times New Roman" pitchFamily="18" charset="0"/>
                <a:cs typeface="Times New Roman" pitchFamily="18" charset="0"/>
              </a:rPr>
              <a:t>Meta</a:t>
            </a:r>
            <a:endParaRPr lang="es-VE" alt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3 Rectángulo"/>
          <p:cNvSpPr>
            <a:spLocks noChangeArrowheads="1"/>
          </p:cNvSpPr>
          <p:nvPr/>
        </p:nvSpPr>
        <p:spPr bwMode="auto">
          <a:xfrm>
            <a:off x="7254830" y="1504179"/>
            <a:ext cx="1711522" cy="18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_tradnl" altLang="es-VE" sz="800" b="1" dirty="0">
                <a:latin typeface="Times New Roman" pitchFamily="18" charset="0"/>
                <a:cs typeface="Times New Roman" pitchFamily="18" charset="0"/>
              </a:rPr>
              <a:t>Objetivos</a:t>
            </a:r>
            <a:r>
              <a:rPr lang="es-ES" altLang="es-VE" sz="800" b="1" dirty="0">
                <a:latin typeface="Times New Roman" pitchFamily="18" charset="0"/>
                <a:cs typeface="Times New Roman" pitchFamily="18" charset="0"/>
              </a:rPr>
              <a:t> Institucionales </a:t>
            </a: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4 Rectángulo"/>
          <p:cNvSpPr>
            <a:spLocks noChangeArrowheads="1"/>
          </p:cNvSpPr>
          <p:nvPr/>
        </p:nvSpPr>
        <p:spPr bwMode="auto">
          <a:xfrm>
            <a:off x="3582398" y="1508078"/>
            <a:ext cx="1144212" cy="18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_tradnl" altLang="es-VE" sz="800" b="1" dirty="0">
                <a:latin typeface="Times New Roman" pitchFamily="18" charset="0"/>
                <a:cs typeface="Times New Roman" pitchFamily="18" charset="0"/>
              </a:rPr>
              <a:t>Dimensión	</a:t>
            </a: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5 Rectángulo"/>
          <p:cNvSpPr>
            <a:spLocks noChangeArrowheads="1"/>
          </p:cNvSpPr>
          <p:nvPr/>
        </p:nvSpPr>
        <p:spPr bwMode="auto">
          <a:xfrm>
            <a:off x="2752898" y="1509710"/>
            <a:ext cx="5661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s-ES_tradnl" altLang="es-VE" sz="800" b="1" dirty="0">
                <a:latin typeface="Times New Roman" pitchFamily="18" charset="0"/>
                <a:cs typeface="Times New Roman" pitchFamily="18" charset="0"/>
              </a:rPr>
              <a:t>Variable</a:t>
            </a: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Line 27"/>
          <p:cNvSpPr>
            <a:spLocks noChangeShapeType="1"/>
          </p:cNvSpPr>
          <p:nvPr/>
        </p:nvSpPr>
        <p:spPr bwMode="auto">
          <a:xfrm flipH="1">
            <a:off x="2447900" y="1746342"/>
            <a:ext cx="0" cy="422755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VE" sz="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26 Rectángulo"/>
          <p:cNvSpPr>
            <a:spLocks noChangeArrowheads="1"/>
          </p:cNvSpPr>
          <p:nvPr/>
        </p:nvSpPr>
        <p:spPr bwMode="auto">
          <a:xfrm>
            <a:off x="3605277" y="1843172"/>
            <a:ext cx="1049209" cy="5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Local</a:t>
            </a:r>
          </a:p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Nacional</a:t>
            </a:r>
          </a:p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Internacional</a:t>
            </a:r>
          </a:p>
          <a:p>
            <a:pPr algn="just">
              <a:defRPr/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28 Rectángulo"/>
          <p:cNvSpPr>
            <a:spLocks noChangeArrowheads="1"/>
          </p:cNvSpPr>
          <p:nvPr/>
        </p:nvSpPr>
        <p:spPr bwMode="auto">
          <a:xfrm>
            <a:off x="4613532" y="1843174"/>
            <a:ext cx="1372169" cy="61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>
              <a:buFontTx/>
              <a:buAutoNum type="arabicPeriod"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largo plazo 36  meses.</a:t>
            </a:r>
          </a:p>
          <a:p>
            <a:pPr algn="just">
              <a:buFontTx/>
              <a:buAutoNum type="arabicPeriod"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mediano plazo 12 meses.</a:t>
            </a:r>
          </a:p>
          <a:p>
            <a:pPr algn="just">
              <a:buFontTx/>
              <a:buAutoNum type="arabicPeriod"/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588757" y="1738723"/>
            <a:ext cx="0" cy="42416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104744" y="3140968"/>
            <a:ext cx="894649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201937" y="2431392"/>
            <a:ext cx="386819" cy="18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FO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737480" y="1843174"/>
            <a:ext cx="1566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Consolidarse en el </a:t>
            </a:r>
            <a:r>
              <a:rPr lang="es-VE" sz="800" b="1" dirty="0">
                <a:latin typeface="Times New Roman" pitchFamily="18" charset="0"/>
                <a:cs typeface="Times New Roman" pitchFamily="18" charset="0"/>
              </a:rPr>
              <a:t>mercado actual,</a:t>
            </a: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 mediante la actualización tecnológica y la diferenciación de su servicio profesional, con estrictos estándares de calidad.</a:t>
            </a:r>
          </a:p>
        </p:txBody>
      </p:sp>
      <p:sp>
        <p:nvSpPr>
          <p:cNvPr id="57" name="56 CuadroTexto"/>
          <p:cNvSpPr txBox="1"/>
          <p:nvPr/>
        </p:nvSpPr>
        <p:spPr>
          <a:xfrm>
            <a:off x="7281304" y="1845638"/>
            <a:ext cx="1711035" cy="114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Potencializar  productos de calidad,  tecnología de punta, espacios de trabajo confortables y talento humano competente que fomenten el  crecimiento de la demanda del material ferretero  a nivel nacional e internacional, a largo y mediano plazo usando los recursos financiaros  y tecnológicos. 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156740" y="3553064"/>
            <a:ext cx="446169" cy="18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FA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737480" y="3284984"/>
            <a:ext cx="1589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Lograr un alto índice de satisfacción de clientes en cuanto a la </a:t>
            </a:r>
            <a:r>
              <a:rPr lang="es-VE" sz="800" b="1" dirty="0">
                <a:latin typeface="Times New Roman" pitchFamily="18" charset="0"/>
                <a:cs typeface="Times New Roman" pitchFamily="18" charset="0"/>
              </a:rPr>
              <a:t>variedad del producto </a:t>
            </a: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y el  interés que se  demuestra  por el buen trato hacia el cliente.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7206942" y="3212976"/>
            <a:ext cx="1759409" cy="825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Adquirir variedad de productos y aplicar  políticas relacionadas con la capacitación del personal para mejorar  el trato del cliente  en una mayoría de largo plazo con ayuda de proveedores y excelencia de empleados .</a:t>
            </a:r>
          </a:p>
        </p:txBody>
      </p:sp>
      <p:sp>
        <p:nvSpPr>
          <p:cNvPr id="61" name="60 CuadroTexto"/>
          <p:cNvSpPr txBox="1"/>
          <p:nvPr/>
        </p:nvSpPr>
        <p:spPr>
          <a:xfrm>
            <a:off x="2479707" y="3300125"/>
            <a:ext cx="877014" cy="505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Variedad  de productos ferreteros en el país.</a:t>
            </a:r>
          </a:p>
        </p:txBody>
      </p:sp>
      <p:sp>
        <p:nvSpPr>
          <p:cNvPr id="62" name="26 Rectángulo"/>
          <p:cNvSpPr>
            <a:spLocks noChangeArrowheads="1"/>
          </p:cNvSpPr>
          <p:nvPr/>
        </p:nvSpPr>
        <p:spPr bwMode="auto">
          <a:xfrm>
            <a:off x="3629438" y="3300125"/>
            <a:ext cx="1049209" cy="5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Local</a:t>
            </a:r>
          </a:p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Nacional</a:t>
            </a:r>
          </a:p>
          <a:p>
            <a:pPr marL="228600" indent="-228600" algn="just">
              <a:buFontTx/>
              <a:buAutoNum type="arabicPeriod"/>
              <a:defRPr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Internacional</a:t>
            </a:r>
          </a:p>
          <a:p>
            <a:pPr algn="just">
              <a:defRPr/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28 Rectángulo"/>
          <p:cNvSpPr>
            <a:spLocks noChangeArrowheads="1"/>
          </p:cNvSpPr>
          <p:nvPr/>
        </p:nvSpPr>
        <p:spPr bwMode="auto">
          <a:xfrm>
            <a:off x="4597950" y="3320676"/>
            <a:ext cx="1372169" cy="61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>
              <a:buFontTx/>
              <a:buAutoNum type="arabicPeriod"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largo plazo 24  meses.</a:t>
            </a:r>
          </a:p>
          <a:p>
            <a:pPr algn="just">
              <a:buFontTx/>
              <a:buAutoNum type="arabicPeriod"/>
            </a:pPr>
            <a:r>
              <a:rPr lang="es-VE" altLang="es-VE" sz="8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mediano plazo  12  meses.</a:t>
            </a:r>
          </a:p>
          <a:p>
            <a:pPr algn="just">
              <a:buFontTx/>
              <a:buAutoNum type="arabicPeriod"/>
            </a:pPr>
            <a:endParaRPr lang="es-VE" altLang="es-VE" sz="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95646" y="4140741"/>
            <a:ext cx="8955591" cy="8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99048" y="5085184"/>
            <a:ext cx="89521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6165879" y="3284984"/>
            <a:ext cx="1088951" cy="292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Proveedores</a:t>
            </a:r>
          </a:p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2. Empleados 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7206942" y="4182882"/>
            <a:ext cx="1710318" cy="825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Diseñar  programas  para disminuir gastos y fortalecer económicamente la ferretería mediante recursos propios obteniendo nuevos ingresos  preferiblemente a corto plazo en el mercado local.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744557" y="4140742"/>
            <a:ext cx="1554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Aumentar los </a:t>
            </a:r>
            <a:r>
              <a:rPr lang="es-VE" sz="800" b="1" dirty="0">
                <a:latin typeface="Times New Roman" pitchFamily="18" charset="0"/>
                <a:cs typeface="Times New Roman" pitchFamily="18" charset="0"/>
              </a:rPr>
              <a:t>ingresos provenientes de nuevos</a:t>
            </a: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 clientes y maximizar el uso de activos existentes para fortalecer económicamente la ferretería y de esta manera se busca minimizar los gastos.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6091517" y="4250599"/>
            <a:ext cx="1088951" cy="505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Recursos propios .</a:t>
            </a:r>
          </a:p>
          <a:p>
            <a:pPr marL="228600" indent="-228600">
              <a:buAutoNum type="arabicPeriod"/>
            </a:pP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créditos bancarios.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3637584" y="4250599"/>
            <a:ext cx="931659" cy="399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Local</a:t>
            </a:r>
          </a:p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2. Nacional</a:t>
            </a:r>
          </a:p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3. Internacional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4678646" y="4250599"/>
            <a:ext cx="1327171" cy="71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A corto plazo  3 meses.</a:t>
            </a:r>
          </a:p>
          <a:p>
            <a:pPr marL="228600" indent="-228600">
              <a:buAutoNum type="arabicPeriod"/>
            </a:pP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A mediano plazo  9 meses.</a:t>
            </a:r>
          </a:p>
          <a:p>
            <a:pPr marL="228600" indent="-228600">
              <a:buAutoNum type="arabicPeriod"/>
            </a:pPr>
            <a:r>
              <a:rPr lang="es-VE" sz="800" dirty="0">
                <a:latin typeface="Times New Roman" pitchFamily="18" charset="0"/>
                <a:cs typeface="Times New Roman" pitchFamily="18" charset="0"/>
              </a:rPr>
              <a:t>A largo plazo  18 meses.</a:t>
            </a:r>
          </a:p>
        </p:txBody>
      </p:sp>
      <p:sp>
        <p:nvSpPr>
          <p:cNvPr id="72" name="71 CuadroTexto"/>
          <p:cNvSpPr txBox="1"/>
          <p:nvPr/>
        </p:nvSpPr>
        <p:spPr>
          <a:xfrm>
            <a:off x="2447797" y="4250599"/>
            <a:ext cx="1091709" cy="292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1. Obtener nuevos ingresos.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156740" y="4300492"/>
            <a:ext cx="580740" cy="18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DO</a:t>
            </a:r>
          </a:p>
        </p:txBody>
      </p:sp>
      <p:sp>
        <p:nvSpPr>
          <p:cNvPr id="75" name="74 CuadroTexto"/>
          <p:cNvSpPr txBox="1"/>
          <p:nvPr/>
        </p:nvSpPr>
        <p:spPr>
          <a:xfrm>
            <a:off x="140499" y="5378815"/>
            <a:ext cx="446169" cy="18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800" dirty="0">
                <a:latin typeface="Times New Roman" pitchFamily="18" charset="0"/>
                <a:cs typeface="Times New Roman" pitchFamily="18" charset="0"/>
              </a:rPr>
              <a:t>DA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3637584" y="5122700"/>
            <a:ext cx="1041063" cy="399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Local</a:t>
            </a:r>
          </a:p>
          <a:p>
            <a:pPr marL="228600" indent="-228600">
              <a:buAutoNum type="arabicPeriod"/>
            </a:pP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Nacional</a:t>
            </a:r>
          </a:p>
          <a:p>
            <a:pPr marL="228600" indent="-228600">
              <a:buAutoNum type="arabicPeriod"/>
            </a:pP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Internacional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663118" y="5122700"/>
            <a:ext cx="171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Times New Roman" pitchFamily="18" charset="0"/>
                <a:cs typeface="Times New Roman" pitchFamily="18" charset="0"/>
              </a:rPr>
              <a:t>1.  Capacitación para aprender a manejar y mejorar situaciones de bajo </a:t>
            </a:r>
            <a:r>
              <a:rPr lang="es-ES" sz="800" b="1" dirty="0">
                <a:latin typeface="Times New Roman" pitchFamily="18" charset="0"/>
                <a:cs typeface="Times New Roman" pitchFamily="18" charset="0"/>
              </a:rPr>
              <a:t>desempeño</a:t>
            </a: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 ante el mercado.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4753008" y="5122700"/>
            <a:ext cx="1189786" cy="505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A largo plazo 9  meses.</a:t>
            </a:r>
          </a:p>
          <a:p>
            <a:pPr marL="228600" indent="-228600">
              <a:buAutoNum type="arabicPeriod"/>
            </a:pPr>
            <a:r>
              <a:rPr lang="es-ES" sz="800" dirty="0">
                <a:latin typeface="Times New Roman" pitchFamily="18" charset="0"/>
                <a:cs typeface="Times New Roman" pitchFamily="18" charset="0"/>
              </a:rPr>
              <a:t>A mediano plazo 6 meses.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2522159" y="5122700"/>
            <a:ext cx="966701" cy="18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Times New Roman" pitchFamily="18" charset="0"/>
                <a:cs typeface="Times New Roman" pitchFamily="18" charset="0"/>
              </a:rPr>
              <a:t>1. Desempeño 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6165879" y="5122700"/>
            <a:ext cx="1041063" cy="292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Times New Roman" pitchFamily="18" charset="0"/>
                <a:cs typeface="Times New Roman" pitchFamily="18" charset="0"/>
              </a:rPr>
              <a:t>1. Mercados objetivos.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254830" y="5122700"/>
            <a:ext cx="1627701" cy="505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latin typeface="Times New Roman" pitchFamily="18" charset="0"/>
                <a:cs typeface="Times New Roman" pitchFamily="18" charset="0"/>
              </a:rPr>
              <a:t>1. Preparación para lograr obtener un mejor desempeño a largo y mediano plazo en el mercado local, nacional e internacional.</a:t>
            </a:r>
          </a:p>
        </p:txBody>
      </p:sp>
      <p:sp>
        <p:nvSpPr>
          <p:cNvPr id="82" name="6 Rectángulo"/>
          <p:cNvSpPr>
            <a:spLocks noChangeArrowheads="1"/>
          </p:cNvSpPr>
          <p:nvPr/>
        </p:nvSpPr>
        <p:spPr bwMode="auto">
          <a:xfrm>
            <a:off x="2464279" y="1896288"/>
            <a:ext cx="1108227" cy="5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s-VE" altLang="es-VE" sz="800" dirty="0">
                <a:latin typeface="Times New Roman" pitchFamily="18" charset="0"/>
                <a:cs typeface="Times New Roman" pitchFamily="18" charset="0"/>
              </a:rPr>
              <a:t>1. Crecimiento en la demanda de material ferretero del país en el mercado actual.</a:t>
            </a:r>
          </a:p>
        </p:txBody>
      </p:sp>
      <p:cxnSp>
        <p:nvCxnSpPr>
          <p:cNvPr id="83" name="82 Conector recto"/>
          <p:cNvCxnSpPr/>
          <p:nvPr/>
        </p:nvCxnSpPr>
        <p:spPr>
          <a:xfrm flipH="1">
            <a:off x="3570055" y="1745685"/>
            <a:ext cx="2452" cy="4234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Picture 2" descr="E:\LOGO DALLA COS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12" y="118665"/>
            <a:ext cx="920267" cy="93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46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881</Words>
  <Application>Microsoft Office PowerPoint</Application>
  <PresentationFormat>Presentación en pantalla (4:3)</PresentationFormat>
  <Paragraphs>138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Maria V Guacare</cp:lastModifiedBy>
  <cp:revision>250</cp:revision>
  <dcterms:created xsi:type="dcterms:W3CDTF">2015-11-08T14:23:59Z</dcterms:created>
  <dcterms:modified xsi:type="dcterms:W3CDTF">2023-12-06T03:08:52Z</dcterms:modified>
</cp:coreProperties>
</file>