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80" r:id="rId5"/>
    <p:sldId id="261" r:id="rId6"/>
    <p:sldId id="273" r:id="rId7"/>
    <p:sldId id="263" r:id="rId8"/>
    <p:sldId id="271" r:id="rId9"/>
    <p:sldId id="274" r:id="rId10"/>
    <p:sldId id="264" r:id="rId11"/>
    <p:sldId id="266" r:id="rId12"/>
    <p:sldId id="267" r:id="rId13"/>
    <p:sldId id="269" r:id="rId14"/>
    <p:sldId id="270" r:id="rId15"/>
    <p:sldId id="272" r:id="rId16"/>
    <p:sldId id="278" r:id="rId17"/>
    <p:sldId id="279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FE0D-11DD-4865-B71B-C8924E77EE90}" type="datetimeFigureOut">
              <a:rPr lang="es-VE" smtClean="0"/>
              <a:t>9/5/2023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D56-DA37-4973-9E61-252BB06C965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1069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FE0D-11DD-4865-B71B-C8924E77EE90}" type="datetimeFigureOut">
              <a:rPr lang="es-VE" smtClean="0"/>
              <a:t>9/5/2023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D56-DA37-4973-9E61-252BB06C965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8918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FE0D-11DD-4865-B71B-C8924E77EE90}" type="datetimeFigureOut">
              <a:rPr lang="es-VE" smtClean="0"/>
              <a:t>9/5/2023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D56-DA37-4973-9E61-252BB06C965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1069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FE0D-11DD-4865-B71B-C8924E77EE90}" type="datetimeFigureOut">
              <a:rPr lang="es-VE" smtClean="0"/>
              <a:t>9/5/2023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D56-DA37-4973-9E61-252BB06C965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9427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FE0D-11DD-4865-B71B-C8924E77EE90}" type="datetimeFigureOut">
              <a:rPr lang="es-VE" smtClean="0"/>
              <a:t>9/5/2023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D56-DA37-4973-9E61-252BB06C965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4903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FE0D-11DD-4865-B71B-C8924E77EE90}" type="datetimeFigureOut">
              <a:rPr lang="es-VE" smtClean="0"/>
              <a:t>9/5/2023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D56-DA37-4973-9E61-252BB06C965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0223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FE0D-11DD-4865-B71B-C8924E77EE90}" type="datetimeFigureOut">
              <a:rPr lang="es-VE" smtClean="0"/>
              <a:t>9/5/2023</a:t>
            </a:fld>
            <a:endParaRPr lang="es-V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D56-DA37-4973-9E61-252BB06C965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1030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FE0D-11DD-4865-B71B-C8924E77EE90}" type="datetimeFigureOut">
              <a:rPr lang="es-VE" smtClean="0"/>
              <a:t>9/5/2023</a:t>
            </a:fld>
            <a:endParaRPr lang="es-V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D56-DA37-4973-9E61-252BB06C965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2966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FE0D-11DD-4865-B71B-C8924E77EE90}" type="datetimeFigureOut">
              <a:rPr lang="es-VE" smtClean="0"/>
              <a:t>9/5/2023</a:t>
            </a:fld>
            <a:endParaRPr lang="es-V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D56-DA37-4973-9E61-252BB06C965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3677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FE0D-11DD-4865-B71B-C8924E77EE90}" type="datetimeFigureOut">
              <a:rPr lang="es-VE" smtClean="0"/>
              <a:t>9/5/2023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D56-DA37-4973-9E61-252BB06C965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2787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FE0D-11DD-4865-B71B-C8924E77EE90}" type="datetimeFigureOut">
              <a:rPr lang="es-VE" smtClean="0"/>
              <a:t>9/5/2023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D56-DA37-4973-9E61-252BB06C965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7519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DFE0D-11DD-4865-B71B-C8924E77EE90}" type="datetimeFigureOut">
              <a:rPr lang="es-VE" smtClean="0"/>
              <a:t>9/5/2023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27D56-DA37-4973-9E61-252BB06C965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1656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301543" y="2717442"/>
            <a:ext cx="3508525" cy="307777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V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EVALUACIÓN DE LOS APRENDIZAJES</a:t>
            </a:r>
            <a:endParaRPr lang="es-V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952779" y="6025167"/>
            <a:ext cx="2135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Profesora Nellys Medina</a:t>
            </a:r>
            <a:endParaRPr lang="es-V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" r="5907"/>
          <a:stretch>
            <a:fillRect/>
          </a:stretch>
        </p:blipFill>
        <p:spPr bwMode="auto">
          <a:xfrm>
            <a:off x="5761619" y="179243"/>
            <a:ext cx="771525" cy="69215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099381" y="963116"/>
            <a:ext cx="6096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b="1" dirty="0">
                <a:ea typeface="Times New Roman" panose="02020603050405020304" pitchFamily="18" charset="0"/>
              </a:rPr>
              <a:t>UNIVERSIDAD NACIONAL EXPERIMENTAL DE GUAYANA</a:t>
            </a:r>
            <a:endParaRPr lang="es-VE" dirty="0">
              <a:ea typeface="Times New Roman" panose="02020603050405020304" pitchFamily="18" charset="0"/>
            </a:endParaRPr>
          </a:p>
          <a:p>
            <a:pPr algn="ctr"/>
            <a:r>
              <a:rPr lang="es-VE" b="1" dirty="0"/>
              <a:t>FUNDAUNEG</a:t>
            </a:r>
            <a:endParaRPr lang="es-ES" dirty="0"/>
          </a:p>
          <a:p>
            <a:pPr algn="ctr"/>
            <a:r>
              <a:rPr lang="es-VE" b="1" dirty="0"/>
              <a:t>DIPLOMADO EN FORMACIÓN DOCENTE</a:t>
            </a:r>
            <a:endParaRPr lang="es-ES" dirty="0"/>
          </a:p>
          <a:p>
            <a:pPr algn="ctr">
              <a:spcAft>
                <a:spcPts val="0"/>
              </a:spcAft>
            </a:pPr>
            <a:endParaRPr lang="es-VE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s-VE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82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618" y="1483041"/>
            <a:ext cx="6316082" cy="471793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537888" y="514012"/>
            <a:ext cx="37793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sz="1400" b="1" dirty="0" smtClean="0"/>
              <a:t>ACTOS DE EVALUACIÓN VERBALES EXCLUYENTES</a:t>
            </a:r>
          </a:p>
          <a:p>
            <a:r>
              <a:rPr lang="es-VE" sz="1400" b="1" dirty="0" smtClean="0"/>
              <a:t>(Avendaño,  I. 2009)</a:t>
            </a:r>
            <a:endParaRPr lang="es-VE" sz="1400" b="1" dirty="0"/>
          </a:p>
        </p:txBody>
      </p:sp>
      <p:sp>
        <p:nvSpPr>
          <p:cNvPr id="4" name="Rectángulo 3"/>
          <p:cNvSpPr/>
          <p:nvPr/>
        </p:nvSpPr>
        <p:spPr>
          <a:xfrm>
            <a:off x="4341007" y="6200976"/>
            <a:ext cx="24150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sz="1400" dirty="0" smtClean="0"/>
              <a:t>Alves y Acevedo. (2002, p.56).</a:t>
            </a:r>
            <a:endParaRPr lang="es-VE" sz="1400" dirty="0"/>
          </a:p>
        </p:txBody>
      </p:sp>
    </p:spTree>
    <p:extLst>
      <p:ext uri="{BB962C8B-B14F-4D97-AF65-F5344CB8AC3E}">
        <p14:creationId xmlns:p14="http://schemas.microsoft.com/office/powerpoint/2010/main" val="188014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7" y="1071562"/>
            <a:ext cx="5191125" cy="471487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622997" y="272483"/>
            <a:ext cx="6392214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sz="1400" b="1" dirty="0" smtClean="0">
                <a:latin typeface="TimesNewRoman,Bold"/>
              </a:rPr>
              <a:t>NIVEL ONTOLÓGICO DEL PARADIGMA CUALITATIVO DE EVALUACIÓN</a:t>
            </a:r>
            <a:endParaRPr lang="es-VE" sz="1400" dirty="0"/>
          </a:p>
        </p:txBody>
      </p:sp>
      <p:sp>
        <p:nvSpPr>
          <p:cNvPr id="4" name="Rectángulo 3"/>
          <p:cNvSpPr/>
          <p:nvPr/>
        </p:nvSpPr>
        <p:spPr>
          <a:xfrm>
            <a:off x="3671754" y="5786437"/>
            <a:ext cx="2995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dirty="0" smtClean="0"/>
              <a:t>(Alves </a:t>
            </a:r>
            <a:r>
              <a:rPr lang="es-VE" dirty="0"/>
              <a:t>y Acevedo. </a:t>
            </a:r>
            <a:r>
              <a:rPr lang="es-VE" dirty="0" smtClean="0"/>
              <a:t>2002</a:t>
            </a:r>
            <a:r>
              <a:rPr lang="es-VE" dirty="0"/>
              <a:t>, </a:t>
            </a:r>
            <a:r>
              <a:rPr lang="es-VE" dirty="0" smtClean="0"/>
              <a:t>p.77).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13743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07954" y="306337"/>
            <a:ext cx="2179212" cy="30777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s-VE" sz="1400" dirty="0" smtClean="0">
                <a:latin typeface="TimesNewRomanPSMT"/>
              </a:rPr>
              <a:t>TIPO DE CONTENIDOS</a:t>
            </a:r>
            <a:endParaRPr lang="es-VE" sz="1400" dirty="0"/>
          </a:p>
        </p:txBody>
      </p:sp>
      <p:sp>
        <p:nvSpPr>
          <p:cNvPr id="3" name="Elipse 2"/>
          <p:cNvSpPr/>
          <p:nvPr/>
        </p:nvSpPr>
        <p:spPr>
          <a:xfrm>
            <a:off x="7986509" y="1084083"/>
            <a:ext cx="1918952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AFECTIVA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ipse 3"/>
          <p:cNvSpPr/>
          <p:nvPr/>
        </p:nvSpPr>
        <p:spPr>
          <a:xfrm>
            <a:off x="4731912" y="1895452"/>
            <a:ext cx="2278488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ACTITUDINALES</a:t>
            </a:r>
          </a:p>
          <a:p>
            <a:pPr algn="ctr"/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1598051" y="4851043"/>
            <a:ext cx="237078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CONCEPTUALES</a:t>
            </a:r>
          </a:p>
        </p:txBody>
      </p:sp>
      <p:sp>
        <p:nvSpPr>
          <p:cNvPr id="6" name="Elipse 5"/>
          <p:cNvSpPr/>
          <p:nvPr/>
        </p:nvSpPr>
        <p:spPr>
          <a:xfrm>
            <a:off x="4852115" y="3395731"/>
            <a:ext cx="2038082" cy="108182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7563116" y="4670739"/>
            <a:ext cx="2765739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PROCEDIMENTALES </a:t>
            </a:r>
          </a:p>
        </p:txBody>
      </p:sp>
      <p:cxnSp>
        <p:nvCxnSpPr>
          <p:cNvPr id="10" name="Conector recto 9"/>
          <p:cNvCxnSpPr>
            <a:stCxn id="4" idx="4"/>
            <a:endCxn id="6" idx="0"/>
          </p:cNvCxnSpPr>
          <p:nvPr/>
        </p:nvCxnSpPr>
        <p:spPr>
          <a:xfrm>
            <a:off x="5871156" y="2977278"/>
            <a:ext cx="0" cy="4184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>
            <a:stCxn id="6" idx="2"/>
            <a:endCxn id="5" idx="0"/>
          </p:cNvCxnSpPr>
          <p:nvPr/>
        </p:nvCxnSpPr>
        <p:spPr>
          <a:xfrm flipH="1">
            <a:off x="2783445" y="3936644"/>
            <a:ext cx="2068670" cy="914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>
            <a:stCxn id="6" idx="6"/>
          </p:cNvCxnSpPr>
          <p:nvPr/>
        </p:nvCxnSpPr>
        <p:spPr>
          <a:xfrm>
            <a:off x="6890197" y="3936644"/>
            <a:ext cx="2150772" cy="734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>
            <a:stCxn id="4" idx="6"/>
            <a:endCxn id="3" idx="2"/>
          </p:cNvCxnSpPr>
          <p:nvPr/>
        </p:nvCxnSpPr>
        <p:spPr>
          <a:xfrm flipV="1">
            <a:off x="7010400" y="1624996"/>
            <a:ext cx="976109" cy="8113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33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3718773" y="317792"/>
            <a:ext cx="2278488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APRENDER A SER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3672623" y="3923763"/>
            <a:ext cx="237078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APRENDER A HACER</a:t>
            </a:r>
          </a:p>
        </p:txBody>
      </p:sp>
      <p:sp>
        <p:nvSpPr>
          <p:cNvPr id="4" name="Elipse 3"/>
          <p:cNvSpPr/>
          <p:nvPr/>
        </p:nvSpPr>
        <p:spPr>
          <a:xfrm>
            <a:off x="3718773" y="2017691"/>
            <a:ext cx="2308539" cy="108182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7166556" y="2017691"/>
            <a:ext cx="2765739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APRENDER A CONOCER </a:t>
            </a:r>
          </a:p>
        </p:txBody>
      </p:sp>
      <p:cxnSp>
        <p:nvCxnSpPr>
          <p:cNvPr id="6" name="Conector recto 5"/>
          <p:cNvCxnSpPr>
            <a:stCxn id="2" idx="4"/>
            <a:endCxn id="4" idx="0"/>
          </p:cNvCxnSpPr>
          <p:nvPr/>
        </p:nvCxnSpPr>
        <p:spPr>
          <a:xfrm>
            <a:off x="4858017" y="1399618"/>
            <a:ext cx="15026" cy="6180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>
            <a:stCxn id="4" idx="2"/>
            <a:endCxn id="18" idx="6"/>
          </p:cNvCxnSpPr>
          <p:nvPr/>
        </p:nvCxnSpPr>
        <p:spPr>
          <a:xfrm flipH="1">
            <a:off x="2579529" y="2558604"/>
            <a:ext cx="1139244" cy="214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>
            <a:endCxn id="5" idx="2"/>
          </p:cNvCxnSpPr>
          <p:nvPr/>
        </p:nvCxnSpPr>
        <p:spPr>
          <a:xfrm flipV="1">
            <a:off x="6027312" y="2558604"/>
            <a:ext cx="1139244" cy="214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e 17"/>
          <p:cNvSpPr/>
          <p:nvPr/>
        </p:nvSpPr>
        <p:spPr>
          <a:xfrm>
            <a:off x="208742" y="2039158"/>
            <a:ext cx="237078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APRENDER A CONVIVIR</a:t>
            </a:r>
          </a:p>
        </p:txBody>
      </p:sp>
      <p:cxnSp>
        <p:nvCxnSpPr>
          <p:cNvPr id="24" name="Conector recto 23"/>
          <p:cNvCxnSpPr>
            <a:stCxn id="4" idx="4"/>
            <a:endCxn id="3" idx="0"/>
          </p:cNvCxnSpPr>
          <p:nvPr/>
        </p:nvCxnSpPr>
        <p:spPr>
          <a:xfrm flipH="1">
            <a:off x="4858017" y="3099517"/>
            <a:ext cx="15026" cy="8242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6596934" y="3661897"/>
            <a:ext cx="2765739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CAPACIDADES INTELECTUALES 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lipse 27"/>
          <p:cNvSpPr/>
          <p:nvPr/>
        </p:nvSpPr>
        <p:spPr>
          <a:xfrm>
            <a:off x="6692183" y="5333770"/>
            <a:ext cx="2765739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AFECTIVAS 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Elipse 28"/>
          <p:cNvSpPr/>
          <p:nvPr/>
        </p:nvSpPr>
        <p:spPr>
          <a:xfrm>
            <a:off x="9362673" y="4586787"/>
            <a:ext cx="2765739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COGNITIVAS 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Conector recto 30"/>
          <p:cNvCxnSpPr>
            <a:stCxn id="4" idx="5"/>
            <a:endCxn id="27" idx="2"/>
          </p:cNvCxnSpPr>
          <p:nvPr/>
        </p:nvCxnSpPr>
        <p:spPr>
          <a:xfrm>
            <a:off x="5689234" y="2941087"/>
            <a:ext cx="907700" cy="12617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>
            <a:stCxn id="27" idx="6"/>
            <a:endCxn id="29" idx="0"/>
          </p:cNvCxnSpPr>
          <p:nvPr/>
        </p:nvCxnSpPr>
        <p:spPr>
          <a:xfrm>
            <a:off x="9362673" y="4202810"/>
            <a:ext cx="1382870" cy="3839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stCxn id="27" idx="4"/>
            <a:endCxn id="28" idx="0"/>
          </p:cNvCxnSpPr>
          <p:nvPr/>
        </p:nvCxnSpPr>
        <p:spPr>
          <a:xfrm>
            <a:off x="7979804" y="4743723"/>
            <a:ext cx="95249" cy="5900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61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1867706" y="1637693"/>
            <a:ext cx="2106098" cy="88820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ENTREVISTA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6810775" y="4155582"/>
            <a:ext cx="237078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TAREA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6856844" y="1749721"/>
            <a:ext cx="2209609" cy="94064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OBSERVACIÓN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4281685" y="4775041"/>
            <a:ext cx="237078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PRUEBAS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1603017" y="4155582"/>
            <a:ext cx="237078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DEBATES</a:t>
            </a:r>
          </a:p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DISCUSIONES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4123384" y="2868828"/>
            <a:ext cx="2687391" cy="108182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PROCEDIMIENTOS DE LA EVALUACIÓN CUALITATIVA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4281685" y="448165"/>
            <a:ext cx="237078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EXPOSICIONES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9181562" y="6544615"/>
            <a:ext cx="32073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dirty="0"/>
              <a:t>Alves y </a:t>
            </a:r>
            <a:r>
              <a:rPr lang="es-VE" dirty="0" smtClean="0"/>
              <a:t>Acevedo. (2002, p. 113) </a:t>
            </a:r>
            <a:endParaRPr lang="es-VE" dirty="0"/>
          </a:p>
        </p:txBody>
      </p:sp>
      <p:sp>
        <p:nvSpPr>
          <p:cNvPr id="13" name="Elipse 12"/>
          <p:cNvSpPr/>
          <p:nvPr/>
        </p:nvSpPr>
        <p:spPr>
          <a:xfrm>
            <a:off x="3092057" y="6154025"/>
            <a:ext cx="1546952" cy="39059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ESCRITAS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753103" y="6205541"/>
            <a:ext cx="1427949" cy="37381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ORALES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6297222" y="6141079"/>
            <a:ext cx="1700555" cy="49369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PRÁCTICAS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ector recto 16"/>
          <p:cNvCxnSpPr>
            <a:stCxn id="7" idx="4"/>
            <a:endCxn id="13" idx="0"/>
          </p:cNvCxnSpPr>
          <p:nvPr/>
        </p:nvCxnSpPr>
        <p:spPr>
          <a:xfrm flipH="1">
            <a:off x="3865533" y="5856867"/>
            <a:ext cx="1601546" cy="2971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>
            <a:stCxn id="7" idx="4"/>
            <a:endCxn id="14" idx="0"/>
          </p:cNvCxnSpPr>
          <p:nvPr/>
        </p:nvCxnSpPr>
        <p:spPr>
          <a:xfrm flipH="1">
            <a:off x="5467078" y="5856867"/>
            <a:ext cx="1" cy="3486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>
            <a:stCxn id="7" idx="4"/>
            <a:endCxn id="15" idx="0"/>
          </p:cNvCxnSpPr>
          <p:nvPr/>
        </p:nvCxnSpPr>
        <p:spPr>
          <a:xfrm>
            <a:off x="5467079" y="5856867"/>
            <a:ext cx="1680421" cy="2842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stCxn id="9" idx="0"/>
            <a:endCxn id="10" idx="4"/>
          </p:cNvCxnSpPr>
          <p:nvPr/>
        </p:nvCxnSpPr>
        <p:spPr>
          <a:xfrm flipH="1" flipV="1">
            <a:off x="5467079" y="1529991"/>
            <a:ext cx="1" cy="1338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9" idx="0"/>
            <a:endCxn id="6" idx="2"/>
          </p:cNvCxnSpPr>
          <p:nvPr/>
        </p:nvCxnSpPr>
        <p:spPr>
          <a:xfrm flipV="1">
            <a:off x="5467080" y="2220042"/>
            <a:ext cx="1389764" cy="6487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>
            <a:stCxn id="9" idx="0"/>
            <a:endCxn id="4" idx="6"/>
          </p:cNvCxnSpPr>
          <p:nvPr/>
        </p:nvCxnSpPr>
        <p:spPr>
          <a:xfrm flipH="1" flipV="1">
            <a:off x="3973804" y="2081796"/>
            <a:ext cx="1493276" cy="787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>
            <a:stCxn id="9" idx="4"/>
            <a:endCxn id="8" idx="0"/>
          </p:cNvCxnSpPr>
          <p:nvPr/>
        </p:nvCxnSpPr>
        <p:spPr>
          <a:xfrm flipH="1">
            <a:off x="2788411" y="3950654"/>
            <a:ext cx="2678669" cy="204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>
            <a:stCxn id="9" idx="4"/>
            <a:endCxn id="7" idx="0"/>
          </p:cNvCxnSpPr>
          <p:nvPr/>
        </p:nvCxnSpPr>
        <p:spPr>
          <a:xfrm flipH="1">
            <a:off x="5467079" y="3950654"/>
            <a:ext cx="1" cy="824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>
            <a:stCxn id="9" idx="4"/>
            <a:endCxn id="5" idx="0"/>
          </p:cNvCxnSpPr>
          <p:nvPr/>
        </p:nvCxnSpPr>
        <p:spPr>
          <a:xfrm>
            <a:off x="5467080" y="3950654"/>
            <a:ext cx="2529089" cy="204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ipse 35"/>
          <p:cNvSpPr/>
          <p:nvPr/>
        </p:nvSpPr>
        <p:spPr>
          <a:xfrm>
            <a:off x="9238286" y="3597312"/>
            <a:ext cx="1546952" cy="39059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9369379" y="5237408"/>
            <a:ext cx="1546952" cy="39059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Conector recto 38"/>
          <p:cNvCxnSpPr>
            <a:stCxn id="5" idx="6"/>
            <a:endCxn id="36" idx="2"/>
          </p:cNvCxnSpPr>
          <p:nvPr/>
        </p:nvCxnSpPr>
        <p:spPr>
          <a:xfrm flipV="1">
            <a:off x="9181562" y="3792607"/>
            <a:ext cx="56724" cy="9038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>
            <a:stCxn id="5" idx="6"/>
            <a:endCxn id="37" idx="2"/>
          </p:cNvCxnSpPr>
          <p:nvPr/>
        </p:nvCxnSpPr>
        <p:spPr>
          <a:xfrm>
            <a:off x="9181562" y="4696495"/>
            <a:ext cx="187817" cy="736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ipse 41"/>
          <p:cNvSpPr/>
          <p:nvPr/>
        </p:nvSpPr>
        <p:spPr>
          <a:xfrm>
            <a:off x="49217" y="2452196"/>
            <a:ext cx="1546952" cy="39059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Elipse 42"/>
          <p:cNvSpPr/>
          <p:nvPr/>
        </p:nvSpPr>
        <p:spPr>
          <a:xfrm>
            <a:off x="56065" y="1139401"/>
            <a:ext cx="1695462" cy="39059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Conector recto 46"/>
          <p:cNvCxnSpPr>
            <a:stCxn id="4" idx="2"/>
            <a:endCxn id="43" idx="6"/>
          </p:cNvCxnSpPr>
          <p:nvPr/>
        </p:nvCxnSpPr>
        <p:spPr>
          <a:xfrm flipH="1" flipV="1">
            <a:off x="1751527" y="1334696"/>
            <a:ext cx="116179" cy="747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/>
          <p:cNvCxnSpPr>
            <a:stCxn id="4" idx="2"/>
            <a:endCxn id="42" idx="6"/>
          </p:cNvCxnSpPr>
          <p:nvPr/>
        </p:nvCxnSpPr>
        <p:spPr>
          <a:xfrm flipH="1">
            <a:off x="1596169" y="2081796"/>
            <a:ext cx="271537" cy="5656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Elipse 49"/>
          <p:cNvSpPr/>
          <p:nvPr/>
        </p:nvSpPr>
        <p:spPr>
          <a:xfrm>
            <a:off x="7071238" y="1057035"/>
            <a:ext cx="1546952" cy="39059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Elipse 50"/>
          <p:cNvSpPr/>
          <p:nvPr/>
        </p:nvSpPr>
        <p:spPr>
          <a:xfrm>
            <a:off x="6996983" y="524339"/>
            <a:ext cx="1695462" cy="39059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Conector recto 52"/>
          <p:cNvCxnSpPr>
            <a:stCxn id="10" idx="6"/>
            <a:endCxn id="51" idx="2"/>
          </p:cNvCxnSpPr>
          <p:nvPr/>
        </p:nvCxnSpPr>
        <p:spPr>
          <a:xfrm flipV="1">
            <a:off x="6652472" y="719634"/>
            <a:ext cx="344511" cy="2694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/>
          <p:cNvCxnSpPr>
            <a:stCxn id="10" idx="6"/>
            <a:endCxn id="50" idx="2"/>
          </p:cNvCxnSpPr>
          <p:nvPr/>
        </p:nvCxnSpPr>
        <p:spPr>
          <a:xfrm>
            <a:off x="6652472" y="989078"/>
            <a:ext cx="418766" cy="2632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40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324117" y="2894586"/>
            <a:ext cx="2687391" cy="108182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PROCEDIMIENTOS DE LA EVALUACIÓN CUANTITATIVA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ipse 3"/>
          <p:cNvSpPr/>
          <p:nvPr/>
        </p:nvSpPr>
        <p:spPr>
          <a:xfrm>
            <a:off x="3702136" y="1292179"/>
            <a:ext cx="2067599" cy="66541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PRUEBAS OBJETIVAS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181562" y="6544615"/>
            <a:ext cx="3160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dirty="0"/>
              <a:t>Alves y </a:t>
            </a:r>
            <a:r>
              <a:rPr lang="es-VE" dirty="0" smtClean="0"/>
              <a:t>Acevedo. (2002, p. 117) </a:t>
            </a:r>
            <a:endParaRPr lang="es-VE" dirty="0"/>
          </a:p>
        </p:txBody>
      </p:sp>
      <p:sp>
        <p:nvSpPr>
          <p:cNvPr id="6" name="Elipse 5"/>
          <p:cNvSpPr/>
          <p:nvPr/>
        </p:nvSpPr>
        <p:spPr>
          <a:xfrm>
            <a:off x="7061375" y="226653"/>
            <a:ext cx="1928079" cy="50744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VERDADERO Y FALSO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6996982" y="2065713"/>
            <a:ext cx="2261856" cy="5959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SELECCIÓN MULTIPLE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6996982" y="1451420"/>
            <a:ext cx="2261856" cy="50831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COMPLETACIÓN</a:t>
            </a:r>
          </a:p>
          <a:p>
            <a:pPr algn="ctr"/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7177287" y="983087"/>
            <a:ext cx="1812167" cy="38167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PAREO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7061375" y="2767612"/>
            <a:ext cx="2261856" cy="5959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SELECCIÓN SIMPLE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3702136" y="3643707"/>
            <a:ext cx="2067599" cy="66541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PRUEBAS DE ENSAYO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3702136" y="4697628"/>
            <a:ext cx="2067599" cy="66541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PRUEBAS ORALES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3715015" y="5751549"/>
            <a:ext cx="2067599" cy="66541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PRUEBAS PRÁCTICAS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7106451" y="5191592"/>
            <a:ext cx="2686860" cy="66541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DRAMATIZACIONES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Conector recto 15"/>
          <p:cNvCxnSpPr>
            <a:stCxn id="13" idx="6"/>
            <a:endCxn id="14" idx="2"/>
          </p:cNvCxnSpPr>
          <p:nvPr/>
        </p:nvCxnSpPr>
        <p:spPr>
          <a:xfrm flipV="1">
            <a:off x="5782614" y="5524297"/>
            <a:ext cx="1323837" cy="5599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>
            <a:stCxn id="4" idx="6"/>
            <a:endCxn id="6" idx="2"/>
          </p:cNvCxnSpPr>
          <p:nvPr/>
        </p:nvCxnSpPr>
        <p:spPr>
          <a:xfrm flipV="1">
            <a:off x="5769735" y="480375"/>
            <a:ext cx="1291640" cy="11445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>
            <a:stCxn id="4" idx="6"/>
            <a:endCxn id="9" idx="2"/>
          </p:cNvCxnSpPr>
          <p:nvPr/>
        </p:nvCxnSpPr>
        <p:spPr>
          <a:xfrm flipV="1">
            <a:off x="5769735" y="1173924"/>
            <a:ext cx="1407552" cy="450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stCxn id="4" idx="6"/>
            <a:endCxn id="8" idx="2"/>
          </p:cNvCxnSpPr>
          <p:nvPr/>
        </p:nvCxnSpPr>
        <p:spPr>
          <a:xfrm>
            <a:off x="5769735" y="1624884"/>
            <a:ext cx="1227247" cy="806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>
            <a:stCxn id="4" idx="6"/>
            <a:endCxn id="7" idx="2"/>
          </p:cNvCxnSpPr>
          <p:nvPr/>
        </p:nvCxnSpPr>
        <p:spPr>
          <a:xfrm>
            <a:off x="5769735" y="1624884"/>
            <a:ext cx="1227247" cy="7387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>
            <a:stCxn id="4" idx="6"/>
            <a:endCxn id="10" idx="2"/>
          </p:cNvCxnSpPr>
          <p:nvPr/>
        </p:nvCxnSpPr>
        <p:spPr>
          <a:xfrm>
            <a:off x="5769735" y="1624884"/>
            <a:ext cx="1291640" cy="14406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>
            <a:stCxn id="3" idx="6"/>
            <a:endCxn id="4" idx="2"/>
          </p:cNvCxnSpPr>
          <p:nvPr/>
        </p:nvCxnSpPr>
        <p:spPr>
          <a:xfrm flipV="1">
            <a:off x="3011508" y="1624884"/>
            <a:ext cx="690628" cy="18106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>
            <a:stCxn id="3" idx="6"/>
            <a:endCxn id="11" idx="2"/>
          </p:cNvCxnSpPr>
          <p:nvPr/>
        </p:nvCxnSpPr>
        <p:spPr>
          <a:xfrm>
            <a:off x="3011508" y="3435499"/>
            <a:ext cx="690628" cy="5409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>
            <a:stCxn id="3" idx="6"/>
            <a:endCxn id="12" idx="2"/>
          </p:cNvCxnSpPr>
          <p:nvPr/>
        </p:nvCxnSpPr>
        <p:spPr>
          <a:xfrm>
            <a:off x="3011508" y="3435499"/>
            <a:ext cx="690628" cy="15948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>
            <a:stCxn id="3" idx="6"/>
            <a:endCxn id="13" idx="2"/>
          </p:cNvCxnSpPr>
          <p:nvPr/>
        </p:nvCxnSpPr>
        <p:spPr>
          <a:xfrm>
            <a:off x="3011508" y="3435499"/>
            <a:ext cx="703507" cy="26487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e 24"/>
          <p:cNvSpPr/>
          <p:nvPr/>
        </p:nvSpPr>
        <p:spPr>
          <a:xfrm>
            <a:off x="7318953" y="3643707"/>
            <a:ext cx="2261856" cy="5959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PREGUNTAS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ipse 26"/>
          <p:cNvSpPr/>
          <p:nvPr/>
        </p:nvSpPr>
        <p:spPr>
          <a:xfrm>
            <a:off x="7371541" y="4435631"/>
            <a:ext cx="2429282" cy="5959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EXPLICACIONES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Conector recto 14"/>
          <p:cNvCxnSpPr>
            <a:stCxn id="11" idx="6"/>
            <a:endCxn id="25" idx="2"/>
          </p:cNvCxnSpPr>
          <p:nvPr/>
        </p:nvCxnSpPr>
        <p:spPr>
          <a:xfrm flipV="1">
            <a:off x="5769735" y="3941668"/>
            <a:ext cx="1549218" cy="347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>
            <a:stCxn id="11" idx="6"/>
            <a:endCxn id="27" idx="2"/>
          </p:cNvCxnSpPr>
          <p:nvPr/>
        </p:nvCxnSpPr>
        <p:spPr>
          <a:xfrm>
            <a:off x="5769735" y="3976412"/>
            <a:ext cx="1601806" cy="757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stCxn id="12" idx="6"/>
            <a:endCxn id="25" idx="2"/>
          </p:cNvCxnSpPr>
          <p:nvPr/>
        </p:nvCxnSpPr>
        <p:spPr>
          <a:xfrm flipV="1">
            <a:off x="5769735" y="3941668"/>
            <a:ext cx="1549218" cy="10886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>
            <a:stCxn id="12" idx="6"/>
            <a:endCxn id="27" idx="2"/>
          </p:cNvCxnSpPr>
          <p:nvPr/>
        </p:nvCxnSpPr>
        <p:spPr>
          <a:xfrm flipV="1">
            <a:off x="5769735" y="4733592"/>
            <a:ext cx="1601806" cy="2967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ipse 34"/>
          <p:cNvSpPr/>
          <p:nvPr/>
        </p:nvSpPr>
        <p:spPr>
          <a:xfrm>
            <a:off x="7371541" y="6084254"/>
            <a:ext cx="2261856" cy="5959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LABORATORIOS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Conector recto 36"/>
          <p:cNvCxnSpPr>
            <a:stCxn id="13" idx="6"/>
            <a:endCxn id="35" idx="2"/>
          </p:cNvCxnSpPr>
          <p:nvPr/>
        </p:nvCxnSpPr>
        <p:spPr>
          <a:xfrm>
            <a:off x="5782614" y="6084254"/>
            <a:ext cx="1588927" cy="2979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53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22" y="1084441"/>
            <a:ext cx="4267569" cy="143981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22022" y="399245"/>
            <a:ext cx="4392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PASOS PARA ELABORAR PRUEBAS OBJETIVAS</a:t>
            </a:r>
            <a:endParaRPr lang="es-V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945747" y="399245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Selección </a:t>
            </a:r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simple: </a:t>
            </a: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caracteriza por presentar una sola respuesta correcta y una serie de distractores. </a:t>
            </a:r>
            <a:endParaRPr lang="es-V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214378" y="270456"/>
            <a:ext cx="104597" cy="6587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6" name="Rectángulo 5"/>
          <p:cNvSpPr/>
          <p:nvPr/>
        </p:nvSpPr>
        <p:spPr>
          <a:xfrm>
            <a:off x="2146" y="3435440"/>
            <a:ext cx="11887201" cy="128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7" name="Rectángulo 6"/>
          <p:cNvSpPr/>
          <p:nvPr/>
        </p:nvSpPr>
        <p:spPr>
          <a:xfrm>
            <a:off x="5945746" y="117867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tem 1. Indique la región de Venezuela donde se ubican la mayor cantidad</a:t>
            </a:r>
          </a:p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represas que producen energía eléctrica? </a:t>
            </a:r>
            <a:endParaRPr lang="es-V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45746" y="1804350"/>
            <a:ext cx="197476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eriod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Monagas    ()</a:t>
            </a:r>
          </a:p>
          <a:p>
            <a:pPr marL="342900" indent="-342900">
              <a:buAutoNum type="alphaUcPeriod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Anzoátegui ()</a:t>
            </a:r>
          </a:p>
          <a:p>
            <a:pPr marL="342900" indent="-342900">
              <a:buAutoNum type="alphaUcPeriod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Bolívar        (</a:t>
            </a: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AutoNum type="alphaUcPeriod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Carabobo    ()</a:t>
            </a:r>
          </a:p>
          <a:p>
            <a:pPr marL="342900" indent="-342900">
              <a:buAutoNum type="alphaUcPeriod"/>
            </a:pPr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0" y="3564228"/>
            <a:ext cx="508959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De selección múltiple: </a:t>
            </a: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ay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más de una respuesta verdadera entre diferentes </a:t>
            </a:r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alternativas. </a:t>
            </a:r>
            <a:endParaRPr lang="es-V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-29800" y="442628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tem 2. Señale los procedimientos de la evaluación de los </a:t>
            </a:r>
          </a:p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aprendizajes? </a:t>
            </a:r>
            <a:endParaRPr lang="es-V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44321" y="5044703"/>
            <a:ext cx="227312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eriod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Tareas                (</a:t>
            </a: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AutoNum type="alphaUcPeriod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Afectividad          ()</a:t>
            </a:r>
          </a:p>
          <a:p>
            <a:pPr marL="342900" indent="-342900">
              <a:buAutoNum type="alphaUcPeriod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Exposiciones     (</a:t>
            </a: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AutoNum type="alphaUcPeriod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Autoevaluación   ()</a:t>
            </a:r>
          </a:p>
          <a:p>
            <a:pPr marL="342900" indent="-342900">
              <a:buAutoNum type="alphaUcPeriod"/>
            </a:pPr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5793347" y="3718257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De verdadero o falso: </a:t>
            </a:r>
            <a:endParaRPr lang="es-E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debe determinar la corrección o incorrección de un grupo de respuestas. </a:t>
            </a:r>
            <a:endParaRPr lang="es-V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556161" y="4405217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2095" algn="just">
              <a:lnSpc>
                <a:spcPct val="150000"/>
              </a:lnSpc>
              <a:spcAft>
                <a:spcPts val="0"/>
              </a:spcAft>
            </a:pPr>
            <a:r>
              <a:rPr lang="es-VE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Ítem 3. Indique cual la verdad o falsedad de los siguientes enunciados </a:t>
            </a:r>
          </a:p>
        </p:txBody>
      </p:sp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885171"/>
              </p:ext>
            </p:extLst>
          </p:nvPr>
        </p:nvGraphicFramePr>
        <p:xfrm>
          <a:off x="6109875" y="4949504"/>
          <a:ext cx="4348681" cy="16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7678">
                  <a:extLst>
                    <a:ext uri="{9D8B030D-6E8A-4147-A177-3AD203B41FA5}">
                      <a16:colId xmlns:a16="http://schemas.microsoft.com/office/drawing/2014/main" val="3177401104"/>
                    </a:ext>
                  </a:extLst>
                </a:gridCol>
                <a:gridCol w="494055">
                  <a:extLst>
                    <a:ext uri="{9D8B030D-6E8A-4147-A177-3AD203B41FA5}">
                      <a16:colId xmlns:a16="http://schemas.microsoft.com/office/drawing/2014/main" val="1904847066"/>
                    </a:ext>
                  </a:extLst>
                </a:gridCol>
                <a:gridCol w="416948">
                  <a:extLst>
                    <a:ext uri="{9D8B030D-6E8A-4147-A177-3AD203B41FA5}">
                      <a16:colId xmlns:a16="http://schemas.microsoft.com/office/drawing/2014/main" val="13737295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Enunciado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20409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capital de Bolívar es Caracas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42675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capital de Carabobo es Valencia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9312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capital de Monagas es Maturín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035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capital de Anzoátegui es el Tigre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378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12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1769" y="285155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b="1" dirty="0">
                <a:latin typeface="Arial" panose="020B0604020202020204" pitchFamily="34" charset="0"/>
              </a:rPr>
              <a:t>P</a:t>
            </a:r>
            <a:r>
              <a:rPr lang="es-ES" sz="1400" b="1" dirty="0" smtClean="0">
                <a:latin typeface="Arial" panose="020B0604020202020204" pitchFamily="34" charset="0"/>
              </a:rPr>
              <a:t>rueba de completación</a:t>
            </a:r>
          </a:p>
          <a:p>
            <a:r>
              <a:rPr lang="es-ES" sz="1400" dirty="0" smtClean="0">
                <a:latin typeface="Arial" panose="020B0604020202020204" pitchFamily="34" charset="0"/>
              </a:rPr>
              <a:t>Consta </a:t>
            </a:r>
            <a:r>
              <a:rPr lang="es-ES" sz="1400" dirty="0">
                <a:latin typeface="Arial" panose="020B0604020202020204" pitchFamily="34" charset="0"/>
              </a:rPr>
              <a:t>de una pregunta </a:t>
            </a:r>
            <a:r>
              <a:rPr lang="es-ES" sz="1400" dirty="0" smtClean="0">
                <a:latin typeface="Arial" panose="020B0604020202020204" pitchFamily="34" charset="0"/>
              </a:rPr>
              <a:t>incompleta </a:t>
            </a:r>
            <a:r>
              <a:rPr lang="es-ES" sz="1400" dirty="0">
                <a:latin typeface="Arial" panose="020B0604020202020204" pitchFamily="34" charset="0"/>
              </a:rPr>
              <a:t>que </a:t>
            </a:r>
            <a:r>
              <a:rPr lang="es-ES" sz="1400" dirty="0" smtClean="0">
                <a:latin typeface="Arial" panose="020B0604020202020204" pitchFamily="34" charset="0"/>
              </a:rPr>
              <a:t>el estudiante completa </a:t>
            </a:r>
            <a:r>
              <a:rPr lang="es-ES" sz="1400" dirty="0">
                <a:latin typeface="Arial" panose="020B0604020202020204" pitchFamily="34" charset="0"/>
              </a:rPr>
              <a:t>con una </a:t>
            </a:r>
            <a:r>
              <a:rPr lang="es-ES" sz="1400" dirty="0" smtClean="0">
                <a:latin typeface="Arial" panose="020B0604020202020204" pitchFamily="34" charset="0"/>
              </a:rPr>
              <a:t>palabra o frase.</a:t>
            </a:r>
            <a:endParaRPr lang="es-ES" sz="14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297769" y="128789"/>
            <a:ext cx="45719" cy="6529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4" name="Rectángulo 3"/>
          <p:cNvSpPr/>
          <p:nvPr/>
        </p:nvSpPr>
        <p:spPr>
          <a:xfrm>
            <a:off x="117305" y="3729306"/>
            <a:ext cx="1197735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5" name="CuadroTexto 4"/>
          <p:cNvSpPr txBox="1"/>
          <p:nvPr/>
        </p:nvSpPr>
        <p:spPr>
          <a:xfrm>
            <a:off x="399245" y="1442434"/>
            <a:ext cx="5335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Ítem 4. La familia es la _________ fundamental de la _________.</a:t>
            </a:r>
            <a:endParaRPr lang="es-V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9244" y="2014937"/>
            <a:ext cx="4628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Ítem 5. La fórmula química para el agua es  _________.</a:t>
            </a:r>
            <a:endParaRPr lang="es-V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359872" y="285155"/>
            <a:ext cx="1598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b="1" dirty="0">
                <a:latin typeface="Arial" panose="020B0604020202020204" pitchFamily="34" charset="0"/>
              </a:rPr>
              <a:t>Prueba de </a:t>
            </a:r>
            <a:r>
              <a:rPr lang="es-ES" sz="1400" b="1" dirty="0" smtClean="0">
                <a:latin typeface="Arial" panose="020B0604020202020204" pitchFamily="34" charset="0"/>
              </a:rPr>
              <a:t>Pareo</a:t>
            </a:r>
            <a:endParaRPr lang="es-ES" sz="1400" b="1" dirty="0">
              <a:latin typeface="Arial" panose="020B0604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2978" y="1208486"/>
            <a:ext cx="5596653" cy="2187069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6359872" y="592932"/>
            <a:ext cx="56856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 smtClean="0">
                <a:latin typeface="Arial" panose="020B0604020202020204" pitchFamily="34" charset="0"/>
              </a:rPr>
              <a:t>Indique en la columna A el inventor de la columna B que corresponda.</a:t>
            </a:r>
            <a:endParaRPr lang="es-ES" sz="1400" dirty="0">
              <a:latin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640080" y="3790861"/>
            <a:ext cx="2172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VE" dirty="0" smtClean="0">
                <a:latin typeface="Arial" panose="020B0604020202020204" pitchFamily="34" charset="0"/>
                <a:cs typeface="Arial" panose="020B0604020202020204" pitchFamily="34" charset="0"/>
              </a:rPr>
              <a:t>Pruebas de ensayo</a:t>
            </a:r>
            <a:endParaRPr lang="es-V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297769" y="4108776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dirty="0">
                <a:solidFill>
                  <a:srgbClr val="333333"/>
                </a:solidFill>
                <a:latin typeface="Arial" panose="020B0604020202020204" pitchFamily="34" charset="0"/>
              </a:rPr>
              <a:t>Las pruebas </a:t>
            </a:r>
            <a:r>
              <a:rPr lang="es-ES" sz="1400" dirty="0" smtClean="0">
                <a:solidFill>
                  <a:srgbClr val="333333"/>
                </a:solidFill>
                <a:latin typeface="Arial" panose="020B0604020202020204" pitchFamily="34" charset="0"/>
              </a:rPr>
              <a:t>prácticas son </a:t>
            </a:r>
            <a:r>
              <a:rPr lang="es-ES" sz="1400" dirty="0">
                <a:solidFill>
                  <a:srgbClr val="333333"/>
                </a:solidFill>
                <a:latin typeface="Arial" panose="020B0604020202020204" pitchFamily="34" charset="0"/>
              </a:rPr>
              <a:t>evaluaciones </a:t>
            </a:r>
            <a:r>
              <a:rPr lang="es-ES" sz="1400" dirty="0" smtClean="0">
                <a:solidFill>
                  <a:srgbClr val="333333"/>
                </a:solidFill>
                <a:latin typeface="Arial" panose="020B0604020202020204" pitchFamily="34" charset="0"/>
              </a:rPr>
              <a:t>donde </a:t>
            </a:r>
            <a:r>
              <a:rPr lang="es-ES" sz="1400" dirty="0">
                <a:solidFill>
                  <a:srgbClr val="333333"/>
                </a:solidFill>
                <a:latin typeface="Arial" panose="020B0604020202020204" pitchFamily="34" charset="0"/>
              </a:rPr>
              <a:t>el alumno es indagado a través de </a:t>
            </a:r>
            <a:r>
              <a:rPr lang="es-ES" sz="1400" dirty="0" smtClean="0">
                <a:solidFill>
                  <a:srgbClr val="333333"/>
                </a:solidFill>
                <a:latin typeface="Arial" panose="020B0604020202020204" pitchFamily="34" charset="0"/>
              </a:rPr>
              <a:t>preguntas para que realice una manipulación demostrando sus</a:t>
            </a:r>
          </a:p>
          <a:p>
            <a:r>
              <a:rPr lang="es-ES" sz="1400" dirty="0" smtClean="0">
                <a:solidFill>
                  <a:srgbClr val="333333"/>
                </a:solidFill>
                <a:latin typeface="Arial" panose="020B0604020202020204" pitchFamily="34" charset="0"/>
              </a:rPr>
              <a:t>destrezas sobre la tarea encomendada. </a:t>
            </a:r>
            <a:endParaRPr lang="es-VE" sz="1400" dirty="0"/>
          </a:p>
        </p:txBody>
      </p:sp>
      <p:sp>
        <p:nvSpPr>
          <p:cNvPr id="12" name="Rectángulo 11"/>
          <p:cNvSpPr/>
          <p:nvPr/>
        </p:nvSpPr>
        <p:spPr>
          <a:xfrm>
            <a:off x="117305" y="5450465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dirty="0" smtClean="0">
                <a:solidFill>
                  <a:srgbClr val="333333"/>
                </a:solidFill>
                <a:latin typeface="Arial" panose="020B0604020202020204" pitchFamily="34" charset="0"/>
              </a:rPr>
              <a:t>1. Explique por qué pudo darse la democracia venezolana en el contexto histórico.</a:t>
            </a:r>
            <a:endParaRPr lang="es-VE" sz="1400" dirty="0"/>
          </a:p>
        </p:txBody>
      </p:sp>
      <p:sp>
        <p:nvSpPr>
          <p:cNvPr id="13" name="Rectángulo 12"/>
          <p:cNvSpPr/>
          <p:nvPr/>
        </p:nvSpPr>
        <p:spPr>
          <a:xfrm>
            <a:off x="6953366" y="3824117"/>
            <a:ext cx="18261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VE" sz="1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V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ruebas prácticas</a:t>
            </a:r>
            <a:endParaRPr lang="es-V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69705" y="4312593"/>
            <a:ext cx="6096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dirty="0">
                <a:solidFill>
                  <a:srgbClr val="333333"/>
                </a:solidFill>
                <a:latin typeface="Arial" panose="020B0604020202020204" pitchFamily="34" charset="0"/>
              </a:rPr>
              <a:t>Las pruebas de ensayo son evaluaciones escritas donde el alumno es indagado a través de preguntas o pedido de explicaciones sobre un tema, o se le plantea un problema, para que no exponga sus conocimientos teóricos solamente, sino que los organice, ejemplifique, explicite sus consecuencias, compare</a:t>
            </a:r>
            <a:endParaRPr lang="es-VE" sz="1400" dirty="0"/>
          </a:p>
        </p:txBody>
      </p:sp>
      <p:sp>
        <p:nvSpPr>
          <p:cNvPr id="15" name="Rectángulo 14"/>
          <p:cNvSpPr/>
          <p:nvPr/>
        </p:nvSpPr>
        <p:spPr>
          <a:xfrm>
            <a:off x="6359872" y="505125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s-ES" sz="1400" dirty="0" smtClean="0">
                <a:solidFill>
                  <a:srgbClr val="333333"/>
                </a:solidFill>
                <a:latin typeface="Arial" panose="020B0604020202020204" pitchFamily="34" charset="0"/>
              </a:rPr>
              <a:t>Elabore un gráfico de sectores, barras y circular con el uso del </a:t>
            </a:r>
          </a:p>
          <a:p>
            <a:r>
              <a:rPr lang="es-ES" sz="1400" dirty="0" smtClean="0">
                <a:solidFill>
                  <a:srgbClr val="333333"/>
                </a:solidFill>
                <a:latin typeface="Arial" panose="020B0604020202020204" pitchFamily="34" charset="0"/>
              </a:rPr>
              <a:t>SPSSX.</a:t>
            </a:r>
            <a:endParaRPr lang="es-VE" sz="1400" dirty="0"/>
          </a:p>
        </p:txBody>
      </p:sp>
    </p:spTree>
    <p:extLst>
      <p:ext uri="{BB962C8B-B14F-4D97-AF65-F5344CB8AC3E}">
        <p14:creationId xmlns:p14="http://schemas.microsoft.com/office/powerpoint/2010/main" val="73290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268045"/>
              </p:ext>
            </p:extLst>
          </p:nvPr>
        </p:nvGraphicFramePr>
        <p:xfrm>
          <a:off x="1841675" y="708327"/>
          <a:ext cx="7714448" cy="6080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8612">
                  <a:extLst>
                    <a:ext uri="{9D8B030D-6E8A-4147-A177-3AD203B41FA5}">
                      <a16:colId xmlns:a16="http://schemas.microsoft.com/office/drawing/2014/main" val="1373656261"/>
                    </a:ext>
                  </a:extLst>
                </a:gridCol>
                <a:gridCol w="1928612">
                  <a:extLst>
                    <a:ext uri="{9D8B030D-6E8A-4147-A177-3AD203B41FA5}">
                      <a16:colId xmlns:a16="http://schemas.microsoft.com/office/drawing/2014/main" val="3110729338"/>
                    </a:ext>
                  </a:extLst>
                </a:gridCol>
                <a:gridCol w="1928612">
                  <a:extLst>
                    <a:ext uri="{9D8B030D-6E8A-4147-A177-3AD203B41FA5}">
                      <a16:colId xmlns:a16="http://schemas.microsoft.com/office/drawing/2014/main" val="2666398824"/>
                    </a:ext>
                  </a:extLst>
                </a:gridCol>
                <a:gridCol w="1928612">
                  <a:extLst>
                    <a:ext uri="{9D8B030D-6E8A-4147-A177-3AD203B41FA5}">
                      <a16:colId xmlns:a16="http://schemas.microsoft.com/office/drawing/2014/main" val="1815295656"/>
                    </a:ext>
                  </a:extLst>
                </a:gridCol>
              </a:tblGrid>
              <a:tr h="467469"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TAREA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FORMAS DE ACCIÓN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A EVALUAR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ABSOLUTO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3602260578"/>
                  </a:ext>
                </a:extLst>
              </a:tr>
              <a:tr h="934938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Investigación documental.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 en equipo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Interacción con los otros y el docente.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3057094441"/>
                  </a:ext>
                </a:extLst>
              </a:tr>
              <a:tr h="1636144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Construir e interpretar una red conceptual sobre: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Formas y tipos de evaluación.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Recursos e instrumentos.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 en equipo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Interacción con los otros y el docente.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2375351168"/>
                  </a:ext>
                </a:extLst>
              </a:tr>
              <a:tr h="934938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Elaborar un plan general y específico de evaluación.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 en equipo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Interacción con los otros y el docente.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2178659428"/>
                  </a:ext>
                </a:extLst>
              </a:tr>
              <a:tr h="934938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Análisis de videograbación de una clase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 en equipo</a:t>
                      </a:r>
                    </a:p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Interacción con los otros y el docente.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3855078345"/>
                  </a:ext>
                </a:extLst>
              </a:tr>
              <a:tr h="243132"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V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V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2159692880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4010424" y="0"/>
            <a:ext cx="337695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52095" algn="ctr">
              <a:lnSpc>
                <a:spcPct val="150000"/>
              </a:lnSpc>
              <a:spcAft>
                <a:spcPts val="0"/>
              </a:spcAft>
            </a:pPr>
            <a:r>
              <a:rPr lang="es-VE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GENERAL DE EVALUACION</a:t>
            </a:r>
            <a:endParaRPr lang="es-VE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34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31" y="492759"/>
            <a:ext cx="8075707" cy="619137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2751786" y="0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2095" algn="ctr">
              <a:lnSpc>
                <a:spcPct val="150000"/>
              </a:lnSpc>
              <a:spcAft>
                <a:spcPts val="0"/>
              </a:spcAft>
            </a:pPr>
            <a:r>
              <a:rPr lang="es-VE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PLANILLA DE ESCALA PARA EVALUAR EVIDENCIAS</a:t>
            </a:r>
            <a:endParaRPr lang="es-VE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05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61082" y="558821"/>
            <a:ext cx="3508525" cy="30777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V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EVALUACIÓN DE LOS APRENDIZAJES</a:t>
            </a:r>
            <a:endParaRPr lang="es-V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5164428" y="1983346"/>
            <a:ext cx="1918952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SIGNIFICADO DE LA EVALUACIÓN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ipse 3"/>
          <p:cNvSpPr/>
          <p:nvPr/>
        </p:nvSpPr>
        <p:spPr>
          <a:xfrm>
            <a:off x="5164428" y="3805706"/>
            <a:ext cx="2176530" cy="14102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DE LOS APRENDIZAJES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8598256" y="4900273"/>
            <a:ext cx="2129844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FORMAS Y TIPOS DE EVALUACIÓN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2157211" y="4988142"/>
            <a:ext cx="2298879" cy="90608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E INSTRUMENTOS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8387365" y="2676658"/>
            <a:ext cx="2340735" cy="130291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CONCEPCIONES TEÓRICAS RELACIONADAS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2398690" y="2676659"/>
            <a:ext cx="1918952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EVALUACIÓN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cto 9"/>
          <p:cNvCxnSpPr>
            <a:stCxn id="4" idx="0"/>
            <a:endCxn id="3" idx="4"/>
          </p:cNvCxnSpPr>
          <p:nvPr/>
        </p:nvCxnSpPr>
        <p:spPr>
          <a:xfrm flipH="1" flipV="1">
            <a:off x="6123904" y="3065172"/>
            <a:ext cx="128789" cy="740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>
            <a:stCxn id="4" idx="6"/>
            <a:endCxn id="7" idx="2"/>
          </p:cNvCxnSpPr>
          <p:nvPr/>
        </p:nvCxnSpPr>
        <p:spPr>
          <a:xfrm flipV="1">
            <a:off x="7340958" y="3328115"/>
            <a:ext cx="1046407" cy="11827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>
            <a:stCxn id="4" idx="6"/>
            <a:endCxn id="5" idx="2"/>
          </p:cNvCxnSpPr>
          <p:nvPr/>
        </p:nvCxnSpPr>
        <p:spPr>
          <a:xfrm>
            <a:off x="7340958" y="4510825"/>
            <a:ext cx="1257298" cy="9303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>
            <a:stCxn id="4" idx="2"/>
            <a:endCxn id="8" idx="6"/>
          </p:cNvCxnSpPr>
          <p:nvPr/>
        </p:nvCxnSpPr>
        <p:spPr>
          <a:xfrm flipH="1" flipV="1">
            <a:off x="4317642" y="3217572"/>
            <a:ext cx="846786" cy="12932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>
            <a:stCxn id="4" idx="2"/>
            <a:endCxn id="6" idx="6"/>
          </p:cNvCxnSpPr>
          <p:nvPr/>
        </p:nvCxnSpPr>
        <p:spPr>
          <a:xfrm flipH="1">
            <a:off x="4456090" y="4510825"/>
            <a:ext cx="708338" cy="9303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36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79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6667697" y="4925429"/>
            <a:ext cx="2825331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FENOMENOLÓGICA</a:t>
            </a:r>
          </a:p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HERMENÉUTICA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6879471" y="3165002"/>
            <a:ext cx="2401784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PARADIGMA SOCIOAFECTIVO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ipse 3"/>
          <p:cNvSpPr/>
          <p:nvPr/>
        </p:nvSpPr>
        <p:spPr>
          <a:xfrm>
            <a:off x="6841560" y="1583564"/>
            <a:ext cx="247760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PARADIGMA SOCIOCULTURAL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466028" y="389823"/>
            <a:ext cx="2925667" cy="30777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s-VE" sz="1400" dirty="0" smtClean="0">
                <a:latin typeface="TimesNewRomanPSMT"/>
              </a:rPr>
              <a:t>PARADIGMA POSITIVISTA</a:t>
            </a:r>
            <a:endParaRPr lang="es-VE" sz="1400" dirty="0"/>
          </a:p>
        </p:txBody>
      </p:sp>
      <p:sp>
        <p:nvSpPr>
          <p:cNvPr id="6" name="Rectángulo 5"/>
          <p:cNvSpPr/>
          <p:nvPr/>
        </p:nvSpPr>
        <p:spPr>
          <a:xfrm>
            <a:off x="6581066" y="427563"/>
            <a:ext cx="2998596" cy="30777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s-VE" sz="1400" dirty="0" smtClean="0">
                <a:latin typeface="TimesNewRomanPSMT"/>
              </a:rPr>
              <a:t>PARADIGMA </a:t>
            </a:r>
            <a:r>
              <a:rPr lang="es-VE" sz="1400" dirty="0">
                <a:latin typeface="TimesNewRomanPSMT"/>
              </a:rPr>
              <a:t>P</a:t>
            </a:r>
            <a:r>
              <a:rPr lang="es-VE" sz="1400" dirty="0" smtClean="0">
                <a:latin typeface="TimesNewRomanPSMT"/>
              </a:rPr>
              <a:t>OSTPOSITIVISTA</a:t>
            </a:r>
            <a:endParaRPr lang="es-VE" sz="1400" dirty="0"/>
          </a:p>
        </p:txBody>
      </p:sp>
      <p:sp>
        <p:nvSpPr>
          <p:cNvPr id="8" name="Elipse 7"/>
          <p:cNvSpPr/>
          <p:nvPr/>
        </p:nvSpPr>
        <p:spPr>
          <a:xfrm>
            <a:off x="1133393" y="5054218"/>
            <a:ext cx="2711891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TECNIFICACIÓN DE LOS PROCEDIMIENTOS DE EVALUACIÓN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126277" y="1234952"/>
            <a:ext cx="247760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ESTADÍSTICA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2606481" y="1234952"/>
            <a:ext cx="247760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PSICOLOGÍA EXPERIMENTAL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308639" y="3172483"/>
            <a:ext cx="247760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PSICOMETRÍA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97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3554569" y="239064"/>
            <a:ext cx="4687910" cy="105606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SIGNIFICADO DE LA EVALUACIÓN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2427" y="2136339"/>
            <a:ext cx="10573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entiende como una actividad sistemática y continua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integrada 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propia realidad educativa, con el fin de aproximarse al conocimiento de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la misma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, para mejorarla globalmente o a algunos de sus componentes y para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valorar sus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méritos o sus logros de forma que facilite la máxima ayuda y orientación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VE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VE" dirty="0">
                <a:latin typeface="Arial" panose="020B0604020202020204" pitchFamily="34" charset="0"/>
                <a:cs typeface="Arial" panose="020B0604020202020204" pitchFamily="34" charset="0"/>
              </a:rPr>
              <a:t>participantes</a:t>
            </a:r>
            <a:r>
              <a:rPr lang="es-VE" dirty="0" smtClean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s-VE" dirty="0" smtClean="0"/>
              <a:t>Alves </a:t>
            </a:r>
            <a:r>
              <a:rPr lang="es-VE" dirty="0"/>
              <a:t>y </a:t>
            </a:r>
            <a:r>
              <a:rPr lang="es-VE" dirty="0" smtClean="0"/>
              <a:t>Acevedo, 2002</a:t>
            </a:r>
            <a:r>
              <a:rPr lang="es-VE" dirty="0"/>
              <a:t>, </a:t>
            </a:r>
            <a:r>
              <a:rPr lang="es-VE" dirty="0" smtClean="0"/>
              <a:t>p.26). </a:t>
            </a:r>
            <a:endParaRPr lang="es-V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92426" y="3997643"/>
            <a:ext cx="1057355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evaluación de las competencias es una experiencia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significativa de aprendizaje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y formación, que se basa en la determinación de los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logros y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los aspectos a mejorar en una persona respecto a cierta competencia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según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criterios acordados y evidencias pertinentes, en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el marco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del desempeño de esa persona en la realización de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actividades y/o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análisis, comprensión y resolución de problemas del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contexto </a:t>
            </a:r>
            <a:r>
              <a:rPr lang="es-VE" dirty="0" smtClean="0"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es-VE" dirty="0">
                <a:latin typeface="Arial" panose="020B0604020202020204" pitchFamily="34" charset="0"/>
                <a:cs typeface="Arial" panose="020B0604020202020204" pitchFamily="34" charset="0"/>
              </a:rPr>
              <a:t>, social, disciplinar e investigativo, considerando el </a:t>
            </a:r>
            <a:r>
              <a:rPr lang="es-VE" dirty="0" smtClean="0">
                <a:latin typeface="Arial" panose="020B0604020202020204" pitchFamily="34" charset="0"/>
                <a:cs typeface="Arial" panose="020B0604020202020204" pitchFamily="34" charset="0"/>
              </a:rPr>
              <a:t>saber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, el saber conocer, el saber hacer y el saber convivir. (Tobón, S., Pimienta, J. y García, J.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2010. p. 116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V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31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7713953" y="1375554"/>
            <a:ext cx="177777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PRIMERA : MEDICIÓN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1722402" y="3616634"/>
            <a:ext cx="247760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TERCERA: JUICIOS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1635426" y="1583757"/>
            <a:ext cx="2651561" cy="87362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CUARTA: CONSTRUCTIVISTA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7535574" y="3630700"/>
            <a:ext cx="2477607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SEGUNDA: DESCRIPCIÓN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4565472" y="2548874"/>
            <a:ext cx="2477607" cy="108182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CUATRO GENERACIONES DE EVALUACIÓN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10013181" y="710133"/>
            <a:ext cx="1322153" cy="6654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MEDIR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63135" y="4718199"/>
            <a:ext cx="1808048" cy="54432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JUZGAR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163135" y="754753"/>
            <a:ext cx="2078114" cy="40048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INTERPRETAR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10165258" y="5021407"/>
            <a:ext cx="1670427" cy="48222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DESCRIBIR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ector recto 16"/>
          <p:cNvCxnSpPr>
            <a:stCxn id="11" idx="6"/>
            <a:endCxn id="7" idx="2"/>
          </p:cNvCxnSpPr>
          <p:nvPr/>
        </p:nvCxnSpPr>
        <p:spPr>
          <a:xfrm flipV="1">
            <a:off x="7043079" y="1916467"/>
            <a:ext cx="670874" cy="1173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stCxn id="7" idx="6"/>
            <a:endCxn id="12" idx="2"/>
          </p:cNvCxnSpPr>
          <p:nvPr/>
        </p:nvCxnSpPr>
        <p:spPr>
          <a:xfrm flipV="1">
            <a:off x="9491730" y="1042844"/>
            <a:ext cx="521451" cy="8736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>
            <a:stCxn id="11" idx="6"/>
            <a:endCxn id="10" idx="2"/>
          </p:cNvCxnSpPr>
          <p:nvPr/>
        </p:nvCxnSpPr>
        <p:spPr>
          <a:xfrm>
            <a:off x="7043079" y="3089787"/>
            <a:ext cx="492495" cy="1081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>
            <a:stCxn id="10" idx="6"/>
            <a:endCxn id="15" idx="2"/>
          </p:cNvCxnSpPr>
          <p:nvPr/>
        </p:nvCxnSpPr>
        <p:spPr>
          <a:xfrm>
            <a:off x="10013181" y="4171613"/>
            <a:ext cx="152077" cy="10909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>
            <a:stCxn id="9" idx="6"/>
            <a:endCxn id="11" idx="2"/>
          </p:cNvCxnSpPr>
          <p:nvPr/>
        </p:nvCxnSpPr>
        <p:spPr>
          <a:xfrm>
            <a:off x="4286987" y="2020569"/>
            <a:ext cx="278485" cy="10692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>
            <a:stCxn id="8" idx="6"/>
            <a:endCxn id="11" idx="2"/>
          </p:cNvCxnSpPr>
          <p:nvPr/>
        </p:nvCxnSpPr>
        <p:spPr>
          <a:xfrm flipV="1">
            <a:off x="4200009" y="3089787"/>
            <a:ext cx="365463" cy="1067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>
            <a:stCxn id="14" idx="4"/>
            <a:endCxn id="9" idx="2"/>
          </p:cNvCxnSpPr>
          <p:nvPr/>
        </p:nvCxnSpPr>
        <p:spPr>
          <a:xfrm>
            <a:off x="1202192" y="1155242"/>
            <a:ext cx="433234" cy="8653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>
            <a:stCxn id="13" idx="0"/>
            <a:endCxn id="8" idx="2"/>
          </p:cNvCxnSpPr>
          <p:nvPr/>
        </p:nvCxnSpPr>
        <p:spPr>
          <a:xfrm flipV="1">
            <a:off x="1067159" y="4157547"/>
            <a:ext cx="655243" cy="5606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6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310" y="345449"/>
            <a:ext cx="6153785" cy="393033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8909" y="3078051"/>
            <a:ext cx="5874103" cy="361896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0" y="6389237"/>
            <a:ext cx="24629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sz="1400" dirty="0" smtClean="0"/>
              <a:t>Alves y Acevedo. (2002, p.173).</a:t>
            </a:r>
            <a:endParaRPr lang="es-VE" sz="1400" dirty="0"/>
          </a:p>
        </p:txBody>
      </p:sp>
    </p:spTree>
    <p:extLst>
      <p:ext uri="{BB962C8B-B14F-4D97-AF65-F5344CB8AC3E}">
        <p14:creationId xmlns:p14="http://schemas.microsoft.com/office/powerpoint/2010/main" val="9222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4687910" y="389328"/>
            <a:ext cx="2021983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COMPRESIVA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ipse 3"/>
          <p:cNvSpPr/>
          <p:nvPr/>
        </p:nvSpPr>
        <p:spPr>
          <a:xfrm>
            <a:off x="4610637" y="2570744"/>
            <a:ext cx="2176530" cy="14102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DE LOS APRENDIZAJES POR EXPERIENCIA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8044465" y="3085838"/>
            <a:ext cx="2129844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REFLEXIVA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1603419" y="3261575"/>
            <a:ext cx="2298879" cy="90608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ACCIÓN</a:t>
            </a:r>
          </a:p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ACTOS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7833574" y="1427408"/>
            <a:ext cx="2430889" cy="130291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1701623" y="1427408"/>
            <a:ext cx="1918952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AFECTIVA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recto 8"/>
          <p:cNvCxnSpPr>
            <a:stCxn id="4" idx="0"/>
            <a:endCxn id="3" idx="4"/>
          </p:cNvCxnSpPr>
          <p:nvPr/>
        </p:nvCxnSpPr>
        <p:spPr>
          <a:xfrm flipV="1">
            <a:off x="5698902" y="1471154"/>
            <a:ext cx="0" cy="10995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>
            <a:stCxn id="4" idx="6"/>
            <a:endCxn id="7" idx="2"/>
          </p:cNvCxnSpPr>
          <p:nvPr/>
        </p:nvCxnSpPr>
        <p:spPr>
          <a:xfrm flipV="1">
            <a:off x="6787167" y="2078865"/>
            <a:ext cx="1046407" cy="11969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>
            <a:stCxn id="4" idx="6"/>
            <a:endCxn id="5" idx="2"/>
          </p:cNvCxnSpPr>
          <p:nvPr/>
        </p:nvCxnSpPr>
        <p:spPr>
          <a:xfrm>
            <a:off x="6787167" y="3275863"/>
            <a:ext cx="1257298" cy="3508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>
            <a:stCxn id="4" idx="2"/>
            <a:endCxn id="8" idx="6"/>
          </p:cNvCxnSpPr>
          <p:nvPr/>
        </p:nvCxnSpPr>
        <p:spPr>
          <a:xfrm flipH="1" flipV="1">
            <a:off x="3620575" y="1968321"/>
            <a:ext cx="990062" cy="1307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>
            <a:stCxn id="4" idx="2"/>
            <a:endCxn id="6" idx="6"/>
          </p:cNvCxnSpPr>
          <p:nvPr/>
        </p:nvCxnSpPr>
        <p:spPr>
          <a:xfrm flipH="1">
            <a:off x="3902298" y="3275863"/>
            <a:ext cx="708339" cy="438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8044465" y="4554828"/>
            <a:ext cx="2219998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CORREFLEXIVA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1313646" y="4554828"/>
            <a:ext cx="2504134" cy="1081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CORREGULATIVA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Conector recto 20"/>
          <p:cNvCxnSpPr>
            <a:stCxn id="4" idx="2"/>
            <a:endCxn id="17" idx="6"/>
          </p:cNvCxnSpPr>
          <p:nvPr/>
        </p:nvCxnSpPr>
        <p:spPr>
          <a:xfrm flipH="1">
            <a:off x="3817780" y="3275863"/>
            <a:ext cx="792857" cy="1819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stCxn id="4" idx="6"/>
            <a:endCxn id="16" idx="2"/>
          </p:cNvCxnSpPr>
          <p:nvPr/>
        </p:nvCxnSpPr>
        <p:spPr>
          <a:xfrm>
            <a:off x="6787167" y="3275863"/>
            <a:ext cx="1257298" cy="1819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19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4868214" y="2408547"/>
            <a:ext cx="2176530" cy="141023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DE LOS APRENDIZAJES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5823397" y="452909"/>
            <a:ext cx="1700011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7874357" y="946860"/>
            <a:ext cx="1700011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INTEGRAL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8519374" y="1833220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COOPERATIVA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9448801" y="2626881"/>
            <a:ext cx="1700011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9630176" y="3715007"/>
            <a:ext cx="2056327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SISTEMÁTICA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9162245" y="4483987"/>
            <a:ext cx="2524258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INDIVIDUALIZADA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7486921" y="5252967"/>
            <a:ext cx="2726027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CONSTRUCTIVISTA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5306096" y="5343916"/>
            <a:ext cx="2058473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3104880" y="5030785"/>
            <a:ext cx="2058473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REFLEXIVA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1428481" y="3789068"/>
            <a:ext cx="2058473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DELIBERATIVA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670774" y="2739979"/>
            <a:ext cx="2058473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3486954" y="708737"/>
            <a:ext cx="2058473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AFECTIVA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1916806" y="1185932"/>
            <a:ext cx="2058473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1208466" y="1927531"/>
            <a:ext cx="2058473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ÉTICA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1916805" y="4424431"/>
            <a:ext cx="2058473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DIALÓGICA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Conector recto 22"/>
          <p:cNvCxnSpPr>
            <a:stCxn id="5" idx="0"/>
            <a:endCxn id="6" idx="4"/>
          </p:cNvCxnSpPr>
          <p:nvPr/>
        </p:nvCxnSpPr>
        <p:spPr>
          <a:xfrm flipV="1">
            <a:off x="5956479" y="807079"/>
            <a:ext cx="716924" cy="1601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5" idx="0"/>
            <a:endCxn id="18" idx="4"/>
          </p:cNvCxnSpPr>
          <p:nvPr/>
        </p:nvCxnSpPr>
        <p:spPr>
          <a:xfrm flipH="1" flipV="1">
            <a:off x="4516191" y="1062907"/>
            <a:ext cx="1440288" cy="1345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>
            <a:stCxn id="5" idx="0"/>
            <a:endCxn id="7" idx="2"/>
          </p:cNvCxnSpPr>
          <p:nvPr/>
        </p:nvCxnSpPr>
        <p:spPr>
          <a:xfrm flipV="1">
            <a:off x="5956479" y="1123945"/>
            <a:ext cx="1917878" cy="12846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>
            <a:stCxn id="5" idx="6"/>
            <a:endCxn id="8" idx="2"/>
          </p:cNvCxnSpPr>
          <p:nvPr/>
        </p:nvCxnSpPr>
        <p:spPr>
          <a:xfrm flipV="1">
            <a:off x="7044744" y="2010305"/>
            <a:ext cx="1474630" cy="11033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>
            <a:stCxn id="5" idx="6"/>
            <a:endCxn id="9" idx="2"/>
          </p:cNvCxnSpPr>
          <p:nvPr/>
        </p:nvCxnSpPr>
        <p:spPr>
          <a:xfrm flipV="1">
            <a:off x="7044744" y="2803966"/>
            <a:ext cx="2404057" cy="309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>
            <a:stCxn id="5" idx="6"/>
            <a:endCxn id="10" idx="2"/>
          </p:cNvCxnSpPr>
          <p:nvPr/>
        </p:nvCxnSpPr>
        <p:spPr>
          <a:xfrm>
            <a:off x="7044744" y="3113666"/>
            <a:ext cx="2585432" cy="7784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stCxn id="5" idx="5"/>
            <a:endCxn id="11" idx="2"/>
          </p:cNvCxnSpPr>
          <p:nvPr/>
        </p:nvCxnSpPr>
        <p:spPr>
          <a:xfrm>
            <a:off x="6725999" y="3612260"/>
            <a:ext cx="2436246" cy="10488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>
            <a:stCxn id="5" idx="5"/>
            <a:endCxn id="12" idx="0"/>
          </p:cNvCxnSpPr>
          <p:nvPr/>
        </p:nvCxnSpPr>
        <p:spPr>
          <a:xfrm>
            <a:off x="6725999" y="3612260"/>
            <a:ext cx="2123936" cy="16407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>
            <a:stCxn id="5" idx="5"/>
            <a:endCxn id="13" idx="0"/>
          </p:cNvCxnSpPr>
          <p:nvPr/>
        </p:nvCxnSpPr>
        <p:spPr>
          <a:xfrm flipH="1">
            <a:off x="6335333" y="3612260"/>
            <a:ext cx="390666" cy="1731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>
            <a:stCxn id="5" idx="3"/>
            <a:endCxn id="14" idx="0"/>
          </p:cNvCxnSpPr>
          <p:nvPr/>
        </p:nvCxnSpPr>
        <p:spPr>
          <a:xfrm flipH="1">
            <a:off x="4134117" y="3612260"/>
            <a:ext cx="1052842" cy="1418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stCxn id="5" idx="3"/>
            <a:endCxn id="21" idx="6"/>
          </p:cNvCxnSpPr>
          <p:nvPr/>
        </p:nvCxnSpPr>
        <p:spPr>
          <a:xfrm flipH="1">
            <a:off x="3975278" y="3612260"/>
            <a:ext cx="1211681" cy="989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/>
          <p:cNvCxnSpPr>
            <a:stCxn id="5" idx="3"/>
            <a:endCxn id="15" idx="6"/>
          </p:cNvCxnSpPr>
          <p:nvPr/>
        </p:nvCxnSpPr>
        <p:spPr>
          <a:xfrm flipH="1">
            <a:off x="3486954" y="3612260"/>
            <a:ext cx="1700005" cy="3538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>
            <a:stCxn id="5" idx="2"/>
            <a:endCxn id="19" idx="6"/>
          </p:cNvCxnSpPr>
          <p:nvPr/>
        </p:nvCxnSpPr>
        <p:spPr>
          <a:xfrm flipH="1" flipV="1">
            <a:off x="3975279" y="1363017"/>
            <a:ext cx="892935" cy="1750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/>
          <p:cNvCxnSpPr>
            <a:stCxn id="5" idx="2"/>
            <a:endCxn id="20" idx="6"/>
          </p:cNvCxnSpPr>
          <p:nvPr/>
        </p:nvCxnSpPr>
        <p:spPr>
          <a:xfrm flipH="1" flipV="1">
            <a:off x="3266939" y="2104616"/>
            <a:ext cx="1601275" cy="1009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/>
          <p:cNvCxnSpPr>
            <a:stCxn id="5" idx="2"/>
            <a:endCxn id="16" idx="6"/>
          </p:cNvCxnSpPr>
          <p:nvPr/>
        </p:nvCxnSpPr>
        <p:spPr>
          <a:xfrm flipH="1" flipV="1">
            <a:off x="2729247" y="2917064"/>
            <a:ext cx="2138967" cy="1966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338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461452" y="74983"/>
            <a:ext cx="3396314" cy="307777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CLASIFICACIÓN DE LA EVALUACIÓN</a:t>
            </a:r>
            <a:endParaRPr lang="es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ipse 3"/>
          <p:cNvSpPr/>
          <p:nvPr/>
        </p:nvSpPr>
        <p:spPr>
          <a:xfrm>
            <a:off x="37563" y="1422779"/>
            <a:ext cx="2109989" cy="35417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FINALIDAD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2597239" y="859314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EXPLORATIVA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2768956" y="1403882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8285407" y="1198967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5950038" y="1882007"/>
            <a:ext cx="2109989" cy="35417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2734613" y="2083049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8236038" y="725826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DIAGNÓSTICA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8388438" y="1705537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8388437" y="2285150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8388436" y="2851954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5074" y="3455789"/>
            <a:ext cx="2109989" cy="35417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AGENTES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2351464" y="3533641"/>
            <a:ext cx="2957851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HETEROEVALUACIÓN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2351464" y="2948997"/>
            <a:ext cx="263587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AUTOEVALUACIÓN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2486694" y="4017983"/>
            <a:ext cx="250064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COEVALUACIÓN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6019796" y="4231416"/>
            <a:ext cx="2109989" cy="35417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MOMENTO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8582670" y="4882914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8582670" y="4341214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PROCESUAL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8635261" y="3809959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INICIAL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45074" y="5475616"/>
            <a:ext cx="2109989" cy="35417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ENFOQUE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2351463" y="4776953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CUALITATIVA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Conector recto 24"/>
          <p:cNvCxnSpPr>
            <a:stCxn id="4" idx="6"/>
            <a:endCxn id="5" idx="2"/>
          </p:cNvCxnSpPr>
          <p:nvPr/>
        </p:nvCxnSpPr>
        <p:spPr>
          <a:xfrm flipV="1">
            <a:off x="2147552" y="1036399"/>
            <a:ext cx="449687" cy="563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>
            <a:stCxn id="4" idx="6"/>
            <a:endCxn id="6" idx="2"/>
          </p:cNvCxnSpPr>
          <p:nvPr/>
        </p:nvCxnSpPr>
        <p:spPr>
          <a:xfrm flipV="1">
            <a:off x="2147552" y="1580967"/>
            <a:ext cx="621404" cy="18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>
            <a:stCxn id="4" idx="6"/>
            <a:endCxn id="9" idx="2"/>
          </p:cNvCxnSpPr>
          <p:nvPr/>
        </p:nvCxnSpPr>
        <p:spPr>
          <a:xfrm>
            <a:off x="2147552" y="1599864"/>
            <a:ext cx="587061" cy="6602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>
            <a:stCxn id="8" idx="6"/>
            <a:endCxn id="10" idx="2"/>
          </p:cNvCxnSpPr>
          <p:nvPr/>
        </p:nvCxnSpPr>
        <p:spPr>
          <a:xfrm flipV="1">
            <a:off x="8060027" y="902911"/>
            <a:ext cx="176011" cy="1156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>
            <a:stCxn id="8" idx="6"/>
            <a:endCxn id="7" idx="2"/>
          </p:cNvCxnSpPr>
          <p:nvPr/>
        </p:nvCxnSpPr>
        <p:spPr>
          <a:xfrm flipV="1">
            <a:off x="8060027" y="1376052"/>
            <a:ext cx="225380" cy="683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stCxn id="8" idx="6"/>
            <a:endCxn id="11" idx="2"/>
          </p:cNvCxnSpPr>
          <p:nvPr/>
        </p:nvCxnSpPr>
        <p:spPr>
          <a:xfrm flipV="1">
            <a:off x="8060027" y="1882622"/>
            <a:ext cx="328411" cy="1764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>
            <a:stCxn id="8" idx="6"/>
            <a:endCxn id="12" idx="2"/>
          </p:cNvCxnSpPr>
          <p:nvPr/>
        </p:nvCxnSpPr>
        <p:spPr>
          <a:xfrm>
            <a:off x="8060027" y="2059092"/>
            <a:ext cx="328410" cy="4031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>
            <a:stCxn id="8" idx="6"/>
            <a:endCxn id="13" idx="2"/>
          </p:cNvCxnSpPr>
          <p:nvPr/>
        </p:nvCxnSpPr>
        <p:spPr>
          <a:xfrm>
            <a:off x="8060027" y="2059092"/>
            <a:ext cx="328409" cy="9699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>
            <a:stCxn id="14" idx="6"/>
            <a:endCxn id="16" idx="2"/>
          </p:cNvCxnSpPr>
          <p:nvPr/>
        </p:nvCxnSpPr>
        <p:spPr>
          <a:xfrm flipV="1">
            <a:off x="2155063" y="3126082"/>
            <a:ext cx="196401" cy="5067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>
            <a:stCxn id="14" idx="6"/>
            <a:endCxn id="15" idx="2"/>
          </p:cNvCxnSpPr>
          <p:nvPr/>
        </p:nvCxnSpPr>
        <p:spPr>
          <a:xfrm>
            <a:off x="2155063" y="3632874"/>
            <a:ext cx="196401" cy="778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stCxn id="14" idx="6"/>
            <a:endCxn id="17" idx="2"/>
          </p:cNvCxnSpPr>
          <p:nvPr/>
        </p:nvCxnSpPr>
        <p:spPr>
          <a:xfrm>
            <a:off x="2155063" y="3632874"/>
            <a:ext cx="331631" cy="5621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>
            <a:stCxn id="18" idx="6"/>
            <a:endCxn id="21" idx="2"/>
          </p:cNvCxnSpPr>
          <p:nvPr/>
        </p:nvCxnSpPr>
        <p:spPr>
          <a:xfrm flipV="1">
            <a:off x="8129785" y="3987044"/>
            <a:ext cx="505476" cy="4214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/>
          <p:cNvCxnSpPr>
            <a:stCxn id="18" idx="6"/>
            <a:endCxn id="20" idx="2"/>
          </p:cNvCxnSpPr>
          <p:nvPr/>
        </p:nvCxnSpPr>
        <p:spPr>
          <a:xfrm>
            <a:off x="8129785" y="4408501"/>
            <a:ext cx="452885" cy="109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/>
          <p:cNvCxnSpPr>
            <a:stCxn id="18" idx="6"/>
            <a:endCxn id="19" idx="2"/>
          </p:cNvCxnSpPr>
          <p:nvPr/>
        </p:nvCxnSpPr>
        <p:spPr>
          <a:xfrm>
            <a:off x="8129785" y="4408501"/>
            <a:ext cx="452885" cy="651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lipse 65"/>
          <p:cNvSpPr/>
          <p:nvPr/>
        </p:nvSpPr>
        <p:spPr>
          <a:xfrm>
            <a:off x="2366756" y="5473918"/>
            <a:ext cx="2109989" cy="3541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CUANTITATIVA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Elipse 66"/>
          <p:cNvSpPr/>
          <p:nvPr/>
        </p:nvSpPr>
        <p:spPr>
          <a:xfrm>
            <a:off x="2253263" y="6100974"/>
            <a:ext cx="2140576" cy="49398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CUALITATIVA-CUANTITATIVA</a:t>
            </a:r>
            <a:endParaRPr lang="es-V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Conector recto 68"/>
          <p:cNvCxnSpPr>
            <a:stCxn id="22" idx="6"/>
            <a:endCxn id="23" idx="2"/>
          </p:cNvCxnSpPr>
          <p:nvPr/>
        </p:nvCxnSpPr>
        <p:spPr>
          <a:xfrm flipV="1">
            <a:off x="2155063" y="4954038"/>
            <a:ext cx="196400" cy="6986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/>
          <p:cNvCxnSpPr>
            <a:stCxn id="22" idx="6"/>
            <a:endCxn id="66" idx="2"/>
          </p:cNvCxnSpPr>
          <p:nvPr/>
        </p:nvCxnSpPr>
        <p:spPr>
          <a:xfrm flipV="1">
            <a:off x="2155063" y="5651003"/>
            <a:ext cx="211693" cy="16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>
            <a:stCxn id="22" idx="6"/>
            <a:endCxn id="67" idx="2"/>
          </p:cNvCxnSpPr>
          <p:nvPr/>
        </p:nvCxnSpPr>
        <p:spPr>
          <a:xfrm>
            <a:off x="2155063" y="5652701"/>
            <a:ext cx="98200" cy="695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11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5180</TotalTime>
  <Words>904</Words>
  <Application>Microsoft Office PowerPoint</Application>
  <PresentationFormat>Panorámica</PresentationFormat>
  <Paragraphs>219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TimesNewRoman,Bold</vt:lpstr>
      <vt:lpstr>TimesNewRomanPSMT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Italo Cecilio Avendaño</dc:creator>
  <cp:lastModifiedBy>Nellys M</cp:lastModifiedBy>
  <cp:revision>79</cp:revision>
  <dcterms:created xsi:type="dcterms:W3CDTF">2023-04-29T12:46:40Z</dcterms:created>
  <dcterms:modified xsi:type="dcterms:W3CDTF">2023-05-09T21:06:23Z</dcterms:modified>
</cp:coreProperties>
</file>