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1" r:id="rId2"/>
    <p:sldId id="282" r:id="rId3"/>
    <p:sldId id="257" r:id="rId4"/>
    <p:sldId id="258" r:id="rId5"/>
    <p:sldId id="259" r:id="rId6"/>
    <p:sldId id="260" r:id="rId7"/>
    <p:sldId id="271" r:id="rId8"/>
    <p:sldId id="262" r:id="rId9"/>
    <p:sldId id="265" r:id="rId10"/>
    <p:sldId id="264" r:id="rId11"/>
    <p:sldId id="263" r:id="rId12"/>
    <p:sldId id="266" r:id="rId13"/>
    <p:sldId id="268" r:id="rId14"/>
    <p:sldId id="270" r:id="rId15"/>
    <p:sldId id="269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72" r:id="rId24"/>
    <p:sldId id="280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 varScale="1">
        <p:scale>
          <a:sx n="63" d="100"/>
          <a:sy n="6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26B2-5F43-4BA6-9A95-792D23162125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BD985-A427-4D74-97C5-424E2E71FE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212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BD985-A427-4D74-97C5-424E2E71FE1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622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14F399-3C6F-4200-8C0F-2C16DBF49D46}" type="datetimeFigureOut">
              <a:rPr lang="es-CO" smtClean="0"/>
              <a:t>20/08/2020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2C18D33-9E60-417A-BF08-029B0AA3FF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6PMFRwvYug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zDrymvpt1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BC48D-72B6-4F24-8886-074BC54D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12768" cy="1371600"/>
          </a:xfrm>
        </p:spPr>
        <p:txBody>
          <a:bodyPr>
            <a:noAutofit/>
          </a:bodyPr>
          <a:lstStyle/>
          <a:p>
            <a:pPr algn="ctr"/>
            <a:r>
              <a:rPr lang="es-CO" sz="6000" dirty="0">
                <a:solidFill>
                  <a:schemeClr val="tx1"/>
                </a:solidFill>
              </a:rPr>
              <a:t>ESTILOS DE APRENDIZAJE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B5FE57-3138-4B83-83AD-D69203A2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0928"/>
            <a:ext cx="5429250" cy="33337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50CADF9-8BC6-4ECF-80E0-C0350BEA1E65}"/>
              </a:ext>
            </a:extLst>
          </p:cNvPr>
          <p:cNvSpPr txBox="1"/>
          <p:nvPr/>
        </p:nvSpPr>
        <p:spPr>
          <a:xfrm>
            <a:off x="5860752" y="530730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tx2"/>
                </a:solidFill>
              </a:rPr>
              <a:t>Yecenia Torres Franco</a:t>
            </a:r>
          </a:p>
          <a:p>
            <a:pPr algn="ctr"/>
            <a:r>
              <a:rPr lang="es-CO" sz="2000" b="1" dirty="0">
                <a:solidFill>
                  <a:schemeClr val="tx2"/>
                </a:solidFill>
              </a:rPr>
              <a:t>Docente de apoyo </a:t>
            </a:r>
          </a:p>
        </p:txBody>
      </p:sp>
    </p:spTree>
    <p:extLst>
      <p:ext uri="{BB962C8B-B14F-4D97-AF65-F5344CB8AC3E}">
        <p14:creationId xmlns:p14="http://schemas.microsoft.com/office/powerpoint/2010/main" val="338621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6049" y="281856"/>
            <a:ext cx="732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VARK (Fleming, 1991)</a:t>
            </a:r>
            <a:endParaRPr lang="es-ES" sz="5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556792"/>
            <a:ext cx="742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Preferencias sensoriales</a:t>
            </a:r>
            <a:r>
              <a:rPr lang="es-CO" sz="2000" dirty="0">
                <a:solidFill>
                  <a:srgbClr val="C00000"/>
                </a:solidFill>
              </a:rPr>
              <a:t>: </a:t>
            </a:r>
            <a:r>
              <a:rPr lang="es-CO" sz="2000" dirty="0"/>
              <a:t>manera como nos gusta percibir la información </a:t>
            </a:r>
          </a:p>
        </p:txBody>
      </p:sp>
      <p:pic>
        <p:nvPicPr>
          <p:cNvPr id="2050" name="Picture 2" descr="http://www.orientacionandujar.es/wp-content/uploads/2014/05/Vark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127" y="2301045"/>
            <a:ext cx="4435362" cy="43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4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4414" y="116632"/>
            <a:ext cx="868539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4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CARACTERÍSTICAS </a:t>
            </a:r>
          </a:p>
          <a:p>
            <a:pPr algn="ctr"/>
            <a:r>
              <a:rPr lang="es-CO" sz="4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GENERALES DE LOS ESTILOS </a:t>
            </a:r>
          </a:p>
          <a:p>
            <a:pPr algn="ctr"/>
            <a:r>
              <a:rPr lang="es-CO" sz="4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DE APRENDIZAJE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285293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Perfiles de estilos: </a:t>
            </a:r>
            <a:r>
              <a:rPr lang="es-CO" sz="2400" dirty="0"/>
              <a:t>nadie es 100% de un solo estilo de aprendizaje, se tiene de todos los estilos en diferentes porcentajes.</a:t>
            </a:r>
          </a:p>
          <a:p>
            <a:r>
              <a:rPr lang="es-CO" sz="2400" dirty="0"/>
              <a:t> </a:t>
            </a:r>
          </a:p>
          <a:p>
            <a:r>
              <a:rPr lang="es-CO" sz="2400" dirty="0">
                <a:solidFill>
                  <a:srgbClr val="C00000"/>
                </a:solidFill>
              </a:rPr>
              <a:t>Variables: </a:t>
            </a:r>
            <a:r>
              <a:rPr lang="es-CO" sz="2400" dirty="0"/>
              <a:t>los estilos varían dependiendo de las tareas, las situaciones y las personas.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126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716" y="7647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rgbClr val="C00000"/>
                </a:solidFill>
              </a:rPr>
              <a:t>Flexibilidad estilística: </a:t>
            </a:r>
            <a:r>
              <a:rPr lang="es-CO" sz="2400" dirty="0"/>
              <a:t>los estilos pueden cambiar con el tiempo o intensificarse.   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>
                <a:solidFill>
                  <a:srgbClr val="C00000"/>
                </a:solidFill>
              </a:rPr>
              <a:t>Son socializadas:</a:t>
            </a:r>
            <a:r>
              <a:rPr lang="es-CO" sz="2400" dirty="0"/>
              <a:t> la persona puede ser influenciada e influenciar a otros y adquirir un estilo.</a:t>
            </a:r>
          </a:p>
          <a:p>
            <a:pPr algn="just"/>
            <a:endParaRPr lang="es-CO" sz="2400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789040"/>
            <a:ext cx="587249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1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7921" y="188640"/>
            <a:ext cx="62360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CARACTERÍSTICAS </a:t>
            </a:r>
          </a:p>
          <a:p>
            <a:pPr algn="ctr"/>
            <a:r>
              <a:rPr lang="es-E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PARTICULARES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1969" y="2056686"/>
            <a:ext cx="2063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VISUAL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79912" y="2056686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Tiene capacidad de captar rápidamente cantidades grandes de información con solo ver o leer, establecen relaciones entre ideas y conceptos, tiene mayor capacidad de abstracción, piensan en imágenes, visualizan detalladamente y usan las descripciones, aprenden mejor con diagramas, imágenes e incluso solo escribiendo en el tablero, tienden a ser buenos en matemáticas. </a:t>
            </a:r>
          </a:p>
          <a:p>
            <a:endParaRPr lang="es-CO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92" y="3140968"/>
            <a:ext cx="285914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2" y="286070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AUDITIVO</a:t>
            </a: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 rotWithShape="1">
          <a:blip r:embed="rId2"/>
          <a:srcRect l="33200" t="4458" r="33201" b="60930"/>
          <a:stretch/>
        </p:blipFill>
        <p:spPr>
          <a:xfrm>
            <a:off x="698217" y="2132856"/>
            <a:ext cx="3031917" cy="28803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60807" y="1177853"/>
            <a:ext cx="4824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Aprenden mediante explicaciones orales propias o de otras personas, recuerdan de manera ordenada y en secuencia, tiene destreza para aprender otros idiomas y música, piensan en sonidos, tonos y volúmenes, generalmente cuando leen lo hacen en voz alta, retienen la información que escuchan y a menudo tienen excelentes habilidades orales.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34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7" y="379246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CO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KINESTÉSICO</a:t>
            </a: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27" y="2302899"/>
            <a:ext cx="3107324" cy="242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3923928" y="1355774"/>
            <a:ext cx="48965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Captan la información a partir de sensaciones, su aprendizaje es lento pero profundo, son inquietos, no aprenden sentados escuchando o leyendo sino que generalmente se están moviendo tratan de sentir lo aprendido y gesticulan al hablar, a menudo son nerviosos y en ocasiones se les describe como hiperactivos. El cincuenta porciento de los estudiantes de secundaria entran en la categoría de kinestésicos.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31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685" y="332656"/>
            <a:ext cx="57141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ESTRATEGIAS DE </a:t>
            </a:r>
          </a:p>
          <a:p>
            <a:pPr algn="ctr"/>
            <a:r>
              <a:rPr lang="es-E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ENSEÑANZA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2564029"/>
            <a:ext cx="42484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Son los métodos, técnicas, procedimientos y recursos que se planifican de acuerdo con las necesidades de la población a la cual van dirigidas y que tiene por objeto hacer más afectivo el proceso de enseñanza.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66" y="2793365"/>
            <a:ext cx="2909317" cy="28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3612" y="386247"/>
            <a:ext cx="2723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VISUAL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14127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Puede aprender mejor lo que puede ver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0691" y="2204864"/>
            <a:ext cx="43653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Elaborar y analizar mapas mentales o conceptuales.</a:t>
            </a:r>
          </a:p>
          <a:p>
            <a:pPr algn="just">
              <a:buClr>
                <a:srgbClr val="C00000"/>
              </a:buClr>
            </a:pPr>
            <a:endParaRPr lang="es-CO" sz="24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Dibujar esquemas, modelos y diagramas.</a:t>
            </a:r>
          </a:p>
          <a:p>
            <a:pPr algn="just">
              <a:buClr>
                <a:srgbClr val="C00000"/>
              </a:buClr>
            </a:pPr>
            <a:endParaRPr lang="es-CO" sz="24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Proyectar animaciones por computador</a:t>
            </a:r>
          </a:p>
          <a:p>
            <a:pPr algn="just">
              <a:buClr>
                <a:srgbClr val="C00000"/>
              </a:buClr>
            </a:pPr>
            <a:endParaRPr lang="es-CO" sz="24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Usar videos, diapositivas y fotografías para explicar y aclarar conceptos.  </a:t>
            </a:r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88" y="2785769"/>
            <a:ext cx="3133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70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7203"/>
              </p:ext>
            </p:extLst>
          </p:nvPr>
        </p:nvGraphicFramePr>
        <p:xfrm>
          <a:off x="1259632" y="548680"/>
          <a:ext cx="6552728" cy="574912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26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VISUAL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1" marR="53481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Alumnos  (Producción)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1" marR="53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Profesor (Presentación)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1" marR="534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Contar una historia partiendo de dibujos, fotos, texto.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Dictarle al otro.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Realizar ilustraciones para el vocabulario nuevo.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Dibujar comics con texto.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Leer y visualizar un personaje.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1" marR="5348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Escribir en el tablero lo que se está explicando oralmente.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Utilizar soporte visual para información oral (imágenes, fotografías)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Acompañar los textos de fotos, diagramas o mapas conceptuales.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1" marR="534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04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15815" y="332656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AUDITIVO</a:t>
            </a:r>
            <a:endParaRPr lang="es-E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74015" y="141277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Puede aprender mejor lo que escucha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2149019"/>
            <a:ext cx="45725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Usar archivos de audio</a:t>
            </a:r>
          </a:p>
          <a:p>
            <a:pPr algn="just">
              <a:buClr>
                <a:srgbClr val="C00000"/>
              </a:buClr>
            </a:pPr>
            <a:r>
              <a:rPr lang="es-CO" sz="2400" dirty="0"/>
              <a:t>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Procurar los debates en clase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s-CO" sz="24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Discutir en equipo o en grupo (diferentes modalidades)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s-CO" sz="24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Llevar a cabo lluvias de ideas</a:t>
            </a:r>
          </a:p>
          <a:p>
            <a:pPr algn="just">
              <a:buClr>
                <a:srgbClr val="C00000"/>
              </a:buClr>
            </a:pPr>
            <a:endParaRPr lang="es-CO" sz="24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Presentaciones grupales</a:t>
            </a:r>
            <a:endParaRPr lang="es-CO" sz="2400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s-CO" dirty="0"/>
          </a:p>
          <a:p>
            <a:endParaRPr lang="es-CO" dirty="0"/>
          </a:p>
        </p:txBody>
      </p:sp>
      <p:pic>
        <p:nvPicPr>
          <p:cNvPr id="3074" name="Picture 2" descr="http://2.bp.blogspot.com/-Cpwcy12Fook/TgnqqxrJ18I/AAAAAAAAAA4/67HJ5paTlDo/s1600/leer+en+voz+alta+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8479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090425A-AAF9-4103-AC9F-9A4AF66B1C00}"/>
              </a:ext>
            </a:extLst>
          </p:cNvPr>
          <p:cNvSpPr txBox="1"/>
          <p:nvPr/>
        </p:nvSpPr>
        <p:spPr>
          <a:xfrm>
            <a:off x="899592" y="908720"/>
            <a:ext cx="70567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son los estilos de aprendizaje?</a:t>
            </a:r>
          </a:p>
          <a:p>
            <a:pPr algn="just"/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se podrían identificar?</a:t>
            </a:r>
          </a:p>
          <a:p>
            <a:pPr algn="just"/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influyen en el aprendizaje del estudiante?</a:t>
            </a:r>
          </a:p>
          <a:p>
            <a:pPr algn="just"/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 maestros ¿cómo podríamos apoyarnos en los estilos de aprendizaje para mejorar nuestra labor pedagógica?</a:t>
            </a:r>
          </a:p>
        </p:txBody>
      </p:sp>
    </p:spTree>
    <p:extLst>
      <p:ext uri="{BB962C8B-B14F-4D97-AF65-F5344CB8AC3E}">
        <p14:creationId xmlns:p14="http://schemas.microsoft.com/office/powerpoint/2010/main" val="303565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53799"/>
              </p:ext>
            </p:extLst>
          </p:nvPr>
        </p:nvGraphicFramePr>
        <p:xfrm>
          <a:off x="1403648" y="260648"/>
          <a:ext cx="6336704" cy="59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2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AUDITIVO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 dirty="0">
                          <a:effectLst/>
                        </a:rPr>
                        <a:t>Alumnos  (Producción)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200">
                          <a:effectLst/>
                        </a:rPr>
                        <a:t>Profesor (Presentación)</a:t>
                      </a:r>
                      <a:endParaRPr lang="es-CO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3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Realizar un debate.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Preguntarse unos a otros.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Escuchar una canción</a:t>
                      </a:r>
                      <a:r>
                        <a:rPr lang="es-CO" sz="2200" baseline="0" dirty="0">
                          <a:effectLst/>
                        </a:rPr>
                        <a:t> </a:t>
                      </a:r>
                      <a:r>
                        <a:rPr lang="es-CO" sz="2200" dirty="0">
                          <a:effectLst/>
                        </a:rPr>
                        <a:t>prestándole atención a la entonación.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Escribir el dictado.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Leer y grabarse a sí mismo. 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Dar instrucciones verbales.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Repetir sonidos parecidos.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Dictar.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200" dirty="0">
                          <a:effectLst/>
                        </a:rPr>
                        <a:t>Leer el mismo texto con distinta inflexión.</a:t>
                      </a:r>
                      <a:endParaRPr lang="es-CO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49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79052" y="312899"/>
            <a:ext cx="48782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KINESTÉSICO</a:t>
            </a:r>
            <a:endParaRPr lang="es-CO" sz="5400" dirty="0"/>
          </a:p>
        </p:txBody>
      </p:sp>
      <p:sp>
        <p:nvSpPr>
          <p:cNvPr id="3" name="2 Rectángulo"/>
          <p:cNvSpPr/>
          <p:nvPr/>
        </p:nvSpPr>
        <p:spPr>
          <a:xfrm>
            <a:off x="721344" y="134076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Puede aprender mejor haciendo las cosas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94286" y="2204864"/>
            <a:ext cx="51125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Hacer juegos de roles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Solucionar problemas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Usar modelos de tres dimensiones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Dibujar la información con histogramas, desarrollo de gráficas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Escenificar y representar situaciones o eventos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Hacer maquetas y trabajos manuales</a:t>
            </a:r>
          </a:p>
          <a:p>
            <a:endParaRPr lang="es-CO" dirty="0"/>
          </a:p>
        </p:txBody>
      </p:sp>
      <p:pic>
        <p:nvPicPr>
          <p:cNvPr id="5122" name="Picture 2" descr="http://carmentower.files.wordpress.com/2010/04/el-aprendizaj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21" y="2708920"/>
            <a:ext cx="3332379" cy="29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61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70168"/>
              </p:ext>
            </p:extLst>
          </p:nvPr>
        </p:nvGraphicFramePr>
        <p:xfrm>
          <a:off x="1187624" y="908720"/>
          <a:ext cx="6552728" cy="4498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5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KINESTÉSICO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Alumnos  (Producción)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Profesor (Presentación)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03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>
                          <a:effectLst/>
                        </a:rPr>
                        <a:t>Representar sonidos a través de posturas o gestos.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>
                          <a:effectLst/>
                        </a:rPr>
                        <a:t>Escribir sobre las sensaciones que sienten ante un objeto.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>
                          <a:effectLst/>
                        </a:rPr>
                        <a:t>Leer un texto y dibujar algo alusivo. 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Utilización de gestos para acompañar las ilustraciones orales.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Corregir mediante gestos.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Leer un texto expresando las emociones.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2000" dirty="0">
                          <a:effectLst/>
                        </a:rPr>
                        <a:t>Dar ejemplos de los temas. 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08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260648"/>
            <a:ext cx="77317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i="1" dirty="0">
                <a:latin typeface="Consolas" panose="020B0609020204030204" pitchFamily="49" charset="0"/>
                <a:cs typeface="Consolas" panose="020B0609020204030204" pitchFamily="49" charset="0"/>
              </a:rPr>
              <a:t>Cada uno de estos estilos puede representar la vía para facilitar o dificultar el aprendizaje de competencias de los estudiantes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32" y="2348880"/>
            <a:ext cx="5238829" cy="41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7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44" y="332656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BIBLIOGRAFÍA</a:t>
            </a:r>
            <a:endParaRPr lang="es-ES" sz="5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1700808"/>
            <a:ext cx="7488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O" sz="2400" dirty="0"/>
              <a:t>Amando Lozano, "Estilos de aprendizaje y estrategias didácticas para el desarrollo de competencias”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s-CO" sz="2400" dirty="0"/>
          </a:p>
          <a:p>
            <a:pPr>
              <a:buClr>
                <a:srgbClr val="C00000"/>
              </a:buClr>
            </a:pPr>
            <a:endParaRPr lang="es-CO" sz="2400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779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9816" y="209848"/>
            <a:ext cx="72250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COMO APRENDE</a:t>
            </a: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s-E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N</a:t>
            </a:r>
            <a:r>
              <a:rPr lang="es-E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UESTRO CEREBRO</a:t>
            </a:r>
            <a:endParaRPr lang="es-E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Elementos multimedia en línea 3" title="Cómo aprende nuestro cerebro">
            <a:hlinkClick r:id="" action="ppaction://media"/>
            <a:extLst>
              <a:ext uri="{FF2B5EF4-FFF2-40B4-BE49-F238E27FC236}">
                <a16:creationId xmlns:a16="http://schemas.microsoft.com/office/drawing/2014/main" id="{D309DC60-8F62-4512-9144-10320112A4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4343" y="2204864"/>
            <a:ext cx="6096000" cy="3429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2B801C-E497-41F3-B47E-E35EA298CF25}"/>
              </a:ext>
            </a:extLst>
          </p:cNvPr>
          <p:cNvSpPr txBox="1"/>
          <p:nvPr/>
        </p:nvSpPr>
        <p:spPr>
          <a:xfrm>
            <a:off x="1728251" y="5874554"/>
            <a:ext cx="5828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/>
              <a:t>CLIC EN LA IMAGEN PARA REPRODUCIR EL VIDEO</a:t>
            </a:r>
          </a:p>
        </p:txBody>
      </p:sp>
    </p:spTree>
    <p:extLst>
      <p:ext uri="{BB962C8B-B14F-4D97-AF65-F5344CB8AC3E}">
        <p14:creationId xmlns:p14="http://schemas.microsoft.com/office/powerpoint/2010/main" val="25662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916832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/>
              <a:t>Conjunto de patrones conductuales en cuanto a las </a:t>
            </a:r>
            <a:r>
              <a:rPr lang="es-CO" sz="2200" b="1" dirty="0">
                <a:solidFill>
                  <a:srgbClr val="C00000"/>
                </a:solidFill>
              </a:rPr>
              <a:t>preferencias, tendencias</a:t>
            </a:r>
            <a:r>
              <a:rPr lang="es-CO" sz="2200" dirty="0">
                <a:solidFill>
                  <a:srgbClr val="C00000"/>
                </a:solidFill>
              </a:rPr>
              <a:t> </a:t>
            </a:r>
            <a:r>
              <a:rPr lang="es-CO" sz="2200" dirty="0"/>
              <a:t>y</a:t>
            </a:r>
            <a:r>
              <a:rPr lang="es-CO" sz="2200" dirty="0">
                <a:solidFill>
                  <a:srgbClr val="C00000"/>
                </a:solidFill>
              </a:rPr>
              <a:t> </a:t>
            </a:r>
            <a:r>
              <a:rPr lang="es-CO" sz="2200" b="1" dirty="0">
                <a:solidFill>
                  <a:srgbClr val="C00000"/>
                </a:solidFill>
              </a:rPr>
              <a:t>disposiciones </a:t>
            </a:r>
            <a:r>
              <a:rPr lang="es-CO" sz="2200" dirty="0"/>
              <a:t>que tiene una persona para aprender. (Lozano, 2001)</a:t>
            </a:r>
            <a:r>
              <a:rPr lang="es-CO" sz="2200" b="1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2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/>
              <a:t>Es la forma en la que cada persona percibe, procesa, internaliza y retiene información (</a:t>
            </a:r>
            <a:r>
              <a:rPr lang="es-CO" sz="2200" dirty="0" err="1"/>
              <a:t>Dunn</a:t>
            </a:r>
            <a:r>
              <a:rPr lang="es-CO" sz="2200" dirty="0"/>
              <a:t> and </a:t>
            </a:r>
            <a:r>
              <a:rPr lang="es-CO" sz="2200" dirty="0" err="1"/>
              <a:t>Dunn</a:t>
            </a:r>
            <a:r>
              <a:rPr lang="es-CO" sz="2200" dirty="0"/>
              <a:t>, 1999)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200" dirty="0"/>
              <a:t>Aquellos rasgos cognitivos, afectivos y fisiológicos, que sirven como indicadores relativamente estables de cómo los alumnos perciben, interaccionan y responden a sus ambientes de aprendizaje (</a:t>
            </a:r>
            <a:r>
              <a:rPr lang="es-CO" sz="2200" dirty="0" err="1"/>
              <a:t>Keefe</a:t>
            </a:r>
            <a:r>
              <a:rPr lang="es-CO" sz="2200" dirty="0"/>
              <a:t>, J. W. 1988)</a:t>
            </a:r>
          </a:p>
          <a:p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2017454" y="364892"/>
            <a:ext cx="5109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108201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38605" y="332656"/>
            <a:ext cx="68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ALGUNAS</a:t>
            </a: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s-E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TEORÍAS</a:t>
            </a:r>
            <a:endParaRPr lang="es-E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1028" name="Picture 4" descr="http://manuelgross.bligoo.com/media/users/0/872/images/public/191/communication-project.jpg?v=1401122093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68" y="1844824"/>
            <a:ext cx="710249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4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36691" y="332656"/>
            <a:ext cx="507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DUNN &amp; DUNN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5575" y="1635371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Preferencias múltiples</a:t>
            </a:r>
            <a:r>
              <a:rPr lang="es-CO" sz="2400" dirty="0"/>
              <a:t>: </a:t>
            </a:r>
          </a:p>
          <a:p>
            <a:endParaRPr lang="es-CO" sz="2400" dirty="0"/>
          </a:p>
          <a:p>
            <a:r>
              <a:rPr lang="es-CO" sz="2400" dirty="0"/>
              <a:t>CRONOBIOLÓGICAS</a:t>
            </a:r>
          </a:p>
          <a:p>
            <a:endParaRPr lang="es-CO" sz="2400" dirty="0"/>
          </a:p>
          <a:p>
            <a:endParaRPr lang="es-CO" sz="2400" dirty="0"/>
          </a:p>
          <a:p>
            <a:endParaRPr lang="es-CO" sz="2400" dirty="0"/>
          </a:p>
        </p:txBody>
      </p:sp>
      <p:pic>
        <p:nvPicPr>
          <p:cNvPr id="1026" name="Picture 2" descr="http://justificaturespuesta.com/wp-content/uploads/2013/04/shutterstock_85474711-e13845457243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246" y="1648144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56176" y="4696377"/>
            <a:ext cx="25426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SOCIOLÓGICAS</a:t>
            </a:r>
          </a:p>
          <a:p>
            <a:endParaRPr lang="es-CO" dirty="0"/>
          </a:p>
        </p:txBody>
      </p:sp>
      <p:sp>
        <p:nvSpPr>
          <p:cNvPr id="5" name="AutoShape 4" descr="data:image/jpeg;base64,/9j/4AAQSkZJRgABAQAAAQABAAD/2wCEAAkGBxQSEBQUExQUFhUWFxQWFhQYFBQUFBUVFBQWFhQWFBQZHCggGB0lHBUUITEhJSkrLi4uFx8zODUsNygtLisBCgoKDg0OGxAQGywkICQsLCwsLCwsLCwsLCwsLCwsLCwsLCwsLCwsLCwsLCwsLCwsLCwsLCwsLCwsLCwsLCwsLP/AABEIAOEA4QMBEQACEQEDEQH/xAAcAAEAAQUBAQAAAAAAAAAAAAAAAQMEBQYHAgj/xABGEAACAQICBgYHBAgDCQEAAAABAgADEQQhBQYSMUFRE2FxgZGhByIyQrHB0SNScpIUM1NigrLh8KLS8RYkNENzdJOzwhX/xAAbAQEAAgMBAQAAAAAAAAAAAAAABAUBAgYDB//EADQRAAICAgAFAgQFBAICAwAAAAABAgMEEQUSITFBE1EiMmFxBhQVkaFCUoGxIzMW8DRTwf/aAAwDAQACEQMRAD8A7jAEAQCIAgwIMkwBAEAQBAEAQBAEAQBAEAQCDAEAjbHMTXmXuZ0yZsYEwCZkCAIAgCAIAgCAWmkcetFNp78gBmzMdyqOJmG9G9dbsekc01n9JWIo1CiU6aW91iXcfitYA9UiTyGn0OgxeDVzjuTf+j1q56VGqMFxCIL+8p2fI5HyiGS/IyOB6jutnTcJilqIGQ3B/ux5SWmmjn5wlCXLJFeZNBAEAQBAEAQBAEAQBAEAhjaYb11fYGr6X0jUdSyEpTvYEGxbr7Jzmfm2yW4dI/7LfEx609S6s1upXfg7/mP1lKsize9st/Sra1ozer2nXDBKh2gbDaO8cry4wOIy51GfYrczBio80DcROlKMmZAgCAIAgCAIBEA5h6SNaGw+LCLvSkNnqeoWDN+UKO8yJfZqWjouE4cbauaXlnLKNGriqthd6jm/WSZD6tnSNwqh16JHnF4J6LlKgKsN4mGtM9qpRsjuPY6n6LtLVFqLQqG61VYoetBf+UHwEmY8n2OY41jxadkfHc6iJMOaJgCAIAgCAIBEAQBAEAQCx005FB7creORkLiEnGiWj3xVu2KNPxuMLKq7lXICchdkysio+EdBTTGDcvLKuIwNMUA4b1jwnvOitU8yfU0hfY7uVroY/R4+0Udcj0/Otkm/agzomFPqL2D4Tua/kRyk/mZVnoaiAIAgCATAEAiAcY9NWimXE08QBdHRUJ5Ohbf2gjwMhZMeuzqOBXp1uvzvZo2htJvhqoqJa45yLGXKy/tpVsXGRV0zpV8VVNR7XNhl1TE5czPTFx40w5Ym6+i8NXxtE29XDrUYnrdCgH+I+EkY/Wa+hS8cca6GvMmv97OzCWBxxMAQBAEAQBAEAiAIAgCAUsVRDoyniCJ5X1K2twfk3rlyyUjRMZhijFWFiP7vOEyKJVT5ZI6Wm2NkdxLVxlPLbPda2X2gNHNUqA2OyCLn5Drlrw7ElbYn4REzsmNcNb6m9qLTr0tLRze/JMyBAEAmARAEAQBALHTOiqeKotSrLtI3iCNzA8CJrKKktM9abp0z54vTRxXXDUCpglaqKiPRB3n1HFz6oKk+sezwkCyhxWzr+H8Whe+Rp837mA0Tog1iAatKkCbBqlRUHXYbzvnhGHMW12SqY9It/RI71qhq9SwVAJSIYtm1TL1zbf2chLOquMY6RwWfmWZNrlPp7L2M7PUgiDIgCAIAgCAIAgCAIAgEMZhvS2wa9pbFJVvZVOzxz2gOYtw75z+fkVW7ilvXkssaucHvejAYcoKl3G1TBzF7cbA9fZKbHdSs3NbiWtnO4aj0kb5hVXYGwAFsCLbrHdO1qUOVcnY5ubk5Pm7lWepoIAgCAIBMAiAIBMAiPIOM+lXWDpq4w6eslIsHF7DpLWGY4g3y6h13gZE9vR1vBMPkj6j7vt9jSNH0dusiNa193yMixXU6Cx6g2dH9FespFZ8K5spZujUm4Uj3QTu3Hy5yZj29eVnM8awlyK+K+51YSacwTAIgHl3AFyQBzJtNXJLuYb0WNbTeHT2q1MfxA/CeMsqmPeRo7YLuy0fWzCj/AJt+wMflPF8QoXk0eTX7nlNbcKTbpO8qwHjN6syq2ahF9WY/M163sn/azDbi5HarfSW35G72PH9Rp3rZXpayYZt1Ve/L4zR4lq7xN45tL7MvqOMpv7LqewgzylXJd0e8bYS7MrzQ9OggGN1gxXR0Tzb1R37/AClbxS/0qHru+hKw6vUtRp9MsF5bWY/Dw8bXnJSU4LT8l98Mn08ELsWsVub772ymsXDl1rqbPn3tM2nVdvUdL3COQp6t86vhM36bj7FHnJc6l7ozctiCIAgCAIAgEQBAEAQD5610XocXi6LDP9IqVlbmKwBt2f1lXatSaO74ZPnpjNeyX7Gv06hBvx+k8dlwlzI2XE4RqVHCY+lv22Sr1VVdtkntB8hznu4tRU0UsblO6zFs89V9jtWrmnqWLw61UYbhtj7jAesDeT42Rcd7OPy8aWPY4y/x9iy0prhQpXCE1G/d9n830vIN/Eqq+kerK2zJjHt1NWx+uWIqeyVpj90XP5jKq3id0+i6fYiSypy+hgsTinqG7uzHrJMhTtnJ/EyM5yfcozQxtCDBFT2f4l/mEs+Ff/Jh90Zn8j+xc472+4fCfUI9inLeZBKsRuNuzKYcUzKejJYLWDEUvZqG3I5ieE8SqXdEmvMth2ZsmjteuFZP4l+kgW8N11gyxp4r4sRVx2N/TKyJTzU5A9RttE9w3TjeJ4WTZkRhOHwrydXw/Kx1S5xl1POmyBWZRuUKo7lH18pT8TkvXcV2WkWGEm6lJ+TGKt7ngvmTe0gRh8LkTG9aXubfqpR2cPtffYt52HwnXcIr5Mfb8lDxCaldpeDMy1IIgCAIAgEwBAIEAmARAOQemzRJWrRxKjJwabm25lzS/aC3hIWVHqpHTcBv6Sqb+qOc4inssLZqwDKeYPzBDA9amQ5I6XHsb6M3zUnS9I4PE4fEUi9NtgqPdL2sbN7pGyhv1TZ5UKq9SOU/EGTHHvjbCXxLwi2wGGFBGWmWAa21mfWtuv2XlPbkTn9vY5LP4ndmT3N/YqyP9iuIjyY0ik9S02jFt6RnwXWE2B+sVjys4X/5M6HE/Dl1keafQ8fzFcXojoCTla2frXuuQJsTw798g5XBcqiWuVv7GYzUvJb9GxI4C4JvluN8hvlhwjhWT60bJR0k/Jiy2Ki0Vq1TaN5366FaeJkCAIAgye6OJam10Yg8wZ5zhGfzI3rnKD3F6MtQ0v0nt5OeJOTHt4Gcbxb8NKxu2jv7HV8L/EHJqu/t7mTTNVpKLsxue05Z9QA8zOTnTKLjjuPXfU6uNkZbuT6eDfsJRCIqDcqgeAtOvprVcFBeEc9OfPJy92Vp6mggCAIAgCADAIgEwBAMTrPoVcZhnoMbbQurcVcZq3cZpOCmtMkY2RKixTRw8ar1adZ6eJGytM+0D7W1nZOYN79Upcmz0ly+S64hx6uqtOn5n/BlQAAAoAUbgOEp5ScntnDXWzuk5Te2elM1PAmAQYMFzhMEprYcufUZjtHhdbWB8ROg4JQp282t6W/8i7pFHnHrs1GF75z6HDrFMqZa29FGgjObICTYnLkN5mZNLrIJN9iLTOumzX7kR9wIMiAQTAF40NnlpqzKZ5mGZM/qzpvoaq7YDDcDxAPXK7K4dXa/US+IssPiFlPwN/D7HUcNWDqGU3BFwZTSi4vTL+E1OPMirMG4gCAIAgCAIBEAmARALPSuN6KmT7xyUdfX1DeeyR8i1VQ35POyahHZynSuLNSoxJvmc+Z4mctdY5ybZUSnzPmLKeJqSkwYJMGCIYPa1bKVOanO3WOIPAyVi5dmNNTrfUPqtMmhUCm9gw5Ot/NSJ0MfxTa46nFb+h4LHrT2UaagdZ5n6bhK7K47lXS3vX2N4Vxj0SLjCVUWohK5bQDLfIg8r7pecI4zbc/RsfXXRnndRH5kVdLUwtZwosL5CdbU9wTZBmupZzcweKrWmsnpG0Vsx+I0qiHme8iV2VxSqh67s6Hh34ayc2PqfLH6lbD64Io2TRpsOZpm/iHBlU+MOUt6Z0S/BqUNcy2V8FpCnWaylRc2tmLX6j/WW2LxSq5cvk5jif4cysJc3ePuXekME1JyrCxHz3SdGSmuaJR6cXqRbATZBm5akab2W6Jz6rWt1GVufjbXPEtOH5XLLkl2Z0GUp0BMAQBAEAQBAIgEwCDANM1vxuTZ7j0a9u+ofgO6UfELdsrsqfXRo7LKQhbR52ZjY2TBgiPIIgwIMkR0AgweF9tPxiXXBdfmYi35GZLTo+3ft+U+j0fIirn82ywnsakrs5hhcEEciLjeJ52R2uh6VTUZbaNcxmj2aotMFLWOy5OwDbM7V/e6vCcZnYtldj5uz8n17gnFMe/HSh3XgwhFpAL/AFoutF4KtVqqtEMW9q43BVzLE8hJOJVOdi5So4vlUU40vW6pp9Pc3vGYlnttG5AAv2Tua4ckdI+L2SUptrsW02NT3RqFWBHAzEkmtG0Zaezrug8Z0tBG42se0TmsivkscTq8W31KkzIzwJIgCAIAgCARAJgFOq9lJ5AnwE1m9Jsab7HLNJ4Wsz3qU2ubsPtEtZztZDrvOSvk3L4mR1wq+xtotRgjxpt/5FkduHuZ/RMj2JOBy9h7/jWNxMPguR7FLCYVjU6NgVYi4B48rc5tGvb0V1uPZU+WaKVekVYqd4msk09HiW7vAL/RmHRwS61TyKbAXxYzePIvnJ+Pw+21b5Xovf0Kh+zxH56P1m26PqSf0e3+1k/oND9niPz0frM7o+o/SLf7WY/Sq0aZpsq1VCuu1tFGuL+7snf9ZZ8KtpjkJr+Tzt4Re46jFlbH6SwfSt0gxAe/rDapZec7GPE1FaUkeX/jmRPryMt//wBDAc8R40vrNv1Vf3Ix/wCNZH9kiji8dg9k9Gau1+8advIzePFYL5pI1l+Gsv8ApgzVdLY0MRYjLdxlPxLPjfqMex2X4c4HZhbstfVoxF5TnWGW0DpY0G3kDdtDgDvB6pNwsr8vZt9vJSca4Qs+nlT012Nsw2Nw7qS7PtX9zoypHewInRri1UtaaX3PnU/wzl19HFt/Q99Lh+DVfCn/AJp6fqdX9yPJ8AzP/rf8Hnbo8DU8E/zTP6lS/wCpGv6Bm+K3/Bu/o+0krh6SljsWbO26+e48LjxldmXV2yUoPZY4mFkY0dXRaXjZukhksQBAEAQBAIgCAWmlntRbrsPzMB85GyparbPWhbsRqenj9sRyAHgJyudv1NF7hL/jMbIRNKdVrTBle7LetUPqPwptdWI4g3KjnukqpzSTZzvHLaFHlXzGPx+JNWoznK5m1k+aTkclJpvZTo4ZGtcm97kbgy8QDzmYta+pMwlVK1ep0RsrU9untotlUAZbhyAnhOEprmXjudzTKMNQ/b7FrPAmEzAMJrL+rUc3p/zrLHA/7EbRNT1wH++1vxD4CXtnzE/D/wClGFtNCSIAgEwYEAi0AWgAwYbSN/8AQ5jwmIcEhVtmSbCxB+YWSaJKD69jneNyTq2+yOsvrDRvYNfr3DxNpl59W+jOQd8EVKWm6R428D8JtHNrb6mVdFmQRwRcEEc5KTTW0eqe+x7mxkQCDAKWIxC012nIA5n5c5tGMpPSNJzjBbkzCaR1l6MXFJrc2Ox5WJkyrD531ZXXcRUeyMViNZmrJsbCi5U36T7rBt2znu5xlcJc69KX8GMbjKjPbj/JiNPVyaxcBlvwPV8Zx3EsKyqXNJdDreGZtV0NRfX2PGHr7Q65SzhplsmitTphmseIPjwmK0ubTNZtqL0YXFY9ii0WFujLC3G5Mlzm9JeD5/m8/qy5vdnjD4KrU9im7dikzSNcpdkRYwb+VFtiqTKdlhY/d3nwjWjaEJSlyxRsWjC1PDbDb2O0Ry5AzWyzUXFeTueH48owi590RIhakwDC6xj1afI1aWfD9Yss+H/9iMx8/Zmoa2VA2NrEEEbRsRmO6XU2m+hY4kXGlcxi6NJnYKqlmO5VBJPYBvmp7ykorbZ6xGFembOjoeTKVPgRDWu5iM4y+V7KUG4gwIAgEQYKVXM2E2RGyJqK69kdP1F1YC0yzGxtdm+Q7JCcnc311FHzjiefPKtaT+Fdj3pIgOdk5SssfxaKVsx5qMNxI74UmbKTNq1T1mZWFOob33G+/wDrLPDzHF6l2JdNzXc6Mj3AI3GdEntbRYpkzJk8s1hc8IXfRhvS2zRMfrIrVGdhcKSKa8B+8RzMuacNqKXv3OeyMznm34NY0rpV67XY5cBwEsKqY1rSK+y2U2WuHqEGeyXueLeuxnsHUNdCjZkC6niJX5mLXOLUl0ZOw8myDTi+qLHDNZ/Iz5nxHFePbKD8H0vh+UsmlWGTlX0JxTr0Ff21DcjuI/iGc3Vsl0I12HTd88SlTwarkpqAchUYD4zf8xJdiH+i429pfyypRoIh9VQDzzLeJznnK2TJlOFTV8kT2Z5ksQBMGShj8Ilek1KpexsQwyZWG4j6SVj5HpPZr8UZKUTUX1MqK9wUrU8/f6J92VwRbfyJlvDNpa6ktZz5eq0y+0LqitOz1mLPwFN2QL/GLEnwkW7iLT+A87ciVi0uxcab1aFVCadSqHFyFqVDUVurabMds3q4jzPUzWm6VT14/Y01dGuabsBnTNnHFZZLqtos/Wg2l7lhB6iAIMEQC40TSDYmmDzv4AkfCaXPVUmUnG7HXjTa9jo6aSZaewMhxlKrZKPKj5e20RozBGvU2QRnMVVuyWjNcHJ6LjT+gzh7XIN57X47qemeltTgYO9jcbxPGLNIs65qnijUwqMd+Y8DOqwZuVSbLel7gZiS9nsY3WSqVwlYjeEPnl857463YiPlPVUjj7PedNHscnLuZbV/RorVNkmwnnkWuuPMj0x61ZLTKusWihh3sDea4t/qrqbZNPpvlRbaOxOw4ae9seaOiNVLlke0O1VJH3rz59+J4qNsdex9B/DU3KmW/cyU5E6YQZIgCYMkQBAIgC8AlFJ3AnsEyot9kYlJRXVkTA7nlzMr3NtGs1a4pYnE39mrh2DD98FdkzouH2f8fU9VDniteGaRJBaiAIAgHvB1CtVHHukeByPkTNZrmg0V3Ecf16JQ+huyVLyklDXRnym6pwm4vwXODxjU2DLvExGTi+ZHnF8r2XGk9KvWN2M2stlZ3Myscu5jHMxBbZmCOwar4I0cLTRsmtcjkWztOsxK+SpRLiqPLHRlpJNy30hhulpPTPvqV8RNoS5ZKRrZHmg4nFsVh2p1GRhZlJBHYZ0tM1KO0crdW4S0yrhcWyG6mxntKKmup4KTj2JxuNaobsbzEYRh2Epym9spo+UzKaUW2axg3Iy+jKWyLnfPlXHMv8xktx7I+n8GxHj4qT7svZSluJgyRAEGSIAgCAWuJxQQXb+p5ADnwnpCqU3qJsa9pDW2tRqlVBQjIi/rdYJ3DzlvTg8ndnvHEhbHb6mT0RrBSqW2zlxtbbH8P0vI9nDuV7XVHjdTOK+FHvSOnaCX2Seq+R855LBm5fCugpqsa6miaT0gajsefkBuEuKa/ThylnVUoRMfPU9RAEA8mDVs2n0eav8A6ZigD7CWap2X3d9rT1pipTSZU8TzY0Vtb6vsdX1l1OWrepQsr5XXcrWFh2GYy8D1Pih3OCvpdj5jn+MwVWibVKbp+JSAextx7pSWY84P4lor5VOPcjDYd6htTRmJyyF5iFMpSSRiNbb6G8aramlGFXEWuM1p7wDzY/KXWJgcnxTJ9OPy9WbxLUlCNAQDXdZ9V0xXrqQlUD2uDcg31kqjJlV9iHk4kblvyc40joqrQZlceybEg3G6+/sIl3VfzrmRQW0enLlbKOBwFWu2zSQud+XAcyTumbL1BfF0FWO7H8PU3fQmrVPCgVcWybW8Je6gjn94ystyZ3fBWizqxa6PjtZgdL6SpnEHoQdk8+J426pzHF+Bzrj6q/ydJwvjcLpek/8ABVpVrzkpR0dL3Kt5gCARBkQBAIMwZMNpQ/b4Uc8RR/8AYJa8NX/IZ/pl9n/o0/Wv/ja//UaXVnzMsMP/AKI/YxM0+pJF4HYR9jIgEQYZ5LQaORkdAaHqYustKmtyfADizHgBzm8IOT0iDk5UKobkzqmF1JxGDX7DYqDebEq9+/5GR8jCyObmiz57xCV+Ra7N/Y9rrTXovsOKqkC9nAYeLWPnPGOVdV0m9EKNtkV8RQ0nia2KF2YZldlL2AuctkcbZknlI119l/dnlZbKxljoTGtSq9GDkzru3XDbxMY03GaS9xTJqWjrgnWLsXBMyBAJgEGAcl1pdlxVZCd7k9zAEeRE6HDadSOXzU1azxo5TRZKrH7NwRtre6ODuJGYPyM2u1Y+RfsaUSdfxP8Ac80NFVsVjtjprgjbu5vtL1W3/wCsjeqqF2JaqeQ9Lyb/AKJ1Rw9H1ivSP957ED8K7hK6/Lnb0fRexZ4+FXT1XV+5jNYNVyt6mHF+Jp8R+HmOqczm8M/qh+x0eLn6+GZrVLEcGyIyIOVjOftpcXrRcwsU1suVaeHbobnqDAvBkQYIMGVswmkz/vOE/wC4pfzCXHDF/wAhl9YS+z/0ahrV/wAbX/G0t7GuZllif9MfsYqaEgQBA2QYZgiNGkpJGW1c1cq42qEQqi+9Uc2VR1fePUJtDlb03ops3ilVPTfX2O/aq6s0cBR6OkLk5vUObOeZPAdQllXCMV8Jy2RkzvlzSM0Tabvotngc+1u0xRrVVXNkp33ZbTHhflOc4hlRtmkuyKvJuUpaRgMbpAXuhO0RZjawUEW2EHAWyvxkBvb6dyO/oXOpui2r4pWt6lIh2PC4N1XvIk3Ax3OzfhEnGr3LZ1idKWYmQIBMAgwDQfSHoVtoYhBcWAqWG625j1Wy8JZ4GQo/Ayo4jjOT50angtINTuMmQ+0jZq3aPnLWcYz6+fcpYuUenj2PdLSZpVRUo+rsm6qTtAX3jsOc0spU4csj1qvlXPmR0/VvT6YultCyuPbS+ann1g8DKC6mVctM6OjJjbHZ60prDQoA7Tgke6pBPYTuE2qxbLOyNbsyqrz1Oe6Y0s2NrKKVEbW4bIuzfiPHtO6emTwfGlW3Y+vuR6OMZPqJVrp7GUr6u4mmobZ2srkIdoqeVuPdOMyuEzg3ydUdjj8ShNLn6Mx/SkGxBB5HI+EqZUyj36FirIy7FVMSOIBmnbwZcd9mXCV6R3qe5p6Rdf8AUjylGz+mRXVsNx6QeBnqvyz9zyayfoarrXXp0a2Hqgsaa1VY5et6uZEnYDrVnwbJlEbJwlGWttMwmNxGjqlR6jNiyzkscqYFzwEtm4N7PetZcIqK1pFjWxGBHsUq7fiqKvwE1fL4RIj+YfzSX7FhWxqe5RVe0lj5zU9Vtd2WtSsT1dmUGzmkZfQmqmLxZ+youV/aMClMfxnf3XnpGqT8FffxGmpdZfsdK1a9E9KnZ8W/St+yUFaY6mO9/ISVHHS7lBlcXnZ0r6GTx2o5TPCuAP2TgWHUrcuoiV2Rwxylz1s5q7HlOXNsxq6TxOFNqqVU6wSUPZe6nuIkP1MnHenv/wDCLzW1+5Oldb3ekUBHrb2A2WtxFrkRdn2WR5DM8mc1ymqMxJz8OMiRr6nlGBtOhdSqlYBqt6SngRdz3Hd3y0o4e5JOXQm14++50DRmjaeHphKa2A8SeZPEy4qqjXHUSXGKitIu56mwgCATAEA8soIsRcQuhhrfQ1DS+otJ7tRPRsfd3pfq4iTa82cekupAtwIS6x7mh6S0dUw77FVbEceDD7wMsqrVNbTKu2mUHqSLakWU7SFgd1xllxBnq4qXVo8VJx6Jm06J1Kr1iGrno05b6h7BuX+8pDuz4x6QJtHD5z6z7G+aJ0PRwy7NJLc23s3ax/0lXZbKx7ky3qohUtRRkJ5nsW+KwVOoLOit2gfGeU6YT+ZG8bJR7MxGI1SoN7O2nYxI8GvIU+FUS7LRLhxC6PfqWNXUz7tXxX6GRJcGj4kSY8Vl5iW7anVeFSn/AIh9Z4vgs9/Mj0XFYezMXp/0eV8RTCirSUhgwvtkHIg8Mt8k4vDJVSe2etfGIRfyswC+h7E8cRQ8Kh+Um/lX7nt+u16+Vl1Q9Db+/i16wtI38S3ymVi/U85ce/tiZjBeiHCr+sq1qnVdUHkLzdY0fJGs43c/lSRs+itTMFh86WHTa+816jfmckiesa4rwQLc2+35pGeAtN/sRd77kwBMjqaXrxppqTiiDYMqntLMwt5Si4ndPn9OPbRAypz5uRdjQ8a42zYAeUqYkOPubvqHq6Nn9Iqr6x/VhuA+9b4S9wMTS55FjRVr4mbzLYlCAIAgCATAEAQBAMFrlgVq4RyRmgLg2zFhnbunvjzcZoi5ValW9nJ6TEX5ceQvL+DS1s5ycW+xvmr+twACVMxuv7w+vx7ZByeH7fNWTsTiXL8NnY3LDYlKi7SMGHMfPlKmcJRepIu67IzXNFlaanoTAEAQBAEAiAIAgCAIAMA8NUA3kDtNpq5JPq0auSXdnNvSIl8dTbgtEN37bhfM37pQcSa9Xa9l/tkHK+bf0PXo90Z0tdqrDKlbZ5bbX+A+ImeF0c0+Z+DGJXt8x0qdAWIgCAIAgCATAEAQBAKOMpB6bqdzKynsItNovTTNLFuLRyzU1guNVGAZX2kIIuD2jul3kJujf+Sgx2vzCX+DaNNajo12w56Nvub6Z7Pu+Y6pCoz5w6S6k7I4bCfydDV+nxOCqWcMh4HejgcjuYf3lLJSpyY6KpwvxZbR0LVvS36TR2yLEEqeIuOIlLlU+lPlTL7DyHdXzPozLyOSxAEAQBAEAiAIAgCAIBpusdMnEMhyLbLU3N8gFAZR3gnvnOcQi3c4y89iqy98/wDo1HTtYmyn2hdSb32gp3+JPhIM3J9H4PHbb6nQNRcIKeCQje93btJsB3ACdJw+CjStFpjx1A2CTT3EAQBAEAQCYAgCAIBbaRrbFKo53KjN4KTN64800jzuly1t/Q5pqFR28ap+6rufIfFhLvO+Gj+Dn8D48j+TqcoTpDRvSdiRsUafEsznsUW+LeUsuHQbk2VXE5rSRltQcPs4JCffLN3XsPITwzZbtf0Pfh8dUp+5skiE4QBAEAQCIAgCAIAgCAYvWDRfT0rDJ1zQ9fLsMhZuL69el3XY8Min1I/VHLNMElztCzC4Ita2fLhvnM6km1LuVUU10fc3v0e6QD0DTv6yG5HUdxHhL/hlylBx8ossWzcdG2S0JQgCAIAgCATAEAQCIBhNdMRsYKr+8An5iAfK8k4cea5EPOny0SZouqmkf0d2cAEsAufK9zbwEu8qj1opexzuPlPHlzRW9nSdGYzpqe3a2ZBHWJz9tfpy0dNjXetDmOZ68Y3pca4Byp2pjtGbefwlzhV8tX1ZSZ1qnc/ZG20tY0pUUSmhIRVW59UZDgN8ifkZzk3J9z1lxaFcVGC2e9F609JUCsBmwXIEW2shvJvnMX4Hpx2j0xOKStnyyS6m0CVxdEwBAEAQCIAgCAIAgEEzDeh0RhNMavYfFHabJh7yMASOTZEGQ7sam57fc8J1Qmc/ptU0fjLfcPc9M8e8eBlI+bFv/wDexA26rNnVsJiVqIrqbqwuDOlrmpxUl5LSMuZbRWm5sIAgCAIBMAQBAIgHP/SNjiXSiDkBtEcyd1/75y44bV0cyh4pa9qBrmBHq3tfPhxa+Q7ZaSktFM4NzXQ6fgsM1DCWGbhGY9bkEnznNWTVl2/GzrKanVRy+dHHgxvc5kkk9ZJznRQ5eVaOasUtsyT4gMou2drdgG7tnpFcpGmtmzakaIL1BXYHYW+xce01t45gX38+yVvEcpcvpx/yW3CsJ83qyXTwb6JSHRkwBAEAiAIAgCAIAgGB1vqslEMASoYbYBIutja5HC9pWcT9RVJx7b6kTL5uToaTR0i6t7V8hYbx2TmY2zhLaZUqUov4WW+sWJNQoWBDKCCDe+ybFcye3xntK2c/nPRynL5jPejvSx2zh2zFiydRBFx2G9+7rltwq979Nk7Esfys36XpPEAQBAEAmAIAgEQDl2v9MrjCTuZVI7BkZe8OmvT0c7xKD9Urag6FarUFZx9lTJK/vVBut1DPvtPHNyNJwXc9cDF5nzy7I6XKgvDCaQ1UwtZizU7Md5VmS/WQDYnukivKsh0iyLZh1WPbRGD1SwtM3FIMebln8ibeUzPLun3YrwaYdkZtVAyEjEpJLsTBkmAIAgCARAEAQBAEA81aYYEMAQRYg7iJrJKS0+xhpNaZpGkdUKtNy2GKMp9xyQy9QbcR2yju4S091dvZkCeFp7gYjGav42qRtUswLA7SbuRN85HeBkSepI8/y1jZsWqOqjYZ+lqsDUsQFW5VQbXJPE5ectMLB9F80u5Loo5OrNulkSRAEAQBAJgCAIAgFpj9G0qwHSor23XF7dnhNo2Sh8r0ec64T+ZbLilTCgBQABkABYAdQmre3tm6iorSPcGRAEAQBAEAQBAEAiAIAgCAIAgCAIAgCAIAgCAIBMAQBAEATDBEAmZAgCAIAgCAIAgCARAJgEQCYBBgEwBAIEAmARAJgEQCYBE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QSEBQUExQUFhUWFxQWFhQYFBQUFBUVFBQWFhQWFBQZHCggGB0lHBUUITEhJSkrLi4uFx8zODUsNygtLisBCgoKDg0OGxAQGywkICQsLCwsLCwsLCwsLCwsLCwsLCwsLCwsLCwsLCwsLCwsLCwsLCwsLCwsLCwsLCwsLCwsLP/AABEIAOEA4QMBEQACEQEDEQH/xAAcAAEAAQUBAQAAAAAAAAAAAAAAAQMEBQYHAgj/xABGEAACAQICBgYHBAgDCQEAAAABAgADEQQhBQYSMUFRE2FxgZGhByIyQrHB0SNScpIUM1NigrLh8KLS8RYkNENzdJOzwhX/xAAbAQEAAgMBAQAAAAAAAAAAAAAABAUBAgYDB//EADQRAAICAgAFAgQFBAICAwAAAAABAgMEEQUSITFBE1EiMmFxBhQVkaFCUoGxIzMW8DRTwf/aAAwDAQACEQMRAD8A7jAEAQCIAgwIMkwBAEAQBAEAQBAEAQBAEAQCDAEAjbHMTXmXuZ0yZsYEwCZkCAIAgCAIAgCAWmkcetFNp78gBmzMdyqOJmG9G9dbsekc01n9JWIo1CiU6aW91iXcfitYA9UiTyGn0OgxeDVzjuTf+j1q56VGqMFxCIL+8p2fI5HyiGS/IyOB6jutnTcJilqIGQ3B/ux5SWmmjn5wlCXLJFeZNBAEAQBAEAQBAEAQBAEAhjaYb11fYGr6X0jUdSyEpTvYEGxbr7Jzmfm2yW4dI/7LfEx609S6s1upXfg7/mP1lKsize9st/Sra1ozer2nXDBKh2gbDaO8cry4wOIy51GfYrczBio80DcROlKMmZAgCAIAgCAIBEA5h6SNaGw+LCLvSkNnqeoWDN+UKO8yJfZqWjouE4cbauaXlnLKNGriqthd6jm/WSZD6tnSNwqh16JHnF4J6LlKgKsN4mGtM9qpRsjuPY6n6LtLVFqLQqG61VYoetBf+UHwEmY8n2OY41jxadkfHc6iJMOaJgCAIAgCAIBEAQBAEAQCx005FB7creORkLiEnGiWj3xVu2KNPxuMLKq7lXICchdkysio+EdBTTGDcvLKuIwNMUA4b1jwnvOitU8yfU0hfY7uVroY/R4+0Udcj0/Otkm/agzomFPqL2D4Tua/kRyk/mZVnoaiAIAgCATAEAiAcY9NWimXE08QBdHRUJ5Ohbf2gjwMhZMeuzqOBXp1uvzvZo2htJvhqoqJa45yLGXKy/tpVsXGRV0zpV8VVNR7XNhl1TE5czPTFx40w5Ym6+i8NXxtE29XDrUYnrdCgH+I+EkY/Wa+hS8cca6GvMmv97OzCWBxxMAQBAEAQBAEAiAIAgCAUsVRDoyniCJ5X1K2twfk3rlyyUjRMZhijFWFiP7vOEyKJVT5ZI6Wm2NkdxLVxlPLbPda2X2gNHNUqA2OyCLn5Drlrw7ElbYn4REzsmNcNb6m9qLTr0tLRze/JMyBAEAmARAEAQBALHTOiqeKotSrLtI3iCNzA8CJrKKktM9abp0z54vTRxXXDUCpglaqKiPRB3n1HFz6oKk+sezwkCyhxWzr+H8Whe+Rp837mA0Tog1iAatKkCbBqlRUHXYbzvnhGHMW12SqY9It/RI71qhq9SwVAJSIYtm1TL1zbf2chLOquMY6RwWfmWZNrlPp7L2M7PUgiDIgCAIAgCAIAgCAIAgEMZhvS2wa9pbFJVvZVOzxz2gOYtw75z+fkVW7ilvXkssaucHvejAYcoKl3G1TBzF7cbA9fZKbHdSs3NbiWtnO4aj0kb5hVXYGwAFsCLbrHdO1qUOVcnY5ubk5Pm7lWepoIAgCAIBMAiAIBMAiPIOM+lXWDpq4w6eslIsHF7DpLWGY4g3y6h13gZE9vR1vBMPkj6j7vt9jSNH0dusiNa193yMixXU6Cx6g2dH9FespFZ8K5spZujUm4Uj3QTu3Hy5yZj29eVnM8awlyK+K+51YSacwTAIgHl3AFyQBzJtNXJLuYb0WNbTeHT2q1MfxA/CeMsqmPeRo7YLuy0fWzCj/AJt+wMflPF8QoXk0eTX7nlNbcKTbpO8qwHjN6syq2ahF9WY/M163sn/azDbi5HarfSW35G72PH9Rp3rZXpayYZt1Ve/L4zR4lq7xN45tL7MvqOMpv7LqewgzylXJd0e8bYS7MrzQ9OggGN1gxXR0Tzb1R37/AClbxS/0qHru+hKw6vUtRp9MsF5bWY/Dw8bXnJSU4LT8l98Mn08ELsWsVub772ymsXDl1rqbPn3tM2nVdvUdL3COQp6t86vhM36bj7FHnJc6l7ozctiCIAgCAIAgEQBAEAQD5610XocXi6LDP9IqVlbmKwBt2f1lXatSaO74ZPnpjNeyX7Gv06hBvx+k8dlwlzI2XE4RqVHCY+lv22Sr1VVdtkntB8hznu4tRU0UsblO6zFs89V9jtWrmnqWLw61UYbhtj7jAesDeT42Rcd7OPy8aWPY4y/x9iy0prhQpXCE1G/d9n830vIN/Eqq+kerK2zJjHt1NWx+uWIqeyVpj90XP5jKq3id0+i6fYiSypy+hgsTinqG7uzHrJMhTtnJ/EyM5yfcozQxtCDBFT2f4l/mEs+Ff/Jh90Zn8j+xc472+4fCfUI9inLeZBKsRuNuzKYcUzKejJYLWDEUvZqG3I5ieE8SqXdEmvMth2ZsmjteuFZP4l+kgW8N11gyxp4r4sRVx2N/TKyJTzU5A9RttE9w3TjeJ4WTZkRhOHwrydXw/Kx1S5xl1POmyBWZRuUKo7lH18pT8TkvXcV2WkWGEm6lJ+TGKt7ngvmTe0gRh8LkTG9aXubfqpR2cPtffYt52HwnXcIr5Mfb8lDxCaldpeDMy1IIgCAIAgEwBAIEAmARAOQemzRJWrRxKjJwabm25lzS/aC3hIWVHqpHTcBv6Sqb+qOc4inssLZqwDKeYPzBDA9amQ5I6XHsb6M3zUnS9I4PE4fEUi9NtgqPdL2sbN7pGyhv1TZ5UKq9SOU/EGTHHvjbCXxLwi2wGGFBGWmWAa21mfWtuv2XlPbkTn9vY5LP4ndmT3N/YqyP9iuIjyY0ik9S02jFt6RnwXWE2B+sVjys4X/5M6HE/Dl1keafQ8fzFcXojoCTla2frXuuQJsTw798g5XBcqiWuVv7GYzUvJb9GxI4C4JvluN8hvlhwjhWT60bJR0k/Jiy2Ki0Vq1TaN5366FaeJkCAIAgye6OJam10Yg8wZ5zhGfzI3rnKD3F6MtQ0v0nt5OeJOTHt4Gcbxb8NKxu2jv7HV8L/EHJqu/t7mTTNVpKLsxue05Z9QA8zOTnTKLjjuPXfU6uNkZbuT6eDfsJRCIqDcqgeAtOvprVcFBeEc9OfPJy92Vp6mggCAIAgCADAIgEwBAMTrPoVcZhnoMbbQurcVcZq3cZpOCmtMkY2RKixTRw8ar1adZ6eJGytM+0D7W1nZOYN79Upcmz0ly+S64hx6uqtOn5n/BlQAAAoAUbgOEp5ScntnDXWzuk5Te2elM1PAmAQYMFzhMEprYcufUZjtHhdbWB8ROg4JQp282t6W/8i7pFHnHrs1GF75z6HDrFMqZa29FGgjObICTYnLkN5mZNLrIJN9iLTOumzX7kR9wIMiAQTAF40NnlpqzKZ5mGZM/qzpvoaq7YDDcDxAPXK7K4dXa/US+IssPiFlPwN/D7HUcNWDqGU3BFwZTSi4vTL+E1OPMirMG4gCAIAgCAIBEAmARALPSuN6KmT7xyUdfX1DeeyR8i1VQ35POyahHZynSuLNSoxJvmc+Z4mctdY5ybZUSnzPmLKeJqSkwYJMGCIYPa1bKVOanO3WOIPAyVi5dmNNTrfUPqtMmhUCm9gw5Ot/NSJ0MfxTa46nFb+h4LHrT2UaagdZ5n6bhK7K47lXS3vX2N4Vxj0SLjCVUWohK5bQDLfIg8r7pecI4zbc/RsfXXRnndRH5kVdLUwtZwosL5CdbU9wTZBmupZzcweKrWmsnpG0Vsx+I0qiHme8iV2VxSqh67s6Hh34ayc2PqfLH6lbD64Io2TRpsOZpm/iHBlU+MOUt6Z0S/BqUNcy2V8FpCnWaylRc2tmLX6j/WW2LxSq5cvk5jif4cysJc3ePuXekME1JyrCxHz3SdGSmuaJR6cXqRbATZBm5akab2W6Jz6rWt1GVufjbXPEtOH5XLLkl2Z0GUp0BMAQBAEAQBAIgEwCDANM1vxuTZ7j0a9u+ofgO6UfELdsrsqfXRo7LKQhbR52ZjY2TBgiPIIgwIMkR0AgweF9tPxiXXBdfmYi35GZLTo+3ft+U+j0fIirn82ywnsakrs5hhcEEciLjeJ52R2uh6VTUZbaNcxmj2aotMFLWOy5OwDbM7V/e6vCcZnYtldj5uz8n17gnFMe/HSh3XgwhFpAL/AFoutF4KtVqqtEMW9q43BVzLE8hJOJVOdi5So4vlUU40vW6pp9Pc3vGYlnttG5AAv2Tua4ckdI+L2SUptrsW02NT3RqFWBHAzEkmtG0Zaezrug8Z0tBG42se0TmsivkscTq8W31KkzIzwJIgCAIAgCARAJgFOq9lJ5AnwE1m9Jsab7HLNJ4Wsz3qU2ubsPtEtZztZDrvOSvk3L4mR1wq+xtotRgjxpt/5FkduHuZ/RMj2JOBy9h7/jWNxMPguR7FLCYVjU6NgVYi4B48rc5tGvb0V1uPZU+WaKVekVYqd4msk09HiW7vAL/RmHRwS61TyKbAXxYzePIvnJ+Pw+21b5Xovf0Kh+zxH56P1m26PqSf0e3+1k/oND9niPz0frM7o+o/SLf7WY/Sq0aZpsq1VCuu1tFGuL+7snf9ZZ8KtpjkJr+Tzt4Re46jFlbH6SwfSt0gxAe/rDapZec7GPE1FaUkeX/jmRPryMt//wBDAc8R40vrNv1Vf3Ix/wCNZH9kiji8dg9k9Gau1+8advIzePFYL5pI1l+Gsv8ApgzVdLY0MRYjLdxlPxLPjfqMex2X4c4HZhbstfVoxF5TnWGW0DpY0G3kDdtDgDvB6pNwsr8vZt9vJSca4Qs+nlT012Nsw2Nw7qS7PtX9zoypHewInRri1UtaaX3PnU/wzl19HFt/Q99Lh+DVfCn/AJp6fqdX9yPJ8AzP/rf8Hnbo8DU8E/zTP6lS/wCpGv6Bm+K3/Bu/o+0krh6SljsWbO26+e48LjxldmXV2yUoPZY4mFkY0dXRaXjZukhksQBAEAQBAIgCAWmlntRbrsPzMB85GyparbPWhbsRqenj9sRyAHgJyudv1NF7hL/jMbIRNKdVrTBle7LetUPqPwptdWI4g3KjnukqpzSTZzvHLaFHlXzGPx+JNWoznK5m1k+aTkclJpvZTo4ZGtcm97kbgy8QDzmYta+pMwlVK1ep0RsrU9untotlUAZbhyAnhOEprmXjudzTKMNQ/b7FrPAmEzAMJrL+rUc3p/zrLHA/7EbRNT1wH++1vxD4CXtnzE/D/wClGFtNCSIAgEwYEAi0AWgAwYbSN/8AQ5jwmIcEhVtmSbCxB+YWSaJKD69jneNyTq2+yOsvrDRvYNfr3DxNpl59W+jOQd8EVKWm6R428D8JtHNrb6mVdFmQRwRcEEc5KTTW0eqe+x7mxkQCDAKWIxC012nIA5n5c5tGMpPSNJzjBbkzCaR1l6MXFJrc2Ox5WJkyrD531ZXXcRUeyMViNZmrJsbCi5U36T7rBt2znu5xlcJc69KX8GMbjKjPbj/JiNPVyaxcBlvwPV8Zx3EsKyqXNJdDreGZtV0NRfX2PGHr7Q65SzhplsmitTphmseIPjwmK0ubTNZtqL0YXFY9ii0WFujLC3G5Mlzm9JeD5/m8/qy5vdnjD4KrU9im7dikzSNcpdkRYwb+VFtiqTKdlhY/d3nwjWjaEJSlyxRsWjC1PDbDb2O0Ry5AzWyzUXFeTueH48owi590RIhakwDC6xj1afI1aWfD9Yss+H/9iMx8/Zmoa2VA2NrEEEbRsRmO6XU2m+hY4kXGlcxi6NJnYKqlmO5VBJPYBvmp7ykorbZ6xGFembOjoeTKVPgRDWu5iM4y+V7KUG4gwIAgEQYKVXM2E2RGyJqK69kdP1F1YC0yzGxtdm+Q7JCcnc311FHzjiefPKtaT+Fdj3pIgOdk5SssfxaKVsx5qMNxI74UmbKTNq1T1mZWFOob33G+/wDrLPDzHF6l2JdNzXc6Mj3AI3GdEntbRYpkzJk8s1hc8IXfRhvS2zRMfrIrVGdhcKSKa8B+8RzMuacNqKXv3OeyMznm34NY0rpV67XY5cBwEsKqY1rSK+y2U2WuHqEGeyXueLeuxnsHUNdCjZkC6niJX5mLXOLUl0ZOw8myDTi+qLHDNZ/Iz5nxHFePbKD8H0vh+UsmlWGTlX0JxTr0Ff21DcjuI/iGc3Vsl0I12HTd88SlTwarkpqAchUYD4zf8xJdiH+i429pfyypRoIh9VQDzzLeJznnK2TJlOFTV8kT2Z5ksQBMGShj8Ilek1KpexsQwyZWG4j6SVj5HpPZr8UZKUTUX1MqK9wUrU8/f6J92VwRbfyJlvDNpa6ktZz5eq0y+0LqitOz1mLPwFN2QL/GLEnwkW7iLT+A87ciVi0uxcab1aFVCadSqHFyFqVDUVurabMds3q4jzPUzWm6VT14/Y01dGuabsBnTNnHFZZLqtos/Wg2l7lhB6iAIMEQC40TSDYmmDzv4AkfCaXPVUmUnG7HXjTa9jo6aSZaewMhxlKrZKPKj5e20RozBGvU2QRnMVVuyWjNcHJ6LjT+gzh7XIN57X47qemeltTgYO9jcbxPGLNIs65qnijUwqMd+Y8DOqwZuVSbLel7gZiS9nsY3WSqVwlYjeEPnl857463YiPlPVUjj7PedNHscnLuZbV/RorVNkmwnnkWuuPMj0x61ZLTKusWihh3sDea4t/qrqbZNPpvlRbaOxOw4ae9seaOiNVLlke0O1VJH3rz59+J4qNsdex9B/DU3KmW/cyU5E6YQZIgCYMkQBAIgC8AlFJ3AnsEyot9kYlJRXVkTA7nlzMr3NtGs1a4pYnE39mrh2DD98FdkzouH2f8fU9VDniteGaRJBaiAIAgHvB1CtVHHukeByPkTNZrmg0V3Ecf16JQ+huyVLyklDXRnym6pwm4vwXODxjU2DLvExGTi+ZHnF8r2XGk9KvWN2M2stlZ3Myscu5jHMxBbZmCOwar4I0cLTRsmtcjkWztOsxK+SpRLiqPLHRlpJNy30hhulpPTPvqV8RNoS5ZKRrZHmg4nFsVh2p1GRhZlJBHYZ0tM1KO0crdW4S0yrhcWyG6mxntKKmup4KTj2JxuNaobsbzEYRh2Epym9spo+UzKaUW2axg3Iy+jKWyLnfPlXHMv8xktx7I+n8GxHj4qT7svZSluJgyRAEGSIAgCAWuJxQQXb+p5ADnwnpCqU3qJsa9pDW2tRqlVBQjIi/rdYJ3DzlvTg8ndnvHEhbHb6mT0RrBSqW2zlxtbbH8P0vI9nDuV7XVHjdTOK+FHvSOnaCX2Seq+R855LBm5fCugpqsa6miaT0gajsefkBuEuKa/ThylnVUoRMfPU9RAEA8mDVs2n0eav8A6ZigD7CWap2X3d9rT1pipTSZU8TzY0Vtb6vsdX1l1OWrepQsr5XXcrWFh2GYy8D1Pih3OCvpdj5jn+MwVWibVKbp+JSAextx7pSWY84P4lor5VOPcjDYd6htTRmJyyF5iFMpSSRiNbb6G8aramlGFXEWuM1p7wDzY/KXWJgcnxTJ9OPy9WbxLUlCNAQDXdZ9V0xXrqQlUD2uDcg31kqjJlV9iHk4kblvyc40joqrQZlceybEg3G6+/sIl3VfzrmRQW0enLlbKOBwFWu2zSQud+XAcyTumbL1BfF0FWO7H8PU3fQmrVPCgVcWybW8Je6gjn94ystyZ3fBWizqxa6PjtZgdL6SpnEHoQdk8+J426pzHF+Bzrj6q/ydJwvjcLpek/8ABVpVrzkpR0dL3Kt5gCARBkQBAIMwZMNpQ/b4Uc8RR/8AYJa8NX/IZ/pl9n/o0/Wv/ja//UaXVnzMsMP/AKI/YxM0+pJF4HYR9jIgEQYZ5LQaORkdAaHqYustKmtyfADizHgBzm8IOT0iDk5UKobkzqmF1JxGDX7DYqDebEq9+/5GR8jCyObmiz57xCV+Ra7N/Y9rrTXovsOKqkC9nAYeLWPnPGOVdV0m9EKNtkV8RQ0nia2KF2YZldlL2AuctkcbZknlI119l/dnlZbKxljoTGtSq9GDkzru3XDbxMY03GaS9xTJqWjrgnWLsXBMyBAJgEGAcl1pdlxVZCd7k9zAEeRE6HDadSOXzU1azxo5TRZKrH7NwRtre6ODuJGYPyM2u1Y+RfsaUSdfxP8Ac80NFVsVjtjprgjbu5vtL1W3/wCsjeqqF2JaqeQ9Lyb/AKJ1Rw9H1ivSP957ED8K7hK6/Lnb0fRexZ4+FXT1XV+5jNYNVyt6mHF+Jp8R+HmOqczm8M/qh+x0eLn6+GZrVLEcGyIyIOVjOftpcXrRcwsU1suVaeHbobnqDAvBkQYIMGVswmkz/vOE/wC4pfzCXHDF/wAhl9YS+z/0ahrV/wAbX/G0t7GuZllif9MfsYqaEgQBA2QYZgiNGkpJGW1c1cq42qEQqi+9Uc2VR1fePUJtDlb03ops3ilVPTfX2O/aq6s0cBR6OkLk5vUObOeZPAdQllXCMV8Jy2RkzvlzSM0Tabvotngc+1u0xRrVVXNkp33ZbTHhflOc4hlRtmkuyKvJuUpaRgMbpAXuhO0RZjawUEW2EHAWyvxkBvb6dyO/oXOpui2r4pWt6lIh2PC4N1XvIk3Ax3OzfhEnGr3LZ1idKWYmQIBMAgwDQfSHoVtoYhBcWAqWG625j1Wy8JZ4GQo/Ayo4jjOT50angtINTuMmQ+0jZq3aPnLWcYz6+fcpYuUenj2PdLSZpVRUo+rsm6qTtAX3jsOc0spU4csj1qvlXPmR0/VvT6YultCyuPbS+ann1g8DKC6mVctM6OjJjbHZ60prDQoA7Tgke6pBPYTuE2qxbLOyNbsyqrz1Oe6Y0s2NrKKVEbW4bIuzfiPHtO6emTwfGlW3Y+vuR6OMZPqJVrp7GUr6u4mmobZ2srkIdoqeVuPdOMyuEzg3ydUdjj8ShNLn6Mx/SkGxBB5HI+EqZUyj36FirIy7FVMSOIBmnbwZcd9mXCV6R3qe5p6Rdf8AUjylGz+mRXVsNx6QeBnqvyz9zyayfoarrXXp0a2Hqgsaa1VY5et6uZEnYDrVnwbJlEbJwlGWttMwmNxGjqlR6jNiyzkscqYFzwEtm4N7PetZcIqK1pFjWxGBHsUq7fiqKvwE1fL4RIj+YfzSX7FhWxqe5RVe0lj5zU9Vtd2WtSsT1dmUGzmkZfQmqmLxZ+youV/aMClMfxnf3XnpGqT8FffxGmpdZfsdK1a9E9KnZ8W/St+yUFaY6mO9/ISVHHS7lBlcXnZ0r6GTx2o5TPCuAP2TgWHUrcuoiV2Rwxylz1s5q7HlOXNsxq6TxOFNqqVU6wSUPZe6nuIkP1MnHenv/wDCLzW1+5Oldb3ekUBHrb2A2WtxFrkRdn2WR5DM8mc1ymqMxJz8OMiRr6nlGBtOhdSqlYBqt6SngRdz3Hd3y0o4e5JOXQm14++50DRmjaeHphKa2A8SeZPEy4qqjXHUSXGKitIu56mwgCATAEA8soIsRcQuhhrfQ1DS+otJ7tRPRsfd3pfq4iTa82cekupAtwIS6x7mh6S0dUw77FVbEceDD7wMsqrVNbTKu2mUHqSLakWU7SFgd1xllxBnq4qXVo8VJx6Jm06J1Kr1iGrno05b6h7BuX+8pDuz4x6QJtHD5z6z7G+aJ0PRwy7NJLc23s3ax/0lXZbKx7ky3qohUtRRkJ5nsW+KwVOoLOit2gfGeU6YT+ZG8bJR7MxGI1SoN7O2nYxI8GvIU+FUS7LRLhxC6PfqWNXUz7tXxX6GRJcGj4kSY8Vl5iW7anVeFSn/AIh9Z4vgs9/Mj0XFYezMXp/0eV8RTCirSUhgwvtkHIg8Mt8k4vDJVSe2etfGIRfyswC+h7E8cRQ8Kh+Um/lX7nt+u16+Vl1Q9Db+/i16wtI38S3ymVi/U85ce/tiZjBeiHCr+sq1qnVdUHkLzdY0fJGs43c/lSRs+itTMFh86WHTa+816jfmckiesa4rwQLc2+35pGeAtN/sRd77kwBMjqaXrxppqTiiDYMqntLMwt5Si4ndPn9OPbRAypz5uRdjQ8a42zYAeUqYkOPubvqHq6Nn9Iqr6x/VhuA+9b4S9wMTS55FjRVr4mbzLYlCAIAgCATAEAQBAMFrlgVq4RyRmgLg2zFhnbunvjzcZoi5ValW9nJ6TEX5ceQvL+DS1s5ycW+xvmr+twACVMxuv7w+vx7ZByeH7fNWTsTiXL8NnY3LDYlKi7SMGHMfPlKmcJRepIu67IzXNFlaanoTAEAQBAEAiAIAgCAIAMA8NUA3kDtNpq5JPq0auSXdnNvSIl8dTbgtEN37bhfM37pQcSa9Xa9l/tkHK+bf0PXo90Z0tdqrDKlbZ5bbX+A+ImeF0c0+Z+DGJXt8x0qdAWIgCAIAgCATAEAQBAKOMpB6bqdzKynsItNovTTNLFuLRyzU1guNVGAZX2kIIuD2jul3kJujf+Sgx2vzCX+DaNNajo12w56Nvub6Z7Pu+Y6pCoz5w6S6k7I4bCfydDV+nxOCqWcMh4HejgcjuYf3lLJSpyY6KpwvxZbR0LVvS36TR2yLEEqeIuOIlLlU+lPlTL7DyHdXzPozLyOSxAEAQBAEAiAIAgCAIBpusdMnEMhyLbLU3N8gFAZR3gnvnOcQi3c4y89iqy98/wDo1HTtYmyn2hdSb32gp3+JPhIM3J9H4PHbb6nQNRcIKeCQje93btJsB3ACdJw+CjStFpjx1A2CTT3EAQBAEAQCYAgCAIBbaRrbFKo53KjN4KTN64800jzuly1t/Q5pqFR28ap+6rufIfFhLvO+Gj+Dn8D48j+TqcoTpDRvSdiRsUafEsznsUW+LeUsuHQbk2VXE5rSRltQcPs4JCffLN3XsPITwzZbtf0Pfh8dUp+5skiE4QBAEAQCIAgCAIAgCAYvWDRfT0rDJ1zQ9fLsMhZuL69el3XY8Min1I/VHLNMElztCzC4Ita2fLhvnM6km1LuVUU10fc3v0e6QD0DTv6yG5HUdxHhL/hlylBx8ossWzcdG2S0JQgCAIAgCATAEAQCIBhNdMRsYKr+8An5iAfK8k4cea5EPOny0SZouqmkf0d2cAEsAufK9zbwEu8qj1opexzuPlPHlzRW9nSdGYzpqe3a2ZBHWJz9tfpy0dNjXetDmOZ68Y3pca4Byp2pjtGbefwlzhV8tX1ZSZ1qnc/ZG20tY0pUUSmhIRVW59UZDgN8ifkZzk3J9z1lxaFcVGC2e9F609JUCsBmwXIEW2shvJvnMX4Hpx2j0xOKStnyyS6m0CVxdEwBAEAQCIAgCAIAgEEzDeh0RhNMavYfFHabJh7yMASOTZEGQ7sam57fc8J1Qmc/ptU0fjLfcPc9M8e8eBlI+bFv/wDexA26rNnVsJiVqIrqbqwuDOlrmpxUl5LSMuZbRWm5sIAgCAIBMAQBAIgHP/SNjiXSiDkBtEcyd1/75y44bV0cyh4pa9qBrmBHq3tfPhxa+Q7ZaSktFM4NzXQ6fgsM1DCWGbhGY9bkEnznNWTVl2/GzrKanVRy+dHHgxvc5kkk9ZJznRQ5eVaOasUtsyT4gMou2drdgG7tnpFcpGmtmzakaIL1BXYHYW+xce01t45gX38+yVvEcpcvpx/yW3CsJ83qyXTwb6JSHRkwBAEAiAIAgCAIAgGB1vqslEMASoYbYBIutja5HC9pWcT9RVJx7b6kTL5uToaTR0i6t7V8hYbx2TmY2zhLaZUqUov4WW+sWJNQoWBDKCCDe+ybFcye3xntK2c/nPRynL5jPejvSx2zh2zFiydRBFx2G9+7rltwq979Nk7Esfys36XpPEAQBAEAmAIAgEQDl2v9MrjCTuZVI7BkZe8OmvT0c7xKD9Urag6FarUFZx9lTJK/vVBut1DPvtPHNyNJwXc9cDF5nzy7I6XKgvDCaQ1UwtZizU7Md5VmS/WQDYnukivKsh0iyLZh1WPbRGD1SwtM3FIMebln8ibeUzPLun3YrwaYdkZtVAyEjEpJLsTBkmAIAgCARAEAQBAEA81aYYEMAQRYg7iJrJKS0+xhpNaZpGkdUKtNy2GKMp9xyQy9QbcR2yju4S091dvZkCeFp7gYjGav42qRtUswLA7SbuRN85HeBkSepI8/y1jZsWqOqjYZ+lqsDUsQFW5VQbXJPE5ectMLB9F80u5Loo5OrNulkSRAEAQBAJgCAIAgFpj9G0qwHSor23XF7dnhNo2Sh8r0ec64T+ZbLilTCgBQABkABYAdQmre3tm6iorSPcGRAEAQBAEAQBAEAiAIAgCAIAgCAIAgCAIAgCAIBMAQBAEATDBEAmZAgCAIAgCAIAgCARAJgEQCYBBgEwBAIEAmARAJgEQCYBE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QSEBQUExQUFhUWFxQWFhQYFBQUFBUVFBQWFhQWFBQZHCggGB0lHBUUITEhJSkrLi4uFx8zODUsNygtLisBCgoKDg0OGxAQGywkICQsLCwsLCwsLCwsLCwsLCwsLCwsLCwsLCwsLCwsLCwsLCwsLCwsLCwsLCwsLCwsLCwsLP/AABEIAOEA4QMBEQACEQEDEQH/xAAcAAEAAQUBAQAAAAAAAAAAAAAAAQMEBQYHAgj/xABGEAACAQICBgYHBAgDCQEAAAABAgADEQQhBQYSMUFRE2FxgZGhByIyQrHB0SNScpIUM1NigrLh8KLS8RYkNENzdJOzwhX/xAAbAQEAAgMBAQAAAAAAAAAAAAAABAUBAgYDB//EADQRAAICAgAFAgQFBAICAwAAAAABAgMEEQUSITFBE1EiMmFxBhQVkaFCUoGxIzMW8DRTwf/aAAwDAQACEQMRAD8A7jAEAQCIAgwIMkwBAEAQBAEAQBAEAQBAEAQCDAEAjbHMTXmXuZ0yZsYEwCZkCAIAgCAIAgCAWmkcetFNp78gBmzMdyqOJmG9G9dbsekc01n9JWIo1CiU6aW91iXcfitYA9UiTyGn0OgxeDVzjuTf+j1q56VGqMFxCIL+8p2fI5HyiGS/IyOB6jutnTcJilqIGQ3B/ux5SWmmjn5wlCXLJFeZNBAEAQBAEAQBAEAQBAEAhjaYb11fYGr6X0jUdSyEpTvYEGxbr7Jzmfm2yW4dI/7LfEx609S6s1upXfg7/mP1lKsize9st/Sra1ozer2nXDBKh2gbDaO8cry4wOIy51GfYrczBio80DcROlKMmZAgCAIAgCAIBEA5h6SNaGw+LCLvSkNnqeoWDN+UKO8yJfZqWjouE4cbauaXlnLKNGriqthd6jm/WSZD6tnSNwqh16JHnF4J6LlKgKsN4mGtM9qpRsjuPY6n6LtLVFqLQqG61VYoetBf+UHwEmY8n2OY41jxadkfHc6iJMOaJgCAIAgCAIBEAQBAEAQCx005FB7creORkLiEnGiWj3xVu2KNPxuMLKq7lXICchdkysio+EdBTTGDcvLKuIwNMUA4b1jwnvOitU8yfU0hfY7uVroY/R4+0Udcj0/Otkm/agzomFPqL2D4Tua/kRyk/mZVnoaiAIAgCATAEAiAcY9NWimXE08QBdHRUJ5Ohbf2gjwMhZMeuzqOBXp1uvzvZo2htJvhqoqJa45yLGXKy/tpVsXGRV0zpV8VVNR7XNhl1TE5czPTFx40w5Ym6+i8NXxtE29XDrUYnrdCgH+I+EkY/Wa+hS8cca6GvMmv97OzCWBxxMAQBAEAQBAEAiAIAgCAUsVRDoyniCJ5X1K2twfk3rlyyUjRMZhijFWFiP7vOEyKJVT5ZI6Wm2NkdxLVxlPLbPda2X2gNHNUqA2OyCLn5Drlrw7ElbYn4REzsmNcNb6m9qLTr0tLRze/JMyBAEAmARAEAQBALHTOiqeKotSrLtI3iCNzA8CJrKKktM9abp0z54vTRxXXDUCpglaqKiPRB3n1HFz6oKk+sezwkCyhxWzr+H8Whe+Rp837mA0Tog1iAatKkCbBqlRUHXYbzvnhGHMW12SqY9It/RI71qhq9SwVAJSIYtm1TL1zbf2chLOquMY6RwWfmWZNrlPp7L2M7PUgiDIgCAIAgCAIAgCAIAgEMZhvS2wa9pbFJVvZVOzxz2gOYtw75z+fkVW7ilvXkssaucHvejAYcoKl3G1TBzF7cbA9fZKbHdSs3NbiWtnO4aj0kb5hVXYGwAFsCLbrHdO1qUOVcnY5ubk5Pm7lWepoIAgCAIBMAiAIBMAiPIOM+lXWDpq4w6eslIsHF7DpLWGY4g3y6h13gZE9vR1vBMPkj6j7vt9jSNH0dusiNa193yMixXU6Cx6g2dH9FespFZ8K5spZujUm4Uj3QTu3Hy5yZj29eVnM8awlyK+K+51YSacwTAIgHl3AFyQBzJtNXJLuYb0WNbTeHT2q1MfxA/CeMsqmPeRo7YLuy0fWzCj/AJt+wMflPF8QoXk0eTX7nlNbcKTbpO8qwHjN6syq2ahF9WY/M163sn/azDbi5HarfSW35G72PH9Rp3rZXpayYZt1Ve/L4zR4lq7xN45tL7MvqOMpv7LqewgzylXJd0e8bYS7MrzQ9OggGN1gxXR0Tzb1R37/AClbxS/0qHru+hKw6vUtRp9MsF5bWY/Dw8bXnJSU4LT8l98Mn08ELsWsVub772ymsXDl1rqbPn3tM2nVdvUdL3COQp6t86vhM36bj7FHnJc6l7ozctiCIAgCAIAgEQBAEAQD5610XocXi6LDP9IqVlbmKwBt2f1lXatSaO74ZPnpjNeyX7Gv06hBvx+k8dlwlzI2XE4RqVHCY+lv22Sr1VVdtkntB8hznu4tRU0UsblO6zFs89V9jtWrmnqWLw61UYbhtj7jAesDeT42Rcd7OPy8aWPY4y/x9iy0prhQpXCE1G/d9n830vIN/Eqq+kerK2zJjHt1NWx+uWIqeyVpj90XP5jKq3id0+i6fYiSypy+hgsTinqG7uzHrJMhTtnJ/EyM5yfcozQxtCDBFT2f4l/mEs+Ff/Jh90Zn8j+xc472+4fCfUI9inLeZBKsRuNuzKYcUzKejJYLWDEUvZqG3I5ieE8SqXdEmvMth2ZsmjteuFZP4l+kgW8N11gyxp4r4sRVx2N/TKyJTzU5A9RttE9w3TjeJ4WTZkRhOHwrydXw/Kx1S5xl1POmyBWZRuUKo7lH18pT8TkvXcV2WkWGEm6lJ+TGKt7ngvmTe0gRh8LkTG9aXubfqpR2cPtffYt52HwnXcIr5Mfb8lDxCaldpeDMy1IIgCAIAgEwBAIEAmARAOQemzRJWrRxKjJwabm25lzS/aC3hIWVHqpHTcBv6Sqb+qOc4inssLZqwDKeYPzBDA9amQ5I6XHsb6M3zUnS9I4PE4fEUi9NtgqPdL2sbN7pGyhv1TZ5UKq9SOU/EGTHHvjbCXxLwi2wGGFBGWmWAa21mfWtuv2XlPbkTn9vY5LP4ndmT3N/YqyP9iuIjyY0ik9S02jFt6RnwXWE2B+sVjys4X/5M6HE/Dl1keafQ8fzFcXojoCTla2frXuuQJsTw798g5XBcqiWuVv7GYzUvJb9GxI4C4JvluN8hvlhwjhWT60bJR0k/Jiy2Ki0Vq1TaN5366FaeJkCAIAgye6OJam10Yg8wZ5zhGfzI3rnKD3F6MtQ0v0nt5OeJOTHt4Gcbxb8NKxu2jv7HV8L/EHJqu/t7mTTNVpKLsxue05Z9QA8zOTnTKLjjuPXfU6uNkZbuT6eDfsJRCIqDcqgeAtOvprVcFBeEc9OfPJy92Vp6mggCAIAgCADAIgEwBAMTrPoVcZhnoMbbQurcVcZq3cZpOCmtMkY2RKixTRw8ar1adZ6eJGytM+0D7W1nZOYN79Upcmz0ly+S64hx6uqtOn5n/BlQAAAoAUbgOEp5ScntnDXWzuk5Te2elM1PAmAQYMFzhMEprYcufUZjtHhdbWB8ROg4JQp282t6W/8i7pFHnHrs1GF75z6HDrFMqZa29FGgjObICTYnLkN5mZNLrIJN9iLTOumzX7kR9wIMiAQTAF40NnlpqzKZ5mGZM/qzpvoaq7YDDcDxAPXK7K4dXa/US+IssPiFlPwN/D7HUcNWDqGU3BFwZTSi4vTL+E1OPMirMG4gCAIAgCAIBEAmARALPSuN6KmT7xyUdfX1DeeyR8i1VQ35POyahHZynSuLNSoxJvmc+Z4mctdY5ybZUSnzPmLKeJqSkwYJMGCIYPa1bKVOanO3WOIPAyVi5dmNNTrfUPqtMmhUCm9gw5Ot/NSJ0MfxTa46nFb+h4LHrT2UaagdZ5n6bhK7K47lXS3vX2N4Vxj0SLjCVUWohK5bQDLfIg8r7pecI4zbc/RsfXXRnndRH5kVdLUwtZwosL5CdbU9wTZBmupZzcweKrWmsnpG0Vsx+I0qiHme8iV2VxSqh67s6Hh34ayc2PqfLH6lbD64Io2TRpsOZpm/iHBlU+MOUt6Z0S/BqUNcy2V8FpCnWaylRc2tmLX6j/WW2LxSq5cvk5jif4cysJc3ePuXekME1JyrCxHz3SdGSmuaJR6cXqRbATZBm5akab2W6Jz6rWt1GVufjbXPEtOH5XLLkl2Z0GUp0BMAQBAEAQBAIgEwCDANM1vxuTZ7j0a9u+ofgO6UfELdsrsqfXRo7LKQhbR52ZjY2TBgiPIIgwIMkR0AgweF9tPxiXXBdfmYi35GZLTo+3ft+U+j0fIirn82ywnsakrs5hhcEEciLjeJ52R2uh6VTUZbaNcxmj2aotMFLWOy5OwDbM7V/e6vCcZnYtldj5uz8n17gnFMe/HSh3XgwhFpAL/AFoutF4KtVqqtEMW9q43BVzLE8hJOJVOdi5So4vlUU40vW6pp9Pc3vGYlnttG5AAv2Tua4ckdI+L2SUptrsW02NT3RqFWBHAzEkmtG0Zaezrug8Z0tBG42se0TmsivkscTq8W31KkzIzwJIgCAIAgCARAJgFOq9lJ5AnwE1m9Jsab7HLNJ4Wsz3qU2ubsPtEtZztZDrvOSvk3L4mR1wq+xtotRgjxpt/5FkduHuZ/RMj2JOBy9h7/jWNxMPguR7FLCYVjU6NgVYi4B48rc5tGvb0V1uPZU+WaKVekVYqd4msk09HiW7vAL/RmHRwS61TyKbAXxYzePIvnJ+Pw+21b5Xovf0Kh+zxH56P1m26PqSf0e3+1k/oND9niPz0frM7o+o/SLf7WY/Sq0aZpsq1VCuu1tFGuL+7snf9ZZ8KtpjkJr+Tzt4Re46jFlbH6SwfSt0gxAe/rDapZec7GPE1FaUkeX/jmRPryMt//wBDAc8R40vrNv1Vf3Ix/wCNZH9kiji8dg9k9Gau1+8advIzePFYL5pI1l+Gsv8ApgzVdLY0MRYjLdxlPxLPjfqMex2X4c4HZhbstfVoxF5TnWGW0DpY0G3kDdtDgDvB6pNwsr8vZt9vJSca4Qs+nlT012Nsw2Nw7qS7PtX9zoypHewInRri1UtaaX3PnU/wzl19HFt/Q99Lh+DVfCn/AJp6fqdX9yPJ8AzP/rf8Hnbo8DU8E/zTP6lS/wCpGv6Bm+K3/Bu/o+0krh6SljsWbO26+e48LjxldmXV2yUoPZY4mFkY0dXRaXjZukhksQBAEAQBAIgCAWmlntRbrsPzMB85GyparbPWhbsRqenj9sRyAHgJyudv1NF7hL/jMbIRNKdVrTBle7LetUPqPwptdWI4g3KjnukqpzSTZzvHLaFHlXzGPx+JNWoznK5m1k+aTkclJpvZTo4ZGtcm97kbgy8QDzmYta+pMwlVK1ep0RsrU9untotlUAZbhyAnhOEprmXjudzTKMNQ/b7FrPAmEzAMJrL+rUc3p/zrLHA/7EbRNT1wH++1vxD4CXtnzE/D/wClGFtNCSIAgEwYEAi0AWgAwYbSN/8AQ5jwmIcEhVtmSbCxB+YWSaJKD69jneNyTq2+yOsvrDRvYNfr3DxNpl59W+jOQd8EVKWm6R428D8JtHNrb6mVdFmQRwRcEEc5KTTW0eqe+x7mxkQCDAKWIxC012nIA5n5c5tGMpPSNJzjBbkzCaR1l6MXFJrc2Ox5WJkyrD531ZXXcRUeyMViNZmrJsbCi5U36T7rBt2znu5xlcJc69KX8GMbjKjPbj/JiNPVyaxcBlvwPV8Zx3EsKyqXNJdDreGZtV0NRfX2PGHr7Q65SzhplsmitTphmseIPjwmK0ubTNZtqL0YXFY9ii0WFujLC3G5Mlzm9JeD5/m8/qy5vdnjD4KrU9im7dikzSNcpdkRYwb+VFtiqTKdlhY/d3nwjWjaEJSlyxRsWjC1PDbDb2O0Ry5AzWyzUXFeTueH48owi590RIhakwDC6xj1afI1aWfD9Yss+H/9iMx8/Zmoa2VA2NrEEEbRsRmO6XU2m+hY4kXGlcxi6NJnYKqlmO5VBJPYBvmp7ykorbZ6xGFembOjoeTKVPgRDWu5iM4y+V7KUG4gwIAgEQYKVXM2E2RGyJqK69kdP1F1YC0yzGxtdm+Q7JCcnc311FHzjiefPKtaT+Fdj3pIgOdk5SssfxaKVsx5qMNxI74UmbKTNq1T1mZWFOob33G+/wDrLPDzHF6l2JdNzXc6Mj3AI3GdEntbRYpkzJk8s1hc8IXfRhvS2zRMfrIrVGdhcKSKa8B+8RzMuacNqKXv3OeyMznm34NY0rpV67XY5cBwEsKqY1rSK+y2U2WuHqEGeyXueLeuxnsHUNdCjZkC6niJX5mLXOLUl0ZOw8myDTi+qLHDNZ/Iz5nxHFePbKD8H0vh+UsmlWGTlX0JxTr0Ff21DcjuI/iGc3Vsl0I12HTd88SlTwarkpqAchUYD4zf8xJdiH+i429pfyypRoIh9VQDzzLeJznnK2TJlOFTV8kT2Z5ksQBMGShj8Ilek1KpexsQwyZWG4j6SVj5HpPZr8UZKUTUX1MqK9wUrU8/f6J92VwRbfyJlvDNpa6ktZz5eq0y+0LqitOz1mLPwFN2QL/GLEnwkW7iLT+A87ciVi0uxcab1aFVCadSqHFyFqVDUVurabMds3q4jzPUzWm6VT14/Y01dGuabsBnTNnHFZZLqtos/Wg2l7lhB6iAIMEQC40TSDYmmDzv4AkfCaXPVUmUnG7HXjTa9jo6aSZaewMhxlKrZKPKj5e20RozBGvU2QRnMVVuyWjNcHJ6LjT+gzh7XIN57X47qemeltTgYO9jcbxPGLNIs65qnijUwqMd+Y8DOqwZuVSbLel7gZiS9nsY3WSqVwlYjeEPnl857463YiPlPVUjj7PedNHscnLuZbV/RorVNkmwnnkWuuPMj0x61ZLTKusWihh3sDea4t/qrqbZNPpvlRbaOxOw4ae9seaOiNVLlke0O1VJH3rz59+J4qNsdex9B/DU3KmW/cyU5E6YQZIgCYMkQBAIgC8AlFJ3AnsEyot9kYlJRXVkTA7nlzMr3NtGs1a4pYnE39mrh2DD98FdkzouH2f8fU9VDniteGaRJBaiAIAgHvB1CtVHHukeByPkTNZrmg0V3Ecf16JQ+huyVLyklDXRnym6pwm4vwXODxjU2DLvExGTi+ZHnF8r2XGk9KvWN2M2stlZ3Myscu5jHMxBbZmCOwar4I0cLTRsmtcjkWztOsxK+SpRLiqPLHRlpJNy30hhulpPTPvqV8RNoS5ZKRrZHmg4nFsVh2p1GRhZlJBHYZ0tM1KO0crdW4S0yrhcWyG6mxntKKmup4KTj2JxuNaobsbzEYRh2Epym9spo+UzKaUW2axg3Iy+jKWyLnfPlXHMv8xktx7I+n8GxHj4qT7svZSluJgyRAEGSIAgCAWuJxQQXb+p5ADnwnpCqU3qJsa9pDW2tRqlVBQjIi/rdYJ3DzlvTg8ndnvHEhbHb6mT0RrBSqW2zlxtbbH8P0vI9nDuV7XVHjdTOK+FHvSOnaCX2Seq+R855LBm5fCugpqsa6miaT0gajsefkBuEuKa/ThylnVUoRMfPU9RAEA8mDVs2n0eav8A6ZigD7CWap2X3d9rT1pipTSZU8TzY0Vtb6vsdX1l1OWrepQsr5XXcrWFh2GYy8D1Pih3OCvpdj5jn+MwVWibVKbp+JSAextx7pSWY84P4lor5VOPcjDYd6htTRmJyyF5iFMpSSRiNbb6G8aramlGFXEWuM1p7wDzY/KXWJgcnxTJ9OPy9WbxLUlCNAQDXdZ9V0xXrqQlUD2uDcg31kqjJlV9iHk4kblvyc40joqrQZlceybEg3G6+/sIl3VfzrmRQW0enLlbKOBwFWu2zSQud+XAcyTumbL1BfF0FWO7H8PU3fQmrVPCgVcWybW8Je6gjn94ystyZ3fBWizqxa6PjtZgdL6SpnEHoQdk8+J426pzHF+Bzrj6q/ydJwvjcLpek/8ABVpVrzkpR0dL3Kt5gCARBkQBAIMwZMNpQ/b4Uc8RR/8AYJa8NX/IZ/pl9n/o0/Wv/ja//UaXVnzMsMP/AKI/YxM0+pJF4HYR9jIgEQYZ5LQaORkdAaHqYustKmtyfADizHgBzm8IOT0iDk5UKobkzqmF1JxGDX7DYqDebEq9+/5GR8jCyObmiz57xCV+Ra7N/Y9rrTXovsOKqkC9nAYeLWPnPGOVdV0m9EKNtkV8RQ0nia2KF2YZldlL2AuctkcbZknlI119l/dnlZbKxljoTGtSq9GDkzru3XDbxMY03GaS9xTJqWjrgnWLsXBMyBAJgEGAcl1pdlxVZCd7k9zAEeRE6HDadSOXzU1azxo5TRZKrH7NwRtre6ODuJGYPyM2u1Y+RfsaUSdfxP8Ac80NFVsVjtjprgjbu5vtL1W3/wCsjeqqF2JaqeQ9Lyb/AKJ1Rw9H1ivSP957ED8K7hK6/Lnb0fRexZ4+FXT1XV+5jNYNVyt6mHF+Jp8R+HmOqczm8M/qh+x0eLn6+GZrVLEcGyIyIOVjOftpcXrRcwsU1suVaeHbobnqDAvBkQYIMGVswmkz/vOE/wC4pfzCXHDF/wAhl9YS+z/0ahrV/wAbX/G0t7GuZllif9MfsYqaEgQBA2QYZgiNGkpJGW1c1cq42qEQqi+9Uc2VR1fePUJtDlb03ops3ilVPTfX2O/aq6s0cBR6OkLk5vUObOeZPAdQllXCMV8Jy2RkzvlzSM0Tabvotngc+1u0xRrVVXNkp33ZbTHhflOc4hlRtmkuyKvJuUpaRgMbpAXuhO0RZjawUEW2EHAWyvxkBvb6dyO/oXOpui2r4pWt6lIh2PC4N1XvIk3Ax3OzfhEnGr3LZ1idKWYmQIBMAgwDQfSHoVtoYhBcWAqWG625j1Wy8JZ4GQo/Ayo4jjOT50angtINTuMmQ+0jZq3aPnLWcYz6+fcpYuUenj2PdLSZpVRUo+rsm6qTtAX3jsOc0spU4csj1qvlXPmR0/VvT6YultCyuPbS+ann1g8DKC6mVctM6OjJjbHZ60prDQoA7Tgke6pBPYTuE2qxbLOyNbsyqrz1Oe6Y0s2NrKKVEbW4bIuzfiPHtO6emTwfGlW3Y+vuR6OMZPqJVrp7GUr6u4mmobZ2srkIdoqeVuPdOMyuEzg3ydUdjj8ShNLn6Mx/SkGxBB5HI+EqZUyj36FirIy7FVMSOIBmnbwZcd9mXCV6R3qe5p6Rdf8AUjylGz+mRXVsNx6QeBnqvyz9zyayfoarrXXp0a2Hqgsaa1VY5et6uZEnYDrVnwbJlEbJwlGWttMwmNxGjqlR6jNiyzkscqYFzwEtm4N7PetZcIqK1pFjWxGBHsUq7fiqKvwE1fL4RIj+YfzSX7FhWxqe5RVe0lj5zU9Vtd2WtSsT1dmUGzmkZfQmqmLxZ+youV/aMClMfxnf3XnpGqT8FffxGmpdZfsdK1a9E9KnZ8W/St+yUFaY6mO9/ISVHHS7lBlcXnZ0r6GTx2o5TPCuAP2TgWHUrcuoiV2Rwxylz1s5q7HlOXNsxq6TxOFNqqVU6wSUPZe6nuIkP1MnHenv/wDCLzW1+5Oldb3ekUBHrb2A2WtxFrkRdn2WR5DM8mc1ymqMxJz8OMiRr6nlGBtOhdSqlYBqt6SngRdz3Hd3y0o4e5JOXQm14++50DRmjaeHphKa2A8SeZPEy4qqjXHUSXGKitIu56mwgCATAEA8soIsRcQuhhrfQ1DS+otJ7tRPRsfd3pfq4iTa82cekupAtwIS6x7mh6S0dUw77FVbEceDD7wMsqrVNbTKu2mUHqSLakWU7SFgd1xllxBnq4qXVo8VJx6Jm06J1Kr1iGrno05b6h7BuX+8pDuz4x6QJtHD5z6z7G+aJ0PRwy7NJLc23s3ax/0lXZbKx7ky3qohUtRRkJ5nsW+KwVOoLOit2gfGeU6YT+ZG8bJR7MxGI1SoN7O2nYxI8GvIU+FUS7LRLhxC6PfqWNXUz7tXxX6GRJcGj4kSY8Vl5iW7anVeFSn/AIh9Z4vgs9/Mj0XFYezMXp/0eV8RTCirSUhgwvtkHIg8Mt8k4vDJVSe2etfGIRfyswC+h7E8cRQ8Kh+Um/lX7nt+u16+Vl1Q9Db+/i16wtI38S3ymVi/U85ce/tiZjBeiHCr+sq1qnVdUHkLzdY0fJGs43c/lSRs+itTMFh86WHTa+816jfmckiesa4rwQLc2+35pGeAtN/sRd77kwBMjqaXrxppqTiiDYMqntLMwt5Si4ndPn9OPbRAypz5uRdjQ8a42zYAeUqYkOPubvqHq6Nn9Iqr6x/VhuA+9b4S9wMTS55FjRVr4mbzLYlCAIAgCATAEAQBAMFrlgVq4RyRmgLg2zFhnbunvjzcZoi5ValW9nJ6TEX5ceQvL+DS1s5ycW+xvmr+twACVMxuv7w+vx7ZByeH7fNWTsTiXL8NnY3LDYlKi7SMGHMfPlKmcJRepIu67IzXNFlaanoTAEAQBAEAiAIAgCAIAMA8NUA3kDtNpq5JPq0auSXdnNvSIl8dTbgtEN37bhfM37pQcSa9Xa9l/tkHK+bf0PXo90Z0tdqrDKlbZ5bbX+A+ImeF0c0+Z+DGJXt8x0qdAWIgCAIAgCATAEAQBAKOMpB6bqdzKynsItNovTTNLFuLRyzU1guNVGAZX2kIIuD2jul3kJujf+Sgx2vzCX+DaNNajo12w56Nvub6Z7Pu+Y6pCoz5w6S6k7I4bCfydDV+nxOCqWcMh4HejgcjuYf3lLJSpyY6KpwvxZbR0LVvS36TR2yLEEqeIuOIlLlU+lPlTL7DyHdXzPozLyOSxAEAQBAEAiAIAgCAIBpusdMnEMhyLbLU3N8gFAZR3gnvnOcQi3c4y89iqy98/wDo1HTtYmyn2hdSb32gp3+JPhIM3J9H4PHbb6nQNRcIKeCQje93btJsB3ACdJw+CjStFpjx1A2CTT3EAQBAEAQCYAgCAIBbaRrbFKo53KjN4KTN64800jzuly1t/Q5pqFR28ap+6rufIfFhLvO+Gj+Dn8D48j+TqcoTpDRvSdiRsUafEsznsUW+LeUsuHQbk2VXE5rSRltQcPs4JCffLN3XsPITwzZbtf0Pfh8dUp+5skiE4QBAEAQCIAgCAIAgCAYvWDRfT0rDJ1zQ9fLsMhZuL69el3XY8Min1I/VHLNMElztCzC4Ita2fLhvnM6km1LuVUU10fc3v0e6QD0DTv6yG5HUdxHhL/hlylBx8ossWzcdG2S0JQgCAIAgCATAEAQCIBhNdMRsYKr+8An5iAfK8k4cea5EPOny0SZouqmkf0d2cAEsAufK9zbwEu8qj1opexzuPlPHlzRW9nSdGYzpqe3a2ZBHWJz9tfpy0dNjXetDmOZ68Y3pca4Byp2pjtGbefwlzhV8tX1ZSZ1qnc/ZG20tY0pUUSmhIRVW59UZDgN8ifkZzk3J9z1lxaFcVGC2e9F609JUCsBmwXIEW2shvJvnMX4Hpx2j0xOKStnyyS6m0CVxdEwBAEAQCIAgCAIAgEEzDeh0RhNMavYfFHabJh7yMASOTZEGQ7sam57fc8J1Qmc/ptU0fjLfcPc9M8e8eBlI+bFv/wDexA26rNnVsJiVqIrqbqwuDOlrmpxUl5LSMuZbRWm5sIAgCAIBMAQBAIgHP/SNjiXSiDkBtEcyd1/75y44bV0cyh4pa9qBrmBHq3tfPhxa+Q7ZaSktFM4NzXQ6fgsM1DCWGbhGY9bkEnznNWTVl2/GzrKanVRy+dHHgxvc5kkk9ZJznRQ5eVaOasUtsyT4gMou2drdgG7tnpFcpGmtmzakaIL1BXYHYW+xce01t45gX38+yVvEcpcvpx/yW3CsJ83qyXTwb6JSHRkwBAEAiAIAgCAIAgGB1vqslEMASoYbYBIutja5HC9pWcT9RVJx7b6kTL5uToaTR0i6t7V8hYbx2TmY2zhLaZUqUov4WW+sWJNQoWBDKCCDe+ybFcye3xntK2c/nPRynL5jPejvSx2zh2zFiydRBFx2G9+7rltwq979Nk7Esfys36XpPEAQBAEAmAIAgEQDl2v9MrjCTuZVI7BkZe8OmvT0c7xKD9Urag6FarUFZx9lTJK/vVBut1DPvtPHNyNJwXc9cDF5nzy7I6XKgvDCaQ1UwtZizU7Md5VmS/WQDYnukivKsh0iyLZh1WPbRGD1SwtM3FIMebln8ibeUzPLun3YrwaYdkZtVAyEjEpJLsTBkmAIAgCARAEAQBAEA81aYYEMAQRYg7iJrJKS0+xhpNaZpGkdUKtNy2GKMp9xyQy9QbcR2yju4S091dvZkCeFp7gYjGav42qRtUswLA7SbuRN85HeBkSepI8/y1jZsWqOqjYZ+lqsDUsQFW5VQbXJPE5ectMLB9F80u5Loo5OrNulkSRAEAQBAJgCAIAgFpj9G0qwHSor23XF7dnhNo2Sh8r0ec64T+ZbLilTCgBQABkABYAdQmre3tm6iorSPcGRAEAQBAEAQBAEAiAIAgCAIAgCAIAgCAIAgCAIBMAQBAEATDBEAmZAgCAIAgCAIAgCARAJgEQCYBBgEwBAIEAmARAJgEQCYBE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data:image/jpeg;base64,/9j/4AAQSkZJRgABAQAAAQABAAD/2wCEAAkGBxQSEBQUExQUFhUWFxQWFhQYFBQUFBUVFBQWFhQWFBQZHCggGB0lHBUUITEhJSkrLi4uFx8zODUsNygtLisBCgoKDg0OGxAQGywkICQsLCwsLCwsLCwsLCwsLCwsLCwsLCwsLCwsLCwsLCwsLCwsLCwsLCwsLCwsLCwsLCwsLP/AABEIAOEA4QMBEQACEQEDEQH/xAAcAAEAAQUBAQAAAAAAAAAAAAAAAQMEBQYHAgj/xABGEAACAQICBgYHBAgDCQEAAAABAgADEQQhBQYSMUFRE2FxgZGhByIyQrHB0SNScpIUM1NigrLh8KLS8RYkNENzdJOzwhX/xAAbAQEAAgMBAQAAAAAAAAAAAAAABAUBAgYDB//EADQRAAICAgAFAgQFBAICAwAAAAABAgMEEQUSITFBE1EiMmFxBhQVkaFCUoGxIzMW8DRTwf/aAAwDAQACEQMRAD8A7jAEAQCIAgwIMkwBAEAQBAEAQBAEAQBAEAQCDAEAjbHMTXmXuZ0yZsYEwCZkCAIAgCAIAgCAWmkcetFNp78gBmzMdyqOJmG9G9dbsekc01n9JWIo1CiU6aW91iXcfitYA9UiTyGn0OgxeDVzjuTf+j1q56VGqMFxCIL+8p2fI5HyiGS/IyOB6jutnTcJilqIGQ3B/ux5SWmmjn5wlCXLJFeZNBAEAQBAEAQBAEAQBAEAhjaYb11fYGr6X0jUdSyEpTvYEGxbr7Jzmfm2yW4dI/7LfEx609S6s1upXfg7/mP1lKsize9st/Sra1ozer2nXDBKh2gbDaO8cry4wOIy51GfYrczBio80DcROlKMmZAgCAIAgCAIBEA5h6SNaGw+LCLvSkNnqeoWDN+UKO8yJfZqWjouE4cbauaXlnLKNGriqthd6jm/WSZD6tnSNwqh16JHnF4J6LlKgKsN4mGtM9qpRsjuPY6n6LtLVFqLQqG61VYoetBf+UHwEmY8n2OY41jxadkfHc6iJMOaJgCAIAgCAIBEAQBAEAQCx005FB7creORkLiEnGiWj3xVu2KNPxuMLKq7lXICchdkysio+EdBTTGDcvLKuIwNMUA4b1jwnvOitU8yfU0hfY7uVroY/R4+0Udcj0/Otkm/agzomFPqL2D4Tua/kRyk/mZVnoaiAIAgCATAEAiAcY9NWimXE08QBdHRUJ5Ohbf2gjwMhZMeuzqOBXp1uvzvZo2htJvhqoqJa45yLGXKy/tpVsXGRV0zpV8VVNR7XNhl1TE5czPTFx40w5Ym6+i8NXxtE29XDrUYnrdCgH+I+EkY/Wa+hS8cca6GvMmv97OzCWBxxMAQBAEAQBAEAiAIAgCAUsVRDoyniCJ5X1K2twfk3rlyyUjRMZhijFWFiP7vOEyKJVT5ZI6Wm2NkdxLVxlPLbPda2X2gNHNUqA2OyCLn5Drlrw7ElbYn4REzsmNcNb6m9qLTr0tLRze/JMyBAEAmARAEAQBALHTOiqeKotSrLtI3iCNzA8CJrKKktM9abp0z54vTRxXXDUCpglaqKiPRB3n1HFz6oKk+sezwkCyhxWzr+H8Whe+Rp837mA0Tog1iAatKkCbBqlRUHXYbzvnhGHMW12SqY9It/RI71qhq9SwVAJSIYtm1TL1zbf2chLOquMY6RwWfmWZNrlPp7L2M7PUgiDIgCAIAgCAIAgCAIAgEMZhvS2wa9pbFJVvZVOzxz2gOYtw75z+fkVW7ilvXkssaucHvejAYcoKl3G1TBzF7cbA9fZKbHdSs3NbiWtnO4aj0kb5hVXYGwAFsCLbrHdO1qUOVcnY5ubk5Pm7lWepoIAgCAIBMAiAIBMAiPIOM+lXWDpq4w6eslIsHF7DpLWGY4g3y6h13gZE9vR1vBMPkj6j7vt9jSNH0dusiNa193yMixXU6Cx6g2dH9FespFZ8K5spZujUm4Uj3QTu3Hy5yZj29eVnM8awlyK+K+51YSacwTAIgHl3AFyQBzJtNXJLuYb0WNbTeHT2q1MfxA/CeMsqmPeRo7YLuy0fWzCj/AJt+wMflPF8QoXk0eTX7nlNbcKTbpO8qwHjN6syq2ahF9WY/M163sn/azDbi5HarfSW35G72PH9Rp3rZXpayYZt1Ve/L4zR4lq7xN45tL7MvqOMpv7LqewgzylXJd0e8bYS7MrzQ9OggGN1gxXR0Tzb1R37/AClbxS/0qHru+hKw6vUtRp9MsF5bWY/Dw8bXnJSU4LT8l98Mn08ELsWsVub772ymsXDl1rqbPn3tM2nVdvUdL3COQp6t86vhM36bj7FHnJc6l7ozctiCIAgCAIAgEQBAEAQD5610XocXi6LDP9IqVlbmKwBt2f1lXatSaO74ZPnpjNeyX7Gv06hBvx+k8dlwlzI2XE4RqVHCY+lv22Sr1VVdtkntB8hznu4tRU0UsblO6zFs89V9jtWrmnqWLw61UYbhtj7jAesDeT42Rcd7OPy8aWPY4y/x9iy0prhQpXCE1G/d9n830vIN/Eqq+kerK2zJjHt1NWx+uWIqeyVpj90XP5jKq3id0+i6fYiSypy+hgsTinqG7uzHrJMhTtnJ/EyM5yfcozQxtCDBFT2f4l/mEs+Ff/Jh90Zn8j+xc472+4fCfUI9inLeZBKsRuNuzKYcUzKejJYLWDEUvZqG3I5ieE8SqXdEmvMth2ZsmjteuFZP4l+kgW8N11gyxp4r4sRVx2N/TKyJTzU5A9RttE9w3TjeJ4WTZkRhOHwrydXw/Kx1S5xl1POmyBWZRuUKo7lH18pT8TkvXcV2WkWGEm6lJ+TGKt7ngvmTe0gRh8LkTG9aXubfqpR2cPtffYt52HwnXcIr5Mfb8lDxCaldpeDMy1IIgCAIAgEwBAIEAmARAOQemzRJWrRxKjJwabm25lzS/aC3hIWVHqpHTcBv6Sqb+qOc4inssLZqwDKeYPzBDA9amQ5I6XHsb6M3zUnS9I4PE4fEUi9NtgqPdL2sbN7pGyhv1TZ5UKq9SOU/EGTHHvjbCXxLwi2wGGFBGWmWAa21mfWtuv2XlPbkTn9vY5LP4ndmT3N/YqyP9iuIjyY0ik9S02jFt6RnwXWE2B+sVjys4X/5M6HE/Dl1keafQ8fzFcXojoCTla2frXuuQJsTw798g5XBcqiWuVv7GYzUvJb9GxI4C4JvluN8hvlhwjhWT60bJR0k/Jiy2Ki0Vq1TaN5366FaeJkCAIAgye6OJam10Yg8wZ5zhGfzI3rnKD3F6MtQ0v0nt5OeJOTHt4Gcbxb8NKxu2jv7HV8L/EHJqu/t7mTTNVpKLsxue05Z9QA8zOTnTKLjjuPXfU6uNkZbuT6eDfsJRCIqDcqgeAtOvprVcFBeEc9OfPJy92Vp6mggCAIAgCADAIgEwBAMTrPoVcZhnoMbbQurcVcZq3cZpOCmtMkY2RKixTRw8ar1adZ6eJGytM+0D7W1nZOYN79Upcmz0ly+S64hx6uqtOn5n/BlQAAAoAUbgOEp5ScntnDXWzuk5Te2elM1PAmAQYMFzhMEprYcufUZjtHhdbWB8ROg4JQp282t6W/8i7pFHnHrs1GF75z6HDrFMqZa29FGgjObICTYnLkN5mZNLrIJN9iLTOumzX7kR9wIMiAQTAF40NnlpqzKZ5mGZM/qzpvoaq7YDDcDxAPXK7K4dXa/US+IssPiFlPwN/D7HUcNWDqGU3BFwZTSi4vTL+E1OPMirMG4gCAIAgCAIBEAmARALPSuN6KmT7xyUdfX1DeeyR8i1VQ35POyahHZynSuLNSoxJvmc+Z4mctdY5ybZUSnzPmLKeJqSkwYJMGCIYPa1bKVOanO3WOIPAyVi5dmNNTrfUPqtMmhUCm9gw5Ot/NSJ0MfxTa46nFb+h4LHrT2UaagdZ5n6bhK7K47lXS3vX2N4Vxj0SLjCVUWohK5bQDLfIg8r7pecI4zbc/RsfXXRnndRH5kVdLUwtZwosL5CdbU9wTZBmupZzcweKrWmsnpG0Vsx+I0qiHme8iV2VxSqh67s6Hh34ayc2PqfLH6lbD64Io2TRpsOZpm/iHBlU+MOUt6Z0S/BqUNcy2V8FpCnWaylRc2tmLX6j/WW2LxSq5cvk5jif4cysJc3ePuXekME1JyrCxHz3SdGSmuaJR6cXqRbATZBm5akab2W6Jz6rWt1GVufjbXPEtOH5XLLkl2Z0GUp0BMAQBAEAQBAIgEwCDANM1vxuTZ7j0a9u+ofgO6UfELdsrsqfXRo7LKQhbR52ZjY2TBgiPIIgwIMkR0AgweF9tPxiXXBdfmYi35GZLTo+3ft+U+j0fIirn82ywnsakrs5hhcEEciLjeJ52R2uh6VTUZbaNcxmj2aotMFLWOy5OwDbM7V/e6vCcZnYtldj5uz8n17gnFMe/HSh3XgwhFpAL/AFoutF4KtVqqtEMW9q43BVzLE8hJOJVOdi5So4vlUU40vW6pp9Pc3vGYlnttG5AAv2Tua4ckdI+L2SUptrsW02NT3RqFWBHAzEkmtG0Zaezrug8Z0tBG42se0TmsivkscTq8W31KkzIzwJIgCAIAgCARAJgFOq9lJ5AnwE1m9Jsab7HLNJ4Wsz3qU2ubsPtEtZztZDrvOSvk3L4mR1wq+xtotRgjxpt/5FkduHuZ/RMj2JOBy9h7/jWNxMPguR7FLCYVjU6NgVYi4B48rc5tGvb0V1uPZU+WaKVekVYqd4msk09HiW7vAL/RmHRwS61TyKbAXxYzePIvnJ+Pw+21b5Xovf0Kh+zxH56P1m26PqSf0e3+1k/oND9niPz0frM7o+o/SLf7WY/Sq0aZpsq1VCuu1tFGuL+7snf9ZZ8KtpjkJr+Tzt4Re46jFlbH6SwfSt0gxAe/rDapZec7GPE1FaUkeX/jmRPryMt//wBDAc8R40vrNv1Vf3Ix/wCNZH9kiji8dg9k9Gau1+8advIzePFYL5pI1l+Gsv8ApgzVdLY0MRYjLdxlPxLPjfqMex2X4c4HZhbstfVoxF5TnWGW0DpY0G3kDdtDgDvB6pNwsr8vZt9vJSca4Qs+nlT012Nsw2Nw7qS7PtX9zoypHewInRri1UtaaX3PnU/wzl19HFt/Q99Lh+DVfCn/AJp6fqdX9yPJ8AzP/rf8Hnbo8DU8E/zTP6lS/wCpGv6Bm+K3/Bu/o+0krh6SljsWbO26+e48LjxldmXV2yUoPZY4mFkY0dXRaXjZukhksQBAEAQBAIgCAWmlntRbrsPzMB85GyparbPWhbsRqenj9sRyAHgJyudv1NF7hL/jMbIRNKdVrTBle7LetUPqPwptdWI4g3KjnukqpzSTZzvHLaFHlXzGPx+JNWoznK5m1k+aTkclJpvZTo4ZGtcm97kbgy8QDzmYta+pMwlVK1ep0RsrU9untotlUAZbhyAnhOEprmXjudzTKMNQ/b7FrPAmEzAMJrL+rUc3p/zrLHA/7EbRNT1wH++1vxD4CXtnzE/D/wClGFtNCSIAgEwYEAi0AWgAwYbSN/8AQ5jwmIcEhVtmSbCxB+YWSaJKD69jneNyTq2+yOsvrDRvYNfr3DxNpl59W+jOQd8EVKWm6R428D8JtHNrb6mVdFmQRwRcEEc5KTTW0eqe+x7mxkQCDAKWIxC012nIA5n5c5tGMpPSNJzjBbkzCaR1l6MXFJrc2Ox5WJkyrD531ZXXcRUeyMViNZmrJsbCi5U36T7rBt2znu5xlcJc69KX8GMbjKjPbj/JiNPVyaxcBlvwPV8Zx3EsKyqXNJdDreGZtV0NRfX2PGHr7Q65SzhplsmitTphmseIPjwmK0ubTNZtqL0YXFY9ii0WFujLC3G5Mlzm9JeD5/m8/qy5vdnjD4KrU9im7dikzSNcpdkRYwb+VFtiqTKdlhY/d3nwjWjaEJSlyxRsWjC1PDbDb2O0Ry5AzWyzUXFeTueH48owi590RIhakwDC6xj1afI1aWfD9Yss+H/9iMx8/Zmoa2VA2NrEEEbRsRmO6XU2m+hY4kXGlcxi6NJnYKqlmO5VBJPYBvmp7ykorbZ6xGFembOjoeTKVPgRDWu5iM4y+V7KUG4gwIAgEQYKVXM2E2RGyJqK69kdP1F1YC0yzGxtdm+Q7JCcnc311FHzjiefPKtaT+Fdj3pIgOdk5SssfxaKVsx5qMNxI74UmbKTNq1T1mZWFOob33G+/wDrLPDzHF6l2JdNzXc6Mj3AI3GdEntbRYpkzJk8s1hc8IXfRhvS2zRMfrIrVGdhcKSKa8B+8RzMuacNqKXv3OeyMznm34NY0rpV67XY5cBwEsKqY1rSK+y2U2WuHqEGeyXueLeuxnsHUNdCjZkC6niJX5mLXOLUl0ZOw8myDTi+qLHDNZ/Iz5nxHFePbKD8H0vh+UsmlWGTlX0JxTr0Ff21DcjuI/iGc3Vsl0I12HTd88SlTwarkpqAchUYD4zf8xJdiH+i429pfyypRoIh9VQDzzLeJznnK2TJlOFTV8kT2Z5ksQBMGShj8Ilek1KpexsQwyZWG4j6SVj5HpPZr8UZKUTUX1MqK9wUrU8/f6J92VwRbfyJlvDNpa6ktZz5eq0y+0LqitOz1mLPwFN2QL/GLEnwkW7iLT+A87ciVi0uxcab1aFVCadSqHFyFqVDUVurabMds3q4jzPUzWm6VT14/Y01dGuabsBnTNnHFZZLqtos/Wg2l7lhB6iAIMEQC40TSDYmmDzv4AkfCaXPVUmUnG7HXjTa9jo6aSZaewMhxlKrZKPKj5e20RozBGvU2QRnMVVuyWjNcHJ6LjT+gzh7XIN57X47qemeltTgYO9jcbxPGLNIs65qnijUwqMd+Y8DOqwZuVSbLel7gZiS9nsY3WSqVwlYjeEPnl857463YiPlPVUjj7PedNHscnLuZbV/RorVNkmwnnkWuuPMj0x61ZLTKusWihh3sDea4t/qrqbZNPpvlRbaOxOw4ae9seaOiNVLlke0O1VJH3rz59+J4qNsdex9B/DU3KmW/cyU5E6YQZIgCYMkQBAIgC8AlFJ3AnsEyot9kYlJRXVkTA7nlzMr3NtGs1a4pYnE39mrh2DD98FdkzouH2f8fU9VDniteGaRJBaiAIAgHvB1CtVHHukeByPkTNZrmg0V3Ecf16JQ+huyVLyklDXRnym6pwm4vwXODxjU2DLvExGTi+ZHnF8r2XGk9KvWN2M2stlZ3Myscu5jHMxBbZmCOwar4I0cLTRsmtcjkWztOsxK+SpRLiqPLHRlpJNy30hhulpPTPvqV8RNoS5ZKRrZHmg4nFsVh2p1GRhZlJBHYZ0tM1KO0crdW4S0yrhcWyG6mxntKKmup4KTj2JxuNaobsbzEYRh2Epym9spo+UzKaUW2axg3Iy+jKWyLnfPlXHMv8xktx7I+n8GxHj4qT7svZSluJgyRAEGSIAgCAWuJxQQXb+p5ADnwnpCqU3qJsa9pDW2tRqlVBQjIi/rdYJ3DzlvTg8ndnvHEhbHb6mT0RrBSqW2zlxtbbH8P0vI9nDuV7XVHjdTOK+FHvSOnaCX2Seq+R855LBm5fCugpqsa6miaT0gajsefkBuEuKa/ThylnVUoRMfPU9RAEA8mDVs2n0eav8A6ZigD7CWap2X3d9rT1pipTSZU8TzY0Vtb6vsdX1l1OWrepQsr5XXcrWFh2GYy8D1Pih3OCvpdj5jn+MwVWibVKbp+JSAextx7pSWY84P4lor5VOPcjDYd6htTRmJyyF5iFMpSSRiNbb6G8aramlGFXEWuM1p7wDzY/KXWJgcnxTJ9OPy9WbxLUlCNAQDXdZ9V0xXrqQlUD2uDcg31kqjJlV9iHk4kblvyc40joqrQZlceybEg3G6+/sIl3VfzrmRQW0enLlbKOBwFWu2zSQud+XAcyTumbL1BfF0FWO7H8PU3fQmrVPCgVcWybW8Je6gjn94ystyZ3fBWizqxa6PjtZgdL6SpnEHoQdk8+J426pzHF+Bzrj6q/ydJwvjcLpek/8ABVpVrzkpR0dL3Kt5gCARBkQBAIMwZMNpQ/b4Uc8RR/8AYJa8NX/IZ/pl9n/o0/Wv/ja//UaXVnzMsMP/AKI/YxM0+pJF4HYR9jIgEQYZ5LQaORkdAaHqYustKmtyfADizHgBzm8IOT0iDk5UKobkzqmF1JxGDX7DYqDebEq9+/5GR8jCyObmiz57xCV+Ra7N/Y9rrTXovsOKqkC9nAYeLWPnPGOVdV0m9EKNtkV8RQ0nia2KF2YZldlL2AuctkcbZknlI119l/dnlZbKxljoTGtSq9GDkzru3XDbxMY03GaS9xTJqWjrgnWLsXBMyBAJgEGAcl1pdlxVZCd7k9zAEeRE6HDadSOXzU1azxo5TRZKrH7NwRtre6ODuJGYPyM2u1Y+RfsaUSdfxP8Ac80NFVsVjtjprgjbu5vtL1W3/wCsjeqqF2JaqeQ9Lyb/AKJ1Rw9H1ivSP957ED8K7hK6/Lnb0fRexZ4+FXT1XV+5jNYNVyt6mHF+Jp8R+HmOqczm8M/qh+x0eLn6+GZrVLEcGyIyIOVjOftpcXrRcwsU1suVaeHbobnqDAvBkQYIMGVswmkz/vOE/wC4pfzCXHDF/wAhl9YS+z/0ahrV/wAbX/G0t7GuZllif9MfsYqaEgQBA2QYZgiNGkpJGW1c1cq42qEQqi+9Uc2VR1fePUJtDlb03ops3ilVPTfX2O/aq6s0cBR6OkLk5vUObOeZPAdQllXCMV8Jy2RkzvlzSM0Tabvotngc+1u0xRrVVXNkp33ZbTHhflOc4hlRtmkuyKvJuUpaRgMbpAXuhO0RZjawUEW2EHAWyvxkBvb6dyO/oXOpui2r4pWt6lIh2PC4N1XvIk3Ax3OzfhEnGr3LZ1idKWYmQIBMAgwDQfSHoVtoYhBcWAqWG625j1Wy8JZ4GQo/Ayo4jjOT50angtINTuMmQ+0jZq3aPnLWcYz6+fcpYuUenj2PdLSZpVRUo+rsm6qTtAX3jsOc0spU4csj1qvlXPmR0/VvT6YultCyuPbS+ann1g8DKC6mVctM6OjJjbHZ60prDQoA7Tgke6pBPYTuE2qxbLOyNbsyqrz1Oe6Y0s2NrKKVEbW4bIuzfiPHtO6emTwfGlW3Y+vuR6OMZPqJVrp7GUr6u4mmobZ2srkIdoqeVuPdOMyuEzg3ydUdjj8ShNLn6Mx/SkGxBB5HI+EqZUyj36FirIy7FVMSOIBmnbwZcd9mXCV6R3qe5p6Rdf8AUjylGz+mRXVsNx6QeBnqvyz9zyayfoarrXXp0a2Hqgsaa1VY5et6uZEnYDrVnwbJlEbJwlGWttMwmNxGjqlR6jNiyzkscqYFzwEtm4N7PetZcIqK1pFjWxGBHsUq7fiqKvwE1fL4RIj+YfzSX7FhWxqe5RVe0lj5zU9Vtd2WtSsT1dmUGzmkZfQmqmLxZ+youV/aMClMfxnf3XnpGqT8FffxGmpdZfsdK1a9E9KnZ8W/St+yUFaY6mO9/ISVHHS7lBlcXnZ0r6GTx2o5TPCuAP2TgWHUrcuoiV2Rwxylz1s5q7HlOXNsxq6TxOFNqqVU6wSUPZe6nuIkP1MnHenv/wDCLzW1+5Oldb3ekUBHrb2A2WtxFrkRdn2WR5DM8mc1ymqMxJz8OMiRr6nlGBtOhdSqlYBqt6SngRdz3Hd3y0o4e5JOXQm14++50DRmjaeHphKa2A8SeZPEy4qqjXHUSXGKitIu56mwgCATAEA8soIsRcQuhhrfQ1DS+otJ7tRPRsfd3pfq4iTa82cekupAtwIS6x7mh6S0dUw77FVbEceDD7wMsqrVNbTKu2mUHqSLakWU7SFgd1xllxBnq4qXVo8VJx6Jm06J1Kr1iGrno05b6h7BuX+8pDuz4x6QJtHD5z6z7G+aJ0PRwy7NJLc23s3ax/0lXZbKx7ky3qohUtRRkJ5nsW+KwVOoLOit2gfGeU6YT+ZG8bJR7MxGI1SoN7O2nYxI8GvIU+FUS7LRLhxC6PfqWNXUz7tXxX6GRJcGj4kSY8Vl5iW7anVeFSn/AIh9Z4vgs9/Mj0XFYezMXp/0eV8RTCirSUhgwvtkHIg8Mt8k4vDJVSe2etfGIRfyswC+h7E8cRQ8Kh+Um/lX7nt+u16+Vl1Q9Db+/i16wtI38S3ymVi/U85ce/tiZjBeiHCr+sq1qnVdUHkLzdY0fJGs43c/lSRs+itTMFh86WHTa+816jfmckiesa4rwQLc2+35pGeAtN/sRd77kwBMjqaXrxppqTiiDYMqntLMwt5Si4ndPn9OPbRAypz5uRdjQ8a42zYAeUqYkOPubvqHq6Nn9Iqr6x/VhuA+9b4S9wMTS55FjRVr4mbzLYlCAIAgCATAEAQBAMFrlgVq4RyRmgLg2zFhnbunvjzcZoi5ValW9nJ6TEX5ceQvL+DS1s5ycW+xvmr+twACVMxuv7w+vx7ZByeH7fNWTsTiXL8NnY3LDYlKi7SMGHMfPlKmcJRepIu67IzXNFlaanoTAEAQBAEAiAIAgCAIAMA8NUA3kDtNpq5JPq0auSXdnNvSIl8dTbgtEN37bhfM37pQcSa9Xa9l/tkHK+bf0PXo90Z0tdqrDKlbZ5bbX+A+ImeF0c0+Z+DGJXt8x0qdAWIgCAIAgCATAEAQBAKOMpB6bqdzKynsItNovTTNLFuLRyzU1guNVGAZX2kIIuD2jul3kJujf+Sgx2vzCX+DaNNajo12w56Nvub6Z7Pu+Y6pCoz5w6S6k7I4bCfydDV+nxOCqWcMh4HejgcjuYf3lLJSpyY6KpwvxZbR0LVvS36TR2yLEEqeIuOIlLlU+lPlTL7DyHdXzPozLyOSxAEAQBAEAiAIAgCAIBpusdMnEMhyLbLU3N8gFAZR3gnvnOcQi3c4y89iqy98/wDo1HTtYmyn2hdSb32gp3+JPhIM3J9H4PHbb6nQNRcIKeCQje93btJsB3ACdJw+CjStFpjx1A2CTT3EAQBAEAQCYAgCAIBbaRrbFKo53KjN4KTN64800jzuly1t/Q5pqFR28ap+6rufIfFhLvO+Gj+Dn8D48j+TqcoTpDRvSdiRsUafEsznsUW+LeUsuHQbk2VXE5rSRltQcPs4JCffLN3XsPITwzZbtf0Pfh8dUp+5skiE4QBAEAQCIAgCAIAgCAYvWDRfT0rDJ1zQ9fLsMhZuL69el3XY8Min1I/VHLNMElztCzC4Ita2fLhvnM6km1LuVUU10fc3v0e6QD0DTv6yG5HUdxHhL/hlylBx8ossWzcdG2S0JQgCAIAgCATAEAQCIBhNdMRsYKr+8An5iAfK8k4cea5EPOny0SZouqmkf0d2cAEsAufK9zbwEu8qj1opexzuPlPHlzRW9nSdGYzpqe3a2ZBHWJz9tfpy0dNjXetDmOZ68Y3pca4Byp2pjtGbefwlzhV8tX1ZSZ1qnc/ZG20tY0pUUSmhIRVW59UZDgN8ifkZzk3J9z1lxaFcVGC2e9F609JUCsBmwXIEW2shvJvnMX4Hpx2j0xOKStnyyS6m0CVxdEwBAEAQCIAgCAIAgEEzDeh0RhNMavYfFHabJh7yMASOTZEGQ7sam57fc8J1Qmc/ptU0fjLfcPc9M8e8eBlI+bFv/wDexA26rNnVsJiVqIrqbqwuDOlrmpxUl5LSMuZbRWm5sIAgCAIBMAQBAIgHP/SNjiXSiDkBtEcyd1/75y44bV0cyh4pa9qBrmBHq3tfPhxa+Q7ZaSktFM4NzXQ6fgsM1DCWGbhGY9bkEnznNWTVl2/GzrKanVRy+dHHgxvc5kkk9ZJznRQ5eVaOasUtsyT4gMou2drdgG7tnpFcpGmtmzakaIL1BXYHYW+xce01t45gX38+yVvEcpcvpx/yW3CsJ83qyXTwb6JSHRkwBAEAiAIAgCAIAgGB1vqslEMASoYbYBIutja5HC9pWcT9RVJx7b6kTL5uToaTR0i6t7V8hYbx2TmY2zhLaZUqUov4WW+sWJNQoWBDKCCDe+ybFcye3xntK2c/nPRynL5jPejvSx2zh2zFiydRBFx2G9+7rltwq979Nk7Esfys36XpPEAQBAEAmAIAgEQDl2v9MrjCTuZVI7BkZe8OmvT0c7xKD9Urag6FarUFZx9lTJK/vVBut1DPvtPHNyNJwXc9cDF5nzy7I6XKgvDCaQ1UwtZizU7Md5VmS/WQDYnukivKsh0iyLZh1WPbRGD1SwtM3FIMebln8ibeUzPLun3YrwaYdkZtVAyEjEpJLsTBkmAIAgCARAEAQBAEA81aYYEMAQRYg7iJrJKS0+xhpNaZpGkdUKtNy2GKMp9xyQy9QbcR2yju4S091dvZkCeFp7gYjGav42qRtUswLA7SbuRN85HeBkSepI8/y1jZsWqOqjYZ+lqsDUsQFW5VQbXJPE5ectMLB9F80u5Loo5OrNulkSRAEAQBAJgCAIAgFpj9G0qwHSor23XF7dnhNo2Sh8r0ec64T+ZbLilTCgBQABkABYAdQmre3tm6iorSPcGRAEAQBAEAQBAEAiAIAgCAIAgCAIAgCAIAgCAIBMAQBAEATDBEAmZAgCAIAgCAIAgCARAJgEQCYBBgEwBAIEAmARAJgEQCYBE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679" y="4270526"/>
            <a:ext cx="1649172" cy="16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blogs.elespectador.com/elmagazin/files/2015/04/lu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310" y="1648144"/>
            <a:ext cx="1743929" cy="11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jorgelemoine.com/paisajes/paisaje_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309" y="2840903"/>
            <a:ext cx="1743929" cy="10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inmunologia.org/Upload/Imatges/3/1/3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250" y="4076164"/>
            <a:ext cx="2643500" cy="19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activeleasing.com.mx/wp-content/uploads/2011/09/persona-amarill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6" y="4222857"/>
            <a:ext cx="1394334" cy="17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4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76470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FISIOLÓGICAS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92080" y="447614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AMBIENTALES</a:t>
            </a:r>
          </a:p>
        </p:txBody>
      </p:sp>
      <p:pic>
        <p:nvPicPr>
          <p:cNvPr id="2050" name="Picture 2" descr="http://www.lamonapizza.com/fotos/caf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427" y="222526"/>
            <a:ext cx="2859162" cy="17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logo.com/files/ss/thumb/806/80684053/cartoon-cigarette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7" y="221198"/>
            <a:ext cx="1908212" cy="17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imgbox.com/wpSl8Os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124" y="1993109"/>
            <a:ext cx="2396927" cy="17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cadenanoticias.mx/img/grandes/cn1312-2011407632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301111"/>
            <a:ext cx="1947064" cy="17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us.cdn1.123rf.com/168nwm/yayayoy/yayayoy1106/yayayoy110600019/9735563-smiling-sun-showing-thumb-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33" y="3460195"/>
            <a:ext cx="1821954" cy="14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12" y="5197485"/>
            <a:ext cx="1728192" cy="14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gifs-animados.es/clip-art/caricaturas/mafalda/gifs-animados-mafalda-065810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58" y="5024065"/>
            <a:ext cx="2596678" cy="17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7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07201" y="404664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STERNBERG</a:t>
            </a:r>
            <a:r>
              <a:rPr lang="es-CO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</a:t>
            </a:r>
            <a:r>
              <a:rPr lang="es-CO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(1996)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0" y="155364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Preferencias intelectuales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0213" y="2132856"/>
            <a:ext cx="888576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dirty="0"/>
              <a:t>La subteoría componencial – analítica: </a:t>
            </a:r>
            <a:r>
              <a:rPr lang="es-ES" sz="2200" dirty="0"/>
              <a:t>aprende con facilidad y con</a:t>
            </a:r>
          </a:p>
          <a:p>
            <a:r>
              <a:rPr lang="es-ES" sz="2200" dirty="0"/>
              <a:t>poco repetición, tiene la posibilidad de analizar las ideas, </a:t>
            </a:r>
          </a:p>
          <a:p>
            <a:r>
              <a:rPr lang="es-ES" sz="2200" dirty="0"/>
              <a:t>pensamientos y teorías.</a:t>
            </a:r>
            <a:endParaRPr lang="es-CO" sz="2200" dirty="0"/>
          </a:p>
          <a:p>
            <a:endParaRPr lang="es-CO" sz="2200" dirty="0"/>
          </a:p>
          <a:p>
            <a:r>
              <a:rPr lang="es-CO" sz="2200" dirty="0"/>
              <a:t>La subteoría experiencial – creativa: </a:t>
            </a:r>
            <a:r>
              <a:rPr lang="es-ES" sz="2200" dirty="0"/>
              <a:t>demuestra gran imaginación y </a:t>
            </a:r>
          </a:p>
          <a:p>
            <a:r>
              <a:rPr lang="es-ES" sz="2200" dirty="0"/>
              <a:t>habilidades para generar ideas. Son creativos en la forma de </a:t>
            </a:r>
          </a:p>
          <a:p>
            <a:r>
              <a:rPr lang="es-ES" sz="2200" dirty="0"/>
              <a:t>escribir o hablar y demostrar sus habilidades y competencias.</a:t>
            </a:r>
            <a:r>
              <a:rPr lang="es-CO" sz="2200" dirty="0"/>
              <a:t> </a:t>
            </a:r>
          </a:p>
          <a:p>
            <a:endParaRPr lang="es-CO" sz="2200" dirty="0"/>
          </a:p>
          <a:p>
            <a:r>
              <a:rPr lang="es-CO" sz="2200" dirty="0"/>
              <a:t>La subteoría contextual – práctica: hace referencia a la forma en que </a:t>
            </a:r>
          </a:p>
          <a:p>
            <a:r>
              <a:rPr lang="es-CO" sz="2200" dirty="0"/>
              <a:t>el individuo se mueve en su entorno. Implica la solución de </a:t>
            </a:r>
          </a:p>
          <a:p>
            <a:r>
              <a:rPr lang="es-CO" sz="2200" dirty="0"/>
              <a:t>problemas y la capacidad de adaptación</a:t>
            </a:r>
          </a:p>
          <a:p>
            <a:r>
              <a:rPr lang="es-CO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46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156" y="260648"/>
            <a:ext cx="8554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INTELIGENCIAS MÚLTIPLES</a:t>
            </a:r>
            <a:endParaRPr lang="es-ES" sz="4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51849" y="1095127"/>
            <a:ext cx="30364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GARDNER</a:t>
            </a:r>
            <a:endParaRPr lang="es-ES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Elementos multimedia en línea 4" title="Las INTELIGENCIAS MÚLTIPLES | ACTIVIDADES Para Desarrollarlas">
            <a:hlinkClick r:id="" action="ppaction://media"/>
            <a:extLst>
              <a:ext uri="{FF2B5EF4-FFF2-40B4-BE49-F238E27FC236}">
                <a16:creationId xmlns:a16="http://schemas.microsoft.com/office/drawing/2014/main" id="{7F7C082D-BABB-4C62-80A4-8B7760A357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1512" y="2114068"/>
            <a:ext cx="6096000" cy="3429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3218F9-B033-4498-82C8-B2AC5C388443}"/>
              </a:ext>
            </a:extLst>
          </p:cNvPr>
          <p:cNvSpPr txBox="1"/>
          <p:nvPr/>
        </p:nvSpPr>
        <p:spPr>
          <a:xfrm>
            <a:off x="1864409" y="5762873"/>
            <a:ext cx="529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CLIC EN LA IMAGEN PARA REPRODUCIR EL VIDEO</a:t>
            </a:r>
          </a:p>
        </p:txBody>
      </p:sp>
    </p:spTree>
    <p:extLst>
      <p:ext uri="{BB962C8B-B14F-4D97-AF65-F5344CB8AC3E}">
        <p14:creationId xmlns:p14="http://schemas.microsoft.com/office/powerpoint/2010/main" val="3251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779</TotalTime>
  <Words>934</Words>
  <Application>Microsoft Office PowerPoint</Application>
  <PresentationFormat>Presentación en pantalla (4:3)</PresentationFormat>
  <Paragraphs>134</Paragraphs>
  <Slides>24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Consolas</vt:lpstr>
      <vt:lpstr>Symbol</vt:lpstr>
      <vt:lpstr>Wingdings</vt:lpstr>
      <vt:lpstr>Esencial</vt:lpstr>
      <vt:lpstr>ESTILOS DE APRENDIZAJE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Yeya</dc:creator>
  <cp:lastModifiedBy>Yece T</cp:lastModifiedBy>
  <cp:revision>44</cp:revision>
  <dcterms:created xsi:type="dcterms:W3CDTF">2015-08-30T00:21:02Z</dcterms:created>
  <dcterms:modified xsi:type="dcterms:W3CDTF">2020-08-21T00:45:29Z</dcterms:modified>
</cp:coreProperties>
</file>