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8" r:id="rId3"/>
    <p:sldMasterId id="2147483676" r:id="rId4"/>
  </p:sldMasterIdLst>
  <p:notesMasterIdLst>
    <p:notesMasterId r:id="rId20"/>
  </p:notesMasterIdLst>
  <p:sldIdLst>
    <p:sldId id="274" r:id="rId5"/>
    <p:sldId id="273" r:id="rId6"/>
    <p:sldId id="275" r:id="rId7"/>
    <p:sldId id="293" r:id="rId8"/>
    <p:sldId id="283" r:id="rId9"/>
    <p:sldId id="285" r:id="rId10"/>
    <p:sldId id="278" r:id="rId11"/>
    <p:sldId id="284" r:id="rId12"/>
    <p:sldId id="282" r:id="rId13"/>
    <p:sldId id="286" r:id="rId14"/>
    <p:sldId id="287" r:id="rId15"/>
    <p:sldId id="288" r:id="rId16"/>
    <p:sldId id="290" r:id="rId17"/>
    <p:sldId id="291" r:id="rId18"/>
    <p:sldId id="29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8027A-BF72-491D-BB78-A1310813860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14DD5-D92F-46DD-95C2-AA4ADF4E12A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0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1150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1347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7898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21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6853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0492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5359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608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238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1609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08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9544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080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803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95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497200" y="-100"/>
            <a:ext cx="16948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2988300" y="1747833"/>
            <a:ext cx="8678800" cy="336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613633" y="1747800"/>
            <a:ext cx="7302400" cy="3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404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4063900" y="-100"/>
            <a:ext cx="8128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2988300" y="2360000"/>
            <a:ext cx="8678800" cy="213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913867" y="2461600"/>
            <a:ext cx="7753200" cy="12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913867" y="3472833"/>
            <a:ext cx="7753200" cy="6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862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/>
          <p:nvPr/>
        </p:nvSpPr>
        <p:spPr>
          <a:xfrm>
            <a:off x="1694800" y="-100"/>
            <a:ext cx="10497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1"/>
          <p:cNvSpPr/>
          <p:nvPr/>
        </p:nvSpPr>
        <p:spPr>
          <a:xfrm>
            <a:off x="11667067" y="5808167"/>
            <a:ext cx="524800" cy="5248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6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/>
          <p:nvPr/>
        </p:nvSpPr>
        <p:spPr>
          <a:xfrm>
            <a:off x="1694800" y="-100"/>
            <a:ext cx="10497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1"/>
          <p:cNvSpPr/>
          <p:nvPr/>
        </p:nvSpPr>
        <p:spPr>
          <a:xfrm>
            <a:off x="11667067" y="5808167"/>
            <a:ext cx="524800" cy="5248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31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497200" y="-100"/>
            <a:ext cx="16948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2988300" y="1747833"/>
            <a:ext cx="8678800" cy="336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613633" y="1747800"/>
            <a:ext cx="7302400" cy="3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622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4063900" y="-100"/>
            <a:ext cx="8128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2988300" y="2360000"/>
            <a:ext cx="8678800" cy="213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913867" y="2461600"/>
            <a:ext cx="7753200" cy="12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913867" y="3472833"/>
            <a:ext cx="7753200" cy="6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731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/>
          <p:nvPr/>
        </p:nvSpPr>
        <p:spPr>
          <a:xfrm>
            <a:off x="1694800" y="-100"/>
            <a:ext cx="10497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1"/>
          <p:cNvSpPr/>
          <p:nvPr/>
        </p:nvSpPr>
        <p:spPr>
          <a:xfrm>
            <a:off x="11667067" y="5808167"/>
            <a:ext cx="524800" cy="5248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27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497200" y="-100"/>
            <a:ext cx="16948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2988300" y="1747833"/>
            <a:ext cx="8678800" cy="336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613633" y="1747800"/>
            <a:ext cx="7302400" cy="3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81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4063900" y="-100"/>
            <a:ext cx="8128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5" name="Google Shape;15;p3"/>
          <p:cNvSpPr/>
          <p:nvPr/>
        </p:nvSpPr>
        <p:spPr>
          <a:xfrm>
            <a:off x="2988300" y="2360000"/>
            <a:ext cx="8678800" cy="213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913867" y="2461600"/>
            <a:ext cx="7753200" cy="12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913867" y="3472833"/>
            <a:ext cx="7753200" cy="6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108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/>
          <p:nvPr/>
        </p:nvSpPr>
        <p:spPr>
          <a:xfrm>
            <a:off x="1694800" y="-100"/>
            <a:ext cx="10497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1"/>
          <p:cNvSpPr/>
          <p:nvPr/>
        </p:nvSpPr>
        <p:spPr>
          <a:xfrm>
            <a:off x="11667067" y="5808167"/>
            <a:ext cx="524800" cy="5248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13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497200" y="-100"/>
            <a:ext cx="16948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2988300" y="1747833"/>
            <a:ext cx="8678800" cy="3362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613633" y="1747800"/>
            <a:ext cx="7302400" cy="3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451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76267" y="524633"/>
            <a:ext cx="8986000" cy="10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75108" y="1798855"/>
            <a:ext cx="9447600" cy="39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▪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●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577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76267" y="524633"/>
            <a:ext cx="8986000" cy="10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75108" y="1798855"/>
            <a:ext cx="9447600" cy="39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▪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●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3560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76267" y="524633"/>
            <a:ext cx="8986000" cy="10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75108" y="1798855"/>
            <a:ext cx="9447600" cy="39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▪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●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7202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76267" y="524633"/>
            <a:ext cx="8986000" cy="10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75108" y="1798855"/>
            <a:ext cx="9447600" cy="39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▪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●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6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-US" kern="0" smtClea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‹Nº›</a:t>
            </a:fld>
            <a:endParaRPr lang="en-US" ker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04360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w3schools.com/js/js_json_intro.asp" TargetMode="External"/><Relationship Id="rId5" Type="http://schemas.openxmlformats.org/officeDocument/2006/relationships/hyperlink" Target="https://www.w3schools.com/xml/default.asp" TargetMode="External"/><Relationship Id="rId4" Type="http://schemas.openxmlformats.org/officeDocument/2006/relationships/hyperlink" Target="https://www.uml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09350" y="1792101"/>
            <a:ext cx="7302400" cy="3362400"/>
          </a:xfrm>
        </p:spPr>
        <p:txBody>
          <a:bodyPr/>
          <a:lstStyle/>
          <a:p>
            <a:pPr algn="ctr"/>
            <a:r>
              <a:rPr lang="es-ES" dirty="0" smtClean="0"/>
              <a:t>Sistemas Bases de Datos II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71" y="721733"/>
            <a:ext cx="3182979" cy="214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0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8" y="367437"/>
            <a:ext cx="9608145" cy="13086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n-US" sz="4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10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74088" y="1872128"/>
            <a:ext cx="859240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defTabSz="490538"/>
            <a:r>
              <a:rPr lang="es-ES" sz="2400" dirty="0" smtClean="0"/>
              <a:t>•	</a:t>
            </a:r>
            <a:r>
              <a:rPr lang="es-ES" sz="2400" dirty="0" err="1" smtClean="0"/>
              <a:t>Elmasri</a:t>
            </a:r>
            <a:r>
              <a:rPr lang="es-ES" sz="2400" dirty="0" smtClean="0"/>
              <a:t>, R y </a:t>
            </a:r>
            <a:r>
              <a:rPr lang="es-ES" sz="2400" dirty="0" err="1" smtClean="0"/>
              <a:t>Navathe</a:t>
            </a:r>
            <a:r>
              <a:rPr lang="es-ES" sz="2400" dirty="0" smtClean="0"/>
              <a:t>, S. Fundamentos de Sistemas    de   Bases de datos. Pearson Addison-Wesley. 6ta. Edición.</a:t>
            </a:r>
          </a:p>
          <a:p>
            <a:pPr marL="355600" indent="-355600">
              <a:tabLst>
                <a:tab pos="355600" algn="l"/>
              </a:tabLst>
            </a:pPr>
            <a:r>
              <a:rPr lang="es-ES" sz="2400" dirty="0" smtClean="0"/>
              <a:t>•	</a:t>
            </a:r>
            <a:r>
              <a:rPr lang="es-ES" sz="2400" dirty="0" smtClean="0">
                <a:hlinkClick r:id="rId4"/>
              </a:rPr>
              <a:t>https://www.uml.org/</a:t>
            </a:r>
            <a:endParaRPr lang="es-ES" sz="2400" dirty="0" smtClean="0"/>
          </a:p>
          <a:p>
            <a:pPr marL="355600" indent="-355600">
              <a:tabLst>
                <a:tab pos="355600" algn="l"/>
              </a:tabLst>
            </a:pPr>
            <a:r>
              <a:rPr lang="es-ES" sz="2400" dirty="0" smtClean="0"/>
              <a:t>•	</a:t>
            </a:r>
            <a:r>
              <a:rPr lang="es-ES" sz="2400" dirty="0" smtClean="0">
                <a:hlinkClick r:id="rId5"/>
              </a:rPr>
              <a:t>https://www.w3schools.com/xml/default.asp</a:t>
            </a:r>
            <a:endParaRPr lang="es-ES" sz="2400" dirty="0" smtClean="0"/>
          </a:p>
          <a:p>
            <a:pPr marL="355600" indent="-355600">
              <a:tabLst>
                <a:tab pos="355600" algn="l"/>
              </a:tabLst>
            </a:pPr>
            <a:r>
              <a:rPr lang="es-ES" sz="2400" dirty="0" smtClean="0"/>
              <a:t>•	</a:t>
            </a:r>
            <a:r>
              <a:rPr lang="es-ES" sz="2400" dirty="0" smtClean="0">
                <a:hlinkClick r:id="rId6"/>
              </a:rPr>
              <a:t>https://www.w3schools.com/js/js_json_intro.asp</a:t>
            </a:r>
            <a:endParaRPr lang="es-ES" sz="2400" dirty="0" smtClean="0"/>
          </a:p>
          <a:p>
            <a:pPr marL="355600" indent="-355600">
              <a:tabLst>
                <a:tab pos="177800" algn="l"/>
              </a:tabLst>
            </a:pPr>
            <a:endParaRPr lang="es-ES" dirty="0"/>
          </a:p>
        </p:txBody>
      </p:sp>
      <p:cxnSp>
        <p:nvCxnSpPr>
          <p:cNvPr id="6" name="Conector recto 5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95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11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5" name="Google Shape;109;p16"/>
          <p:cNvSpPr txBox="1">
            <a:spLocks/>
          </p:cNvSpPr>
          <p:nvPr/>
        </p:nvSpPr>
        <p:spPr>
          <a:xfrm>
            <a:off x="1657974" y="366870"/>
            <a:ext cx="9451496" cy="1309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en-U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</a:t>
            </a:r>
            <a:r>
              <a:rPr lang="en-US" sz="4400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endParaRPr lang="es-ES" sz="4400" kern="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721188" y="1849803"/>
            <a:ext cx="941126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PARCIAL I ....................................................................................................... ( 18 %)</a:t>
            </a: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I. BASES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DE DATOS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ORIENTADAS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A OBJETO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II. BASE DE DATOS SEMI-ESTRUCTURADAS O DOCUMENTALES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III.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INTRODUCCIÓN A LA BÚSQUEDA DE INFORMACIÓN 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Y BUSQUEDA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EN WEB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PARCIAL II ....................................................................................................... ( 18 %)</a:t>
            </a: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IV.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BASES DATOS DISTRIBUIDAS Y PARALELAS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V.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BASES DE DATOS ACTIVAS Y DEDUCTIVAS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VI.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BASES DE DATOS ESPACIALES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VII.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BASES DE DATOS MULTIMEDIA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PARCIAL III ............................................................... ………………………….. ( 19 %)</a:t>
            </a:r>
          </a:p>
          <a:p>
            <a:pPr marL="27305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VIII.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BASES DE DATOS TEMPORALES 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Tema IX.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BASES DE DATOS ESPACIO- TEMPORALES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PRACTICAS …………………........................................................................... ( 13 %)</a:t>
            </a:r>
          </a:p>
          <a:p>
            <a:r>
              <a:rPr lang="es-ES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PROYECTOS .................................................................................................. ( 32 %)</a:t>
            </a:r>
          </a:p>
          <a:p>
            <a:pPr marL="27305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 </a:t>
            </a:r>
            <a:r>
              <a:rPr lang="es-E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Nro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 ( 10 % )</a:t>
            </a:r>
          </a:p>
          <a:p>
            <a:pPr marL="27305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 </a:t>
            </a:r>
            <a:r>
              <a:rPr lang="es-E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Nro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 ( 10 % )</a:t>
            </a:r>
          </a:p>
          <a:p>
            <a:pPr marL="273050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 </a:t>
            </a:r>
            <a:r>
              <a:rPr lang="es-E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Nro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3 ( 12 % )</a:t>
            </a:r>
          </a:p>
          <a:p>
            <a:r>
              <a:rPr lang="es-ES" sz="16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A EVALUAR .........................................…………………………………….. ( 100 %)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7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12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76400" y="511735"/>
            <a:ext cx="10515600" cy="132556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4400" b="1" kern="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Reglas de Clase</a:t>
            </a:r>
            <a:endParaRPr lang="en-US" sz="4400" b="1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57974" y="1990938"/>
            <a:ext cx="90564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✓ Si por alguna razón se pierde algún examen entonces se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deberá presentar al final del semestre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✓ Esta prohibido el uso de celulares en los exámenes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✓ No se tomará asistencia a la clase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8" y="375019"/>
            <a:ext cx="9608145" cy="13086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Reglas de la clase</a:t>
            </a:r>
            <a:endParaRPr lang="en-US" sz="4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13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38952" y="1872128"/>
            <a:ext cx="96432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✓ Con respecto a los proyectos: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✓ Los grupos de proyecto son de 3 personas.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✓ Todos los integrantes deben estar presentes para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defensa del proyecto. Si algún integrante falta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tendrá nota en el proyecto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✓ Para la defensa del proyecto, el profesor podrá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a una persona que defienda el mismo en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 los demás. La nota obtenida en esta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defensa se aplicará a todo el grupo. Por esta razón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muy importante que se reporte cualquier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irregularidad en el trabajo realizado antes de</a:t>
            </a:r>
          </a:p>
          <a:p>
            <a:pPr marL="273050"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empezar la defensa.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53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8" y="322797"/>
            <a:ext cx="9608145" cy="13086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 </a:t>
            </a:r>
            <a:endParaRPr lang="en-US" sz="4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14</a:t>
            </a:fld>
            <a:endParaRPr kern="0">
              <a:solidFill>
                <a:prstClr val="white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403781"/>
              </p:ext>
            </p:extLst>
          </p:nvPr>
        </p:nvGraphicFramePr>
        <p:xfrm>
          <a:off x="1774088" y="1349494"/>
          <a:ext cx="9391176" cy="5293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535">
                  <a:extLst>
                    <a:ext uri="{9D8B030D-6E8A-4147-A177-3AD203B41FA5}">
                      <a16:colId xmlns:a16="http://schemas.microsoft.com/office/drawing/2014/main" val="1810620803"/>
                    </a:ext>
                  </a:extLst>
                </a:gridCol>
                <a:gridCol w="7260641">
                  <a:extLst>
                    <a:ext uri="{9D8B030D-6E8A-4147-A177-3AD203B41FA5}">
                      <a16:colId xmlns:a16="http://schemas.microsoft.com/office/drawing/2014/main" val="2453968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SEMANA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CONTENIDO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035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Presentación de la Materia </a:t>
                      </a:r>
                    </a:p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Definición Grupos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BASES DE DATOS ORIENTADA A OBJETO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14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800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BASES DE DATOS ORIENTADA A OBJETO</a:t>
                      </a:r>
                      <a:endPara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 DE DATOS SEMI-ESTRUCTURADAS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27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INTRODUCCIÓN A LA BÚSQUEDA DE INFORMACIÓN Y BUSQUEDA EN WEB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19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BASES DATOS DISTRIBUIDAS Y PARALELAS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ASIGNACION PROYECTO Nº 1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203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 DE DATOS ACTIVAS Y DEDUCTIVAS</a:t>
                      </a:r>
                    </a:p>
                    <a:p>
                      <a:pPr algn="just"/>
                      <a:r>
                        <a:rPr lang="es-E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 EXÁMEN PARCIAL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57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 DE DATOS ESPACIALES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5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 DE DATOS MULTIMEDIA</a:t>
                      </a:r>
                    </a:p>
                    <a:p>
                      <a:pPr algn="just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ENTREGA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Nº 1</a:t>
                      </a:r>
                    </a:p>
                    <a:p>
                      <a:pPr algn="just"/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ASIGNACION PROYECTO Nº 2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113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3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15</a:t>
            </a:fld>
            <a:endParaRPr kern="0">
              <a:solidFill>
                <a:prstClr val="white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836909"/>
              </p:ext>
            </p:extLst>
          </p:nvPr>
        </p:nvGraphicFramePr>
        <p:xfrm>
          <a:off x="1793543" y="1962102"/>
          <a:ext cx="9391176" cy="2814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535">
                  <a:extLst>
                    <a:ext uri="{9D8B030D-6E8A-4147-A177-3AD203B41FA5}">
                      <a16:colId xmlns:a16="http://schemas.microsoft.com/office/drawing/2014/main" val="1550376531"/>
                    </a:ext>
                  </a:extLst>
                </a:gridCol>
                <a:gridCol w="7260641">
                  <a:extLst>
                    <a:ext uri="{9D8B030D-6E8A-4147-A177-3AD203B41FA5}">
                      <a16:colId xmlns:a16="http://schemas.microsoft.com/office/drawing/2014/main" val="3522973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DATOS TEMPORALES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526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SEGUNDO EXÁMEN PARCIAL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ASIGNACION PROYECTO Nº 3</a:t>
                      </a:r>
                      <a:endParaRPr lang="en-U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00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 DE DATOS ESPACIO- TEMPORALES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ENTREGA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Nº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0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BASES DE DATOS ESPACIO- TEMPORALES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9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TERCER </a:t>
                      </a:r>
                      <a:r>
                        <a:rPr lang="es-E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EXÁMEN PARCIAL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29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ENTREGA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Nº 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189566"/>
                  </a:ext>
                </a:extLst>
              </a:tr>
            </a:tbl>
          </a:graphicData>
        </a:graphic>
      </p:graphicFrame>
      <p:sp>
        <p:nvSpPr>
          <p:cNvPr id="8" name="Google Shape;109;p16"/>
          <p:cNvSpPr txBox="1">
            <a:spLocks/>
          </p:cNvSpPr>
          <p:nvPr/>
        </p:nvSpPr>
        <p:spPr>
          <a:xfrm>
            <a:off x="1793543" y="517753"/>
            <a:ext cx="9608145" cy="1308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es-ES" sz="4400" kern="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</a:t>
            </a:r>
            <a:endParaRPr lang="en-US" sz="4400" kern="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344152" y="5408190"/>
            <a:ext cx="5117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Planificación en base a 13 semanas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7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2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830683" y="1828800"/>
            <a:ext cx="8787275" cy="14057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Bases de Datos II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741031" y="3415882"/>
            <a:ext cx="9144000" cy="13045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Ingeniería en Informática </a:t>
            </a: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Profa. Clínia Cordero</a:t>
            </a: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corderoclinia@gmail.com</a:t>
            </a:r>
            <a:endParaRPr lang="en-US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240" y="4720423"/>
            <a:ext cx="2679582" cy="1887064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5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8" y="359819"/>
            <a:ext cx="9660800" cy="154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 la Presentación</a:t>
            </a:r>
            <a:endParaRPr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3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74088" y="2128780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Facilitador</a:t>
            </a:r>
          </a:p>
          <a:p>
            <a:r>
              <a:rPr lang="es-E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Contenido</a:t>
            </a:r>
          </a:p>
          <a:p>
            <a:r>
              <a:rPr lang="es-E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Bibliografía</a:t>
            </a:r>
          </a:p>
          <a:p>
            <a:r>
              <a:rPr lang="es-E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Evaluación</a:t>
            </a:r>
          </a:p>
          <a:p>
            <a:r>
              <a:rPr lang="es-ES" sz="3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E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Reglas de Clase</a:t>
            </a:r>
          </a:p>
          <a:p>
            <a:r>
              <a:rPr lang="es-ES" sz="3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ES" sz="3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Cronograma</a:t>
            </a:r>
            <a:endParaRPr lang="es-ES" sz="3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88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7" y="318501"/>
            <a:ext cx="9660800" cy="154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cs typeface="Arial" panose="020B0604020202020204" pitchFamily="34" charset="0"/>
              </a:rPr>
              <a:t>Facilitador</a:t>
            </a:r>
            <a:endParaRPr sz="4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4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74087" y="1864901"/>
            <a:ext cx="100585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Ing. Clínia Cordero</a:t>
            </a:r>
          </a:p>
          <a:p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corderoclinia@gmail.com</a:t>
            </a:r>
          </a:p>
          <a:p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@</a:t>
            </a:r>
            <a:r>
              <a:rPr lang="es-ES" sz="2000" dirty="0" err="1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cliniacordero</a:t>
            </a:r>
            <a:endParaRPr lang="es-ES" sz="2000" dirty="0" smtClean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es-ES" sz="20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Ingeniero en Informática</a:t>
            </a:r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, Universidad Nacional Experimental de Guayana 2004</a:t>
            </a:r>
          </a:p>
          <a:p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Técnico Superior Universitario en Informática</a:t>
            </a:r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, Instituto Universitario de Tecnología Rodolfo </a:t>
            </a:r>
            <a:r>
              <a:rPr lang="es-ES" sz="20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Loero</a:t>
            </a:r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 Arismendi, 1990</a:t>
            </a:r>
          </a:p>
          <a:p>
            <a:endParaRPr lang="es-ES" sz="20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✓ Profesor de Pregrado de la UNEG desde 2021</a:t>
            </a:r>
          </a:p>
          <a:p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✓ Miembro Comité de Tesis de Pregrado UNEG, 2022</a:t>
            </a:r>
          </a:p>
          <a:p>
            <a:endParaRPr lang="es-ES" sz="20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Áreas de Trabajo: </a:t>
            </a:r>
            <a:r>
              <a:rPr lang="es-ES" sz="2000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Soporte Técnico de Sistemas y Administrador de Base de Datos</a:t>
            </a:r>
            <a:r>
              <a:rPr lang="es-E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, Universidad de Oriente Desde 1992-2017</a:t>
            </a:r>
            <a:endParaRPr lang="es-ES" sz="2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6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5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5" name="Google Shape;109;p16"/>
          <p:cNvSpPr txBox="1">
            <a:spLocks/>
          </p:cNvSpPr>
          <p:nvPr/>
        </p:nvSpPr>
        <p:spPr>
          <a:xfrm>
            <a:off x="1807907" y="317588"/>
            <a:ext cx="96608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de Datos II</a:t>
            </a:r>
            <a:endParaRPr lang="es-ES" sz="4400" kern="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930888" y="1955432"/>
            <a:ext cx="3112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Propósito de la Asignatura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930888" y="2972160"/>
            <a:ext cx="436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de la Unidad Curricular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918160" y="3536997"/>
            <a:ext cx="61917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 sistemas de bases de datos mediante la automatización de los procesos de administración de la información para generar aplicaciones informáticas orientadas a la web con modelos avanzados de bases de datos en el entorno profesional y empresarial.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918160" y="2461325"/>
            <a:ext cx="748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Introducir los conceptos y técnicas de los Sistemas de Bases de Datos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31925" y="5211768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 Profesional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18160" y="5657671"/>
            <a:ext cx="6191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 sistemas de bases de datos de acuerdo a los preceptos de la ingeniería de datos optimizando los recursos computacionales para generar aplicaciones informáticas en el entorno empresarial y profesional.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61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8" y="363646"/>
            <a:ext cx="9608145" cy="13086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detallado por Tema</a:t>
            </a:r>
            <a:endParaRPr lang="en-US" sz="4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6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74088" y="1683658"/>
            <a:ext cx="93703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Tema I.	BASE DE DATOS ORIENTADA A OBJETO</a:t>
            </a:r>
          </a:p>
          <a:p>
            <a:pPr marL="900113"/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•	Conceptos de Bases de datos de objetos</a:t>
            </a:r>
          </a:p>
          <a:p>
            <a:pPr marL="900113"/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•	El Modelo de objetos ODMG</a:t>
            </a:r>
          </a:p>
          <a:p>
            <a:pPr marL="900113"/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•	Lenguaje de Definición de Objetos ODL</a:t>
            </a:r>
          </a:p>
          <a:p>
            <a:pPr marL="900113"/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•	Diseño Conceptual de una Base de Datos de Objeto</a:t>
            </a:r>
          </a:p>
          <a:p>
            <a:pPr marL="900113"/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•	Lenguaje de Consulta de Objetos OQL</a:t>
            </a:r>
          </a:p>
          <a:p>
            <a:endParaRPr lang="es-E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Tema II.	Bases de Datos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semi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-estructuradas</a:t>
            </a:r>
          </a:p>
          <a:p>
            <a:pPr marL="900113"/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•	XML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Modelo de Objeto de Documento (DOM)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Definición de Tipos de Documentos (DTD)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Esquemas (XDS), transformaciones e hijas de estilos (XLS)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Consultas a XML en </a:t>
            </a:r>
            <a:r>
              <a:rPr lang="es-E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Xpath</a:t>
            </a: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/</a:t>
            </a:r>
            <a:r>
              <a:rPr lang="es-E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Xquery</a:t>
            </a:r>
            <a:endParaRPr lang="es-ES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Introducción a las Bases de Datos </a:t>
            </a:r>
            <a:r>
              <a:rPr lang="es-E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semi</a:t>
            </a: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-estructuradas o </a:t>
            </a:r>
            <a:r>
              <a:rPr lang="es-ES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NoSql</a:t>
            </a:r>
            <a:endParaRPr lang="es-E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      Gestión de Bases de Datos en XML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Correspondencia entre SGDB y XML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WEB y arquitectura de 3 capas</a:t>
            </a:r>
          </a:p>
          <a:p>
            <a:pPr marL="1350963" indent="-127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prstClr val="black"/>
                </a:solidFill>
                <a:cs typeface="Arial" panose="020B0604020202020204" pitchFamily="34" charset="0"/>
              </a:rPr>
              <a:t>	Tecnologías dinámicas y páginas activas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10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7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13" name="Google Shape;109;p16"/>
          <p:cNvSpPr txBox="1">
            <a:spLocks/>
          </p:cNvSpPr>
          <p:nvPr/>
        </p:nvSpPr>
        <p:spPr>
          <a:xfrm>
            <a:off x="1774089" y="316962"/>
            <a:ext cx="9608145" cy="1308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es-ES" sz="4400" kern="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detallado por Tema</a:t>
            </a:r>
            <a:endParaRPr lang="en-US" sz="4400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774089" y="1808785"/>
            <a:ext cx="96489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Gestión de Bases de Datos en JSON</a:t>
            </a:r>
            <a:endParaRPr lang="es-ES" dirty="0" smtClean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80963">
              <a:buFont typeface="Wingdings" panose="05000000000000000000" pitchFamily="2" charset="2"/>
              <a:buChar char="ü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Introducción a JSON</a:t>
            </a:r>
          </a:p>
          <a:p>
            <a:pPr marL="723900" indent="12700">
              <a:buFont typeface="Wingdings" panose="05000000000000000000" pitchFamily="2" charset="2"/>
              <a:buChar char="ü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Gestión de Bases de Datos con JSON</a:t>
            </a:r>
          </a:p>
          <a:p>
            <a:pPr marL="285750" indent="-12700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	Programación de Bases de Datos en la WEB usando PHP</a:t>
            </a:r>
          </a:p>
          <a:p>
            <a:pPr marL="723900" indent="-12700">
              <a:buFont typeface="Wingdings" panose="05000000000000000000" pitchFamily="2" charset="2"/>
              <a:buChar char="ü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Características de PHP</a:t>
            </a:r>
          </a:p>
          <a:p>
            <a:pPr marL="723900">
              <a:buFont typeface="Wingdings" panose="05000000000000000000" pitchFamily="2" charset="2"/>
              <a:buChar char="ü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Introducción a programación de una Base de Datos usando PHP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    INTRODUCCIÓN A LA BÚSQUEDA DE INFORMACIÓN Y BUSQUEDA EN WEB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Conceptos de búsqueda de Información (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Retrieval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IR)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Modelos de Búsqueda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Tipos de Consultas en sistemas IR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Preprocesamiento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textos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Listas invertidas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Medidas de evaluación para búsquedas relevantes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Búsquedas y análisis en la web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Tendencias en IR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7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8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13" name="Google Shape;109;p16"/>
          <p:cNvSpPr txBox="1">
            <a:spLocks/>
          </p:cNvSpPr>
          <p:nvPr/>
        </p:nvSpPr>
        <p:spPr>
          <a:xfrm>
            <a:off x="1774090" y="375019"/>
            <a:ext cx="9608145" cy="1308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 i="0" u="none" strike="noStrike" cap="non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rPr lang="es-ES" sz="4400" kern="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detallado por Tema</a:t>
            </a:r>
            <a:endParaRPr lang="en-US" sz="4400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74090" y="1676075"/>
            <a:ext cx="876328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BASES DATOS DISTRIBUIDAS Y PARALELAS</a:t>
            </a:r>
          </a:p>
          <a:p>
            <a:pPr marL="450850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	Arquitectura y modelos distribuidos y paralelos</a:t>
            </a:r>
          </a:p>
          <a:p>
            <a:pPr marL="450850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	Replicación y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Fragmentación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      Modelos y Procesamiento de Consultas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Modelo de Concurrencia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      BASES DE DATOS ACTIVAS Y DEDUCTIVAS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Modelos de reglas y lenguajes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Semánticas de la ejecución de reglas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Implementaciones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Manejo de incertidumbre y conocimiento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VI.    BASES DE DATOS ESPACIALES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Modelos de datos espaciales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Almacenamiento y recuperación de datos espaciales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Lenguajes de consulta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Integración de datos espaciales y no espaciales</a:t>
            </a:r>
          </a:p>
          <a:p>
            <a:pPr marL="45085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Procesamiento de consultas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1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ctrTitle" idx="4294967295"/>
          </p:nvPr>
        </p:nvSpPr>
        <p:spPr>
          <a:xfrm>
            <a:off x="1774088" y="367437"/>
            <a:ext cx="9608145" cy="130863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4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detallado por Tema</a:t>
            </a:r>
            <a:endParaRPr lang="en-US" sz="4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sldNum" idx="12"/>
          </p:nvPr>
        </p:nvSpPr>
        <p:spPr>
          <a:xfrm>
            <a:off x="11667200" y="5808300"/>
            <a:ext cx="5248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prstClr val="white"/>
                </a:solidFill>
              </a:rPr>
              <a:pPr defTabSz="1219170">
                <a:buClr>
                  <a:srgbClr val="000000"/>
                </a:buClr>
              </a:pPr>
              <a:t>9</a:t>
            </a:fld>
            <a:endParaRPr kern="0">
              <a:solidFill>
                <a:prstClr val="white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74088" y="1487606"/>
            <a:ext cx="84570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VII.   BASES DE DATOS MULTIMEDIA</a:t>
            </a:r>
          </a:p>
          <a:p>
            <a:pPr marL="450850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	Requerimientos y sistemas de manejo de información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multimedios</a:t>
            </a:r>
          </a:p>
          <a:p>
            <a:pPr marL="450850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Enfoques de desarrollo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AutoNum type="romanUcPeriod" startAt="8"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DE DATOS TEMPORALES </a:t>
            </a:r>
          </a:p>
          <a:p>
            <a:pPr marL="400050" indent="-400050">
              <a:buAutoNum type="romanUcPeriod" startAt="8"/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Modelos de datos temporales</a:t>
            </a:r>
          </a:p>
          <a:p>
            <a:pPr marL="531813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Almacenamiento y recuperación de datos temporales</a:t>
            </a:r>
          </a:p>
          <a:p>
            <a:pPr marL="531813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Lenguaje de consulta y versiones</a:t>
            </a:r>
          </a:p>
          <a:p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IX.      BASES DE DATOS ESPACIO- TEMPORALES</a:t>
            </a:r>
          </a:p>
          <a:p>
            <a:pPr marL="531813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Modelos de datos espacio-temporales</a:t>
            </a:r>
          </a:p>
          <a:p>
            <a:pPr marL="531813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Almacenamiento y recuperación de datos espacio-temporales</a:t>
            </a:r>
          </a:p>
          <a:p>
            <a:pPr marL="531813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•	Lenguaje de consulta</a:t>
            </a:r>
          </a:p>
          <a:p>
            <a:endParaRPr lang="es-ES" dirty="0" smtClean="0"/>
          </a:p>
          <a:p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1657974" y="1676076"/>
            <a:ext cx="9474483" cy="7582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9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set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asset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asset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Basset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2846</TotalTime>
  <Words>679</Words>
  <Application>Microsoft Office PowerPoint</Application>
  <PresentationFormat>Panorámica</PresentationFormat>
  <Paragraphs>198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Barlow</vt:lpstr>
      <vt:lpstr>Calibri</vt:lpstr>
      <vt:lpstr>Wingdings</vt:lpstr>
      <vt:lpstr>Basset template</vt:lpstr>
      <vt:lpstr>1_Basset template</vt:lpstr>
      <vt:lpstr>2_Basset template</vt:lpstr>
      <vt:lpstr>4_Basset template</vt:lpstr>
      <vt:lpstr>Sistemas Bases de Datos II</vt:lpstr>
      <vt:lpstr>Presentación de PowerPoint</vt:lpstr>
      <vt:lpstr>Contenido de la Presentación</vt:lpstr>
      <vt:lpstr>Facilitador</vt:lpstr>
      <vt:lpstr>Presentación de PowerPoint</vt:lpstr>
      <vt:lpstr>Contenido detallado por Tema</vt:lpstr>
      <vt:lpstr>Presentación de PowerPoint</vt:lpstr>
      <vt:lpstr>Presentación de PowerPoint</vt:lpstr>
      <vt:lpstr>Contenido detallado por Tema</vt:lpstr>
      <vt:lpstr>Bibliografía</vt:lpstr>
      <vt:lpstr>Presentación de PowerPoint</vt:lpstr>
      <vt:lpstr>Presentación de PowerPoint</vt:lpstr>
      <vt:lpstr>Reglas de la clase</vt:lpstr>
      <vt:lpstr>Cronograma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de Datos II</dc:title>
  <dc:creator>User</dc:creator>
  <cp:lastModifiedBy>User</cp:lastModifiedBy>
  <cp:revision>77</cp:revision>
  <dcterms:created xsi:type="dcterms:W3CDTF">2023-11-04T13:57:55Z</dcterms:created>
  <dcterms:modified xsi:type="dcterms:W3CDTF">2023-11-10T00:27:47Z</dcterms:modified>
</cp:coreProperties>
</file>