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77" r:id="rId5"/>
    <p:sldId id="275" r:id="rId6"/>
    <p:sldId id="276" r:id="rId7"/>
    <p:sldId id="260" r:id="rId8"/>
    <p:sldId id="265" r:id="rId9"/>
    <p:sldId id="266" r:id="rId10"/>
    <p:sldId id="267" r:id="rId11"/>
    <p:sldId id="268" r:id="rId12"/>
    <p:sldId id="269" r:id="rId13"/>
    <p:sldId id="261" r:id="rId14"/>
    <p:sldId id="262" r:id="rId15"/>
    <p:sldId id="263" r:id="rId16"/>
    <p:sldId id="264" r:id="rId17"/>
    <p:sldId id="270" r:id="rId18"/>
    <p:sldId id="271" r:id="rId19"/>
    <p:sldId id="272" r:id="rId20"/>
    <p:sldId id="273" r:id="rId21"/>
    <p:sldId id="274" r:id="rId22"/>
    <p:sldId id="25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E0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12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pPr/>
              <a:t>3/15/2023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41D2AC3-6A0B-4169-B1EA-E3AE8B351BDD}" type="datetimeFigureOut">
              <a:rPr lang="en-US" dirty="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4B9363-8B87-41B7-9F8E-64519CBB8F34}" type="datetimeFigureOut">
              <a:rPr lang="en-US" dirty="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AEF5746-5284-4951-9F37-7AE924EDBCB7}" type="datetimeFigureOut">
              <a:rPr lang="en-US" dirty="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2398B29-7265-4A65-A2A4-6703C057B7C1}" type="datetimeFigureOut">
              <a:rPr lang="en-US" dirty="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8FBA082-94DF-4C4B-A041-6624924AB0A8}" type="datetimeFigureOut">
              <a:rPr lang="en-US" dirty="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27686C4-3AB5-4E0C-86CA-FB108C350AA9}" type="datetimeFigureOut">
              <a:rPr lang="en-US" dirty="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F7F47CF-67C9-420C-80A5-E2069FF0C2DF}"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pPr/>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0C3BFE2-83B7-4B0A-B9D3-AB28331082B3}" type="datetimeFigureOut">
              <a:rPr lang="en-US" dirty="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2EF78E3-FDA3-4D28-AAA2-0B81F349A39D}" type="datetimeFigureOut">
              <a:rPr lang="en-US" dirty="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pPr/>
              <a:t>3/15/2023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v-organizing.com/what-are-the-examples-of-non-academic-text/" TargetMode="External"/><Relationship Id="rId2" Type="http://schemas.openxmlformats.org/officeDocument/2006/relationships/hyperlink" Target="https://www.scribbr.com/academic-essay/essay-types/" TargetMode="External"/><Relationship Id="rId1" Type="http://schemas.openxmlformats.org/officeDocument/2006/relationships/slideLayout" Target="../slideLayouts/slideLayout2.xml"/><Relationship Id="rId5" Type="http://schemas.openxmlformats.org/officeDocument/2006/relationships/hyperlink" Target="https://docer.com.ar/doc/ncvxvn0" TargetMode="External"/><Relationship Id="rId4" Type="http://schemas.openxmlformats.org/officeDocument/2006/relationships/hyperlink" Target="https://mv-organizing.com/what-is-the-meaning-of-academic-tex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DCD904D-6622-452E-83D1-F095542ADFD0}"/>
              </a:ext>
            </a:extLst>
          </p:cNvPr>
          <p:cNvSpPr>
            <a:spLocks noGrp="1"/>
          </p:cNvSpPr>
          <p:nvPr>
            <p:ph type="ctrTitle"/>
          </p:nvPr>
        </p:nvSpPr>
        <p:spPr/>
        <p:txBody>
          <a:bodyPr/>
          <a:lstStyle/>
          <a:p>
            <a:r>
              <a:rPr lang="es-VE" dirty="0"/>
              <a:t>Redacción de textos académicos</a:t>
            </a:r>
          </a:p>
        </p:txBody>
      </p:sp>
      <p:sp>
        <p:nvSpPr>
          <p:cNvPr id="3" name="Subtítulo 2">
            <a:extLst>
              <a:ext uri="{FF2B5EF4-FFF2-40B4-BE49-F238E27FC236}">
                <a16:creationId xmlns="" xmlns:a16="http://schemas.microsoft.com/office/drawing/2014/main" id="{D6ECE869-9842-439E-A35B-24C2E0AD65AA}"/>
              </a:ext>
            </a:extLst>
          </p:cNvPr>
          <p:cNvSpPr>
            <a:spLocks noGrp="1"/>
          </p:cNvSpPr>
          <p:nvPr>
            <p:ph type="subTitle" idx="1"/>
          </p:nvPr>
        </p:nvSpPr>
        <p:spPr/>
        <p:txBody>
          <a:bodyPr/>
          <a:lstStyle/>
          <a:p>
            <a:r>
              <a:rPr lang="es-ES" dirty="0"/>
              <a:t>Dra. Carmen Vas</a:t>
            </a:r>
            <a:endParaRPr lang="es-VE" dirty="0"/>
          </a:p>
        </p:txBody>
      </p:sp>
      <p:pic>
        <p:nvPicPr>
          <p:cNvPr id="4" name="Imagen 3">
            <a:extLst>
              <a:ext uri="{FF2B5EF4-FFF2-40B4-BE49-F238E27FC236}">
                <a16:creationId xmlns="" xmlns:a16="http://schemas.microsoft.com/office/drawing/2014/main" id="{73620867-B7A5-461C-AC1B-FD1333029469}"/>
              </a:ext>
            </a:extLst>
          </p:cNvPr>
          <p:cNvPicPr>
            <a:picLocks noChangeAspect="1"/>
          </p:cNvPicPr>
          <p:nvPr/>
        </p:nvPicPr>
        <p:blipFill>
          <a:blip r:embed="rId2"/>
          <a:stretch>
            <a:fillRect/>
          </a:stretch>
        </p:blipFill>
        <p:spPr>
          <a:xfrm rot="21338596">
            <a:off x="9616783" y="123887"/>
            <a:ext cx="629706" cy="768645"/>
          </a:xfrm>
          <a:prstGeom prst="rect">
            <a:avLst/>
          </a:prstGeom>
        </p:spPr>
      </p:pic>
      <p:pic>
        <p:nvPicPr>
          <p:cNvPr id="5" name="Imagen 4">
            <a:extLst>
              <a:ext uri="{FF2B5EF4-FFF2-40B4-BE49-F238E27FC236}">
                <a16:creationId xmlns="" xmlns:a16="http://schemas.microsoft.com/office/drawing/2014/main" id="{A3F69339-E9DE-4C4D-96BA-F03E459D1D5B}"/>
              </a:ext>
            </a:extLst>
          </p:cNvPr>
          <p:cNvPicPr>
            <a:picLocks noChangeAspect="1"/>
          </p:cNvPicPr>
          <p:nvPr/>
        </p:nvPicPr>
        <p:blipFill>
          <a:blip r:embed="rId3"/>
          <a:stretch>
            <a:fillRect/>
          </a:stretch>
        </p:blipFill>
        <p:spPr>
          <a:xfrm rot="21386669">
            <a:off x="407799" y="642828"/>
            <a:ext cx="835384" cy="757746"/>
          </a:xfrm>
          <a:prstGeom prst="rect">
            <a:avLst/>
          </a:prstGeom>
        </p:spPr>
      </p:pic>
      <p:sp>
        <p:nvSpPr>
          <p:cNvPr id="6" name="CuadroTexto 5">
            <a:extLst>
              <a:ext uri="{FF2B5EF4-FFF2-40B4-BE49-F238E27FC236}">
                <a16:creationId xmlns="" xmlns:a16="http://schemas.microsoft.com/office/drawing/2014/main" id="{89F58ABF-72FE-44E8-8E34-89810B6FC8BA}"/>
              </a:ext>
            </a:extLst>
          </p:cNvPr>
          <p:cNvSpPr txBox="1"/>
          <p:nvPr/>
        </p:nvSpPr>
        <p:spPr>
          <a:xfrm rot="21400478">
            <a:off x="1382649" y="435570"/>
            <a:ext cx="8089074" cy="584775"/>
          </a:xfrm>
          <a:prstGeom prst="rect">
            <a:avLst/>
          </a:prstGeom>
          <a:noFill/>
        </p:spPr>
        <p:txBody>
          <a:bodyPr wrap="none" rtlCol="0">
            <a:spAutoFit/>
          </a:bodyPr>
          <a:lstStyle/>
          <a:p>
            <a:r>
              <a:rPr lang="es-ES" sz="3200" dirty="0"/>
              <a:t>Universidad Nacional Experimental de Guayana</a:t>
            </a:r>
            <a:endParaRPr lang="es-VE" sz="3200" dirty="0"/>
          </a:p>
        </p:txBody>
      </p:sp>
      <p:sp>
        <p:nvSpPr>
          <p:cNvPr id="9" name="Subtítulo 2">
            <a:extLst>
              <a:ext uri="{FF2B5EF4-FFF2-40B4-BE49-F238E27FC236}">
                <a16:creationId xmlns="" xmlns:a16="http://schemas.microsoft.com/office/drawing/2014/main" id="{3B69C5B1-F7AD-4935-9EAC-E30408855EBF}"/>
              </a:ext>
            </a:extLst>
          </p:cNvPr>
          <p:cNvSpPr txBox="1">
            <a:spLocks/>
          </p:cNvSpPr>
          <p:nvPr/>
        </p:nvSpPr>
        <p:spPr>
          <a:xfrm rot="21420000">
            <a:off x="1380215" y="5314614"/>
            <a:ext cx="9755187" cy="550333"/>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r>
              <a:rPr lang="es-ES" dirty="0" smtClean="0">
                <a:solidFill>
                  <a:schemeClr val="bg1"/>
                </a:solidFill>
              </a:rPr>
              <a:t>MARZO 2023</a:t>
            </a:r>
            <a:endParaRPr lang="es-VE" dirty="0">
              <a:solidFill>
                <a:schemeClr val="bg1"/>
              </a:solidFill>
            </a:endParaRPr>
          </a:p>
        </p:txBody>
      </p:sp>
    </p:spTree>
    <p:extLst>
      <p:ext uri="{BB962C8B-B14F-4D97-AF65-F5344CB8AC3E}">
        <p14:creationId xmlns="" xmlns:p14="http://schemas.microsoft.com/office/powerpoint/2010/main" val="63732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A44A0FE-8719-4677-B23B-8A8A8CA02595}"/>
              </a:ext>
            </a:extLst>
          </p:cNvPr>
          <p:cNvSpPr>
            <a:spLocks noGrp="1"/>
          </p:cNvSpPr>
          <p:nvPr>
            <p:ph type="title"/>
          </p:nvPr>
        </p:nvSpPr>
        <p:spPr>
          <a:xfrm>
            <a:off x="714830" y="375490"/>
            <a:ext cx="10396882" cy="1151965"/>
          </a:xfrm>
        </p:spPr>
        <p:txBody>
          <a:bodyPr>
            <a:normAutofit fontScale="90000"/>
          </a:bodyPr>
          <a:lstStyle/>
          <a:p>
            <a:r>
              <a:rPr lang="es-ES" dirty="0"/>
              <a:t>Redacción de los componentes del texto académico</a:t>
            </a:r>
            <a:endParaRPr lang="es-VE" dirty="0"/>
          </a:p>
        </p:txBody>
      </p:sp>
      <p:sp>
        <p:nvSpPr>
          <p:cNvPr id="3" name="Marcador de contenido 2">
            <a:extLst>
              <a:ext uri="{FF2B5EF4-FFF2-40B4-BE49-F238E27FC236}">
                <a16:creationId xmlns="" xmlns:a16="http://schemas.microsoft.com/office/drawing/2014/main" id="{0035F7F1-5AEE-48D2-81C2-47D8AA1FF388}"/>
              </a:ext>
            </a:extLst>
          </p:cNvPr>
          <p:cNvSpPr>
            <a:spLocks noGrp="1"/>
          </p:cNvSpPr>
          <p:nvPr>
            <p:ph sz="quarter" idx="13"/>
          </p:nvPr>
        </p:nvSpPr>
        <p:spPr>
          <a:xfrm>
            <a:off x="221975" y="2116405"/>
            <a:ext cx="7278755" cy="3311189"/>
          </a:xfrm>
        </p:spPr>
        <p:txBody>
          <a:bodyPr>
            <a:noAutofit/>
          </a:bodyPr>
          <a:lstStyle/>
          <a:p>
            <a:pPr marL="0" indent="0" algn="just">
              <a:lnSpc>
                <a:spcPct val="100000"/>
              </a:lnSpc>
              <a:spcBef>
                <a:spcPts val="0"/>
              </a:spcBef>
              <a:buNone/>
            </a:pPr>
            <a:r>
              <a:rPr lang="es-ES" dirty="0"/>
              <a:t>Estructura de los párrafos:</a:t>
            </a:r>
            <a:r>
              <a:rPr lang="es-ES" cap="none" dirty="0">
                <a:latin typeface="Arial Narrow" panose="020B0606020202030204" pitchFamily="34" charset="0"/>
              </a:rPr>
              <a:t> tanto el texto completo como cada párrafo deben adherirse a las convenciones de estructura de párrafo en textos académicos:</a:t>
            </a:r>
            <a:endParaRPr lang="es-ES" dirty="0"/>
          </a:p>
          <a:p>
            <a:pPr>
              <a:lnSpc>
                <a:spcPct val="100000"/>
              </a:lnSpc>
              <a:spcBef>
                <a:spcPts val="0"/>
              </a:spcBef>
            </a:pPr>
            <a:r>
              <a:rPr lang="es-ES" cap="none" dirty="0">
                <a:latin typeface="Arial Narrow" panose="020B0606020202030204" pitchFamily="34" charset="0"/>
              </a:rPr>
              <a:t>Cada párrafo debe comenzar con una declaración u oración general que presente el tema.</a:t>
            </a:r>
          </a:p>
          <a:p>
            <a:pPr>
              <a:lnSpc>
                <a:spcPct val="100000"/>
              </a:lnSpc>
              <a:spcBef>
                <a:spcPts val="0"/>
              </a:spcBef>
            </a:pPr>
            <a:r>
              <a:rPr lang="es-ES" cap="none" dirty="0">
                <a:latin typeface="Arial Narrow" panose="020B0606020202030204" pitchFamily="34" charset="0"/>
              </a:rPr>
              <a:t>El resto del párrafo lo aborde con mayor especificidad y detalle. </a:t>
            </a:r>
          </a:p>
          <a:p>
            <a:pPr>
              <a:lnSpc>
                <a:spcPct val="100000"/>
              </a:lnSpc>
              <a:spcBef>
                <a:spcPts val="0"/>
              </a:spcBef>
            </a:pPr>
            <a:r>
              <a:rPr lang="es-ES" cap="none" dirty="0">
                <a:latin typeface="Arial Narrow" panose="020B0606020202030204" pitchFamily="34" charset="0"/>
              </a:rPr>
              <a:t>Cada párrafo también debe estar unificado: debe abordar una sola cosa o idea. </a:t>
            </a:r>
          </a:p>
          <a:p>
            <a:pPr>
              <a:lnSpc>
                <a:spcPct val="100000"/>
              </a:lnSpc>
              <a:spcBef>
                <a:spcPts val="0"/>
              </a:spcBef>
            </a:pPr>
            <a:r>
              <a:rPr lang="es-ES" cap="none" dirty="0">
                <a:latin typeface="Arial Narrow" panose="020B0606020202030204" pitchFamily="34" charset="0"/>
              </a:rPr>
              <a:t>Cada párrafo también debe agregar algo nuevo que no se encuentre en ninguna otra parte del texto. </a:t>
            </a:r>
          </a:p>
          <a:p>
            <a:pPr>
              <a:lnSpc>
                <a:spcPct val="100000"/>
              </a:lnSpc>
              <a:spcBef>
                <a:spcPts val="0"/>
              </a:spcBef>
            </a:pPr>
            <a:r>
              <a:rPr lang="es-ES" cap="none" dirty="0">
                <a:latin typeface="Arial Narrow" panose="020B0606020202030204" pitchFamily="34" charset="0"/>
              </a:rPr>
              <a:t>Para lograr una estructura clara en cada párrafo, use  oraciones temáticas. </a:t>
            </a:r>
            <a:endParaRPr lang="es-VE" cap="none" dirty="0">
              <a:latin typeface="Arial Narrow" panose="020B0606020202030204" pitchFamily="34" charset="0"/>
            </a:endParaRPr>
          </a:p>
        </p:txBody>
      </p:sp>
      <p:sp>
        <p:nvSpPr>
          <p:cNvPr id="8" name="Rectángulo 7">
            <a:extLst>
              <a:ext uri="{FF2B5EF4-FFF2-40B4-BE49-F238E27FC236}">
                <a16:creationId xmlns="" xmlns:a16="http://schemas.microsoft.com/office/drawing/2014/main" id="{CD4A1CB9-0CBD-44E6-9907-F8E83CB1CF64}"/>
              </a:ext>
            </a:extLst>
          </p:cNvPr>
          <p:cNvSpPr/>
          <p:nvPr/>
        </p:nvSpPr>
        <p:spPr>
          <a:xfrm>
            <a:off x="526614" y="2830286"/>
            <a:ext cx="6795455" cy="686306"/>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nvGrpSpPr>
          <p:cNvPr id="12" name="Grupo 11">
            <a:extLst>
              <a:ext uri="{FF2B5EF4-FFF2-40B4-BE49-F238E27FC236}">
                <a16:creationId xmlns="" xmlns:a16="http://schemas.microsoft.com/office/drawing/2014/main" id="{E9262323-E2A1-465F-BDFB-E11AD0E32731}"/>
              </a:ext>
            </a:extLst>
          </p:cNvPr>
          <p:cNvGrpSpPr/>
          <p:nvPr/>
        </p:nvGrpSpPr>
        <p:grpSpPr>
          <a:xfrm>
            <a:off x="7500730" y="2830286"/>
            <a:ext cx="4114556" cy="2257633"/>
            <a:chOff x="7375079" y="2526402"/>
            <a:chExt cx="4114556" cy="2257633"/>
          </a:xfrm>
        </p:grpSpPr>
        <p:pic>
          <p:nvPicPr>
            <p:cNvPr id="5" name="Imagen 4">
              <a:extLst>
                <a:ext uri="{FF2B5EF4-FFF2-40B4-BE49-F238E27FC236}">
                  <a16:creationId xmlns="" xmlns:a16="http://schemas.microsoft.com/office/drawing/2014/main" id="{FE243E69-991F-4FC5-9785-5503082FD7A1}"/>
                </a:ext>
              </a:extLst>
            </p:cNvPr>
            <p:cNvPicPr>
              <a:picLocks noChangeAspect="1"/>
            </p:cNvPicPr>
            <p:nvPr/>
          </p:nvPicPr>
          <p:blipFill>
            <a:blip r:embed="rId2"/>
            <a:stretch>
              <a:fillRect/>
            </a:stretch>
          </p:blipFill>
          <p:spPr>
            <a:xfrm>
              <a:off x="7375079" y="2526402"/>
              <a:ext cx="4114556" cy="2257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ángulo 5">
              <a:extLst>
                <a:ext uri="{FF2B5EF4-FFF2-40B4-BE49-F238E27FC236}">
                  <a16:creationId xmlns="" xmlns:a16="http://schemas.microsoft.com/office/drawing/2014/main" id="{A738F6C2-8BCB-4DCD-B880-E93FBA3A4CA1}"/>
                </a:ext>
              </a:extLst>
            </p:cNvPr>
            <p:cNvSpPr/>
            <p:nvPr/>
          </p:nvSpPr>
          <p:spPr>
            <a:xfrm>
              <a:off x="7500730" y="2703443"/>
              <a:ext cx="3935896" cy="596348"/>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a:extLst>
                <a:ext uri="{FF2B5EF4-FFF2-40B4-BE49-F238E27FC236}">
                  <a16:creationId xmlns="" xmlns:a16="http://schemas.microsoft.com/office/drawing/2014/main" id="{0065CA16-4A98-463D-8F8F-C0E6E77E97F2}"/>
                </a:ext>
              </a:extLst>
            </p:cNvPr>
            <p:cNvSpPr/>
            <p:nvPr/>
          </p:nvSpPr>
          <p:spPr>
            <a:xfrm>
              <a:off x="7500730" y="3323396"/>
              <a:ext cx="1325218" cy="386392"/>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Rectángulo 8">
              <a:extLst>
                <a:ext uri="{FF2B5EF4-FFF2-40B4-BE49-F238E27FC236}">
                  <a16:creationId xmlns="" xmlns:a16="http://schemas.microsoft.com/office/drawing/2014/main" id="{2AA90B36-740B-4F39-ADAA-281347EE2C7D}"/>
                </a:ext>
              </a:extLst>
            </p:cNvPr>
            <p:cNvSpPr/>
            <p:nvPr/>
          </p:nvSpPr>
          <p:spPr>
            <a:xfrm>
              <a:off x="7500730" y="3712118"/>
              <a:ext cx="3935896" cy="961481"/>
            </a:xfrm>
            <a:prstGeom prst="rect">
              <a:avLst/>
            </a:prstGeom>
            <a:solidFill>
              <a:srgbClr val="92D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Rectángulo 9">
              <a:extLst>
                <a:ext uri="{FF2B5EF4-FFF2-40B4-BE49-F238E27FC236}">
                  <a16:creationId xmlns="" xmlns:a16="http://schemas.microsoft.com/office/drawing/2014/main" id="{D66C9F33-365A-4821-9C38-C7770856FDF3}"/>
                </a:ext>
              </a:extLst>
            </p:cNvPr>
            <p:cNvSpPr/>
            <p:nvPr/>
          </p:nvSpPr>
          <p:spPr>
            <a:xfrm>
              <a:off x="8825948" y="3299791"/>
              <a:ext cx="2610678" cy="386392"/>
            </a:xfrm>
            <a:prstGeom prst="rect">
              <a:avLst/>
            </a:prstGeom>
            <a:solidFill>
              <a:srgbClr val="92D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grpSp>
      <p:sp>
        <p:nvSpPr>
          <p:cNvPr id="11" name="Rectángulo 10">
            <a:extLst>
              <a:ext uri="{FF2B5EF4-FFF2-40B4-BE49-F238E27FC236}">
                <a16:creationId xmlns="" xmlns:a16="http://schemas.microsoft.com/office/drawing/2014/main" id="{C14254A2-E0E1-46E5-BC52-8F7D5B073B4E}"/>
              </a:ext>
            </a:extLst>
          </p:cNvPr>
          <p:cNvSpPr/>
          <p:nvPr/>
        </p:nvSpPr>
        <p:spPr>
          <a:xfrm>
            <a:off x="526613" y="3531106"/>
            <a:ext cx="6019329" cy="278640"/>
          </a:xfrm>
          <a:prstGeom prst="rect">
            <a:avLst/>
          </a:prstGeom>
          <a:solidFill>
            <a:srgbClr val="92D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3" name="CuadroTexto 12">
            <a:extLst>
              <a:ext uri="{FF2B5EF4-FFF2-40B4-BE49-F238E27FC236}">
                <a16:creationId xmlns="" xmlns:a16="http://schemas.microsoft.com/office/drawing/2014/main" id="{6DD07253-70AA-4BAC-AFDF-403262266343}"/>
              </a:ext>
            </a:extLst>
          </p:cNvPr>
          <p:cNvSpPr txBox="1"/>
          <p:nvPr/>
        </p:nvSpPr>
        <p:spPr>
          <a:xfrm>
            <a:off x="8817664" y="6063589"/>
            <a:ext cx="2870752" cy="369332"/>
          </a:xfrm>
          <a:prstGeom prst="rect">
            <a:avLst/>
          </a:prstGeom>
          <a:noFill/>
        </p:spPr>
        <p:txBody>
          <a:bodyPr wrap="square">
            <a:spAutoFit/>
          </a:bodyPr>
          <a:lstStyle/>
          <a:p>
            <a:pPr algn="r"/>
            <a:r>
              <a:rPr lang="es-ES" dirty="0">
                <a:solidFill>
                  <a:schemeClr val="bg1">
                    <a:lumMod val="95000"/>
                  </a:schemeClr>
                </a:solidFill>
              </a:rPr>
              <a:t>Caulfield (2021) </a:t>
            </a:r>
            <a:endParaRPr lang="es-VE" dirty="0">
              <a:solidFill>
                <a:schemeClr val="bg1">
                  <a:lumMod val="95000"/>
                </a:schemeClr>
              </a:solidFill>
            </a:endParaRPr>
          </a:p>
        </p:txBody>
      </p:sp>
    </p:spTree>
    <p:extLst>
      <p:ext uri="{BB962C8B-B14F-4D97-AF65-F5344CB8AC3E}">
        <p14:creationId xmlns="" xmlns:p14="http://schemas.microsoft.com/office/powerpoint/2010/main" val="3812386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A44A0FE-8719-4677-B23B-8A8A8CA02595}"/>
              </a:ext>
            </a:extLst>
          </p:cNvPr>
          <p:cNvSpPr>
            <a:spLocks noGrp="1"/>
          </p:cNvSpPr>
          <p:nvPr>
            <p:ph type="title"/>
          </p:nvPr>
        </p:nvSpPr>
        <p:spPr>
          <a:xfrm>
            <a:off x="714830" y="375490"/>
            <a:ext cx="10396882" cy="1151965"/>
          </a:xfrm>
        </p:spPr>
        <p:txBody>
          <a:bodyPr>
            <a:normAutofit fontScale="90000"/>
          </a:bodyPr>
          <a:lstStyle/>
          <a:p>
            <a:r>
              <a:rPr lang="es-ES" dirty="0"/>
              <a:t>Redacción de los componentes del texto académico</a:t>
            </a:r>
            <a:endParaRPr lang="es-VE" dirty="0"/>
          </a:p>
        </p:txBody>
      </p:sp>
      <p:sp>
        <p:nvSpPr>
          <p:cNvPr id="3" name="Marcador de contenido 2">
            <a:extLst>
              <a:ext uri="{FF2B5EF4-FFF2-40B4-BE49-F238E27FC236}">
                <a16:creationId xmlns="" xmlns:a16="http://schemas.microsoft.com/office/drawing/2014/main" id="{0035F7F1-5AEE-48D2-81C2-47D8AA1FF388}"/>
              </a:ext>
            </a:extLst>
          </p:cNvPr>
          <p:cNvSpPr>
            <a:spLocks noGrp="1"/>
          </p:cNvSpPr>
          <p:nvPr>
            <p:ph sz="quarter" idx="13"/>
          </p:nvPr>
        </p:nvSpPr>
        <p:spPr>
          <a:xfrm>
            <a:off x="221975" y="2116405"/>
            <a:ext cx="7278755" cy="3311189"/>
          </a:xfrm>
        </p:spPr>
        <p:txBody>
          <a:bodyPr>
            <a:noAutofit/>
          </a:bodyPr>
          <a:lstStyle/>
          <a:p>
            <a:pPr marL="0" indent="0" algn="just">
              <a:lnSpc>
                <a:spcPct val="100000"/>
              </a:lnSpc>
              <a:spcBef>
                <a:spcPts val="0"/>
              </a:spcBef>
              <a:buNone/>
            </a:pPr>
            <a:r>
              <a:rPr lang="es-ES" dirty="0"/>
              <a:t>Estructura de las oraciones:</a:t>
            </a:r>
            <a:r>
              <a:rPr lang="es-ES" cap="none" dirty="0">
                <a:latin typeface="Arial Narrow" panose="020B0606020202030204" pitchFamily="34" charset="0"/>
              </a:rPr>
              <a:t> </a:t>
            </a:r>
          </a:p>
          <a:p>
            <a:pPr marL="0" indent="0" algn="just">
              <a:lnSpc>
                <a:spcPct val="100000"/>
              </a:lnSpc>
              <a:spcBef>
                <a:spcPts val="0"/>
              </a:spcBef>
              <a:buNone/>
            </a:pPr>
            <a:endParaRPr lang="es-ES" cap="none" dirty="0">
              <a:latin typeface="Arial Narrow" panose="020B0606020202030204" pitchFamily="34" charset="0"/>
            </a:endParaRPr>
          </a:p>
          <a:p>
            <a:pPr>
              <a:lnSpc>
                <a:spcPct val="100000"/>
              </a:lnSpc>
              <a:spcBef>
                <a:spcPts val="0"/>
              </a:spcBef>
            </a:pPr>
            <a:r>
              <a:rPr lang="es-ES" cap="none" dirty="0">
                <a:latin typeface="Arial Narrow" panose="020B0606020202030204" pitchFamily="34" charset="0"/>
              </a:rPr>
              <a:t>Una oración temática o principal captura el propósito específico del párrafo, es el tema más central o la esencia misma del párrafo. Suele ser la primera oración del párrafo, lo que indica de qué trata el párrafo. </a:t>
            </a:r>
          </a:p>
          <a:p>
            <a:pPr>
              <a:lnSpc>
                <a:spcPct val="100000"/>
              </a:lnSpc>
              <a:spcBef>
                <a:spcPts val="0"/>
              </a:spcBef>
            </a:pPr>
            <a:r>
              <a:rPr lang="es-ES" cap="none" dirty="0">
                <a:latin typeface="Arial Narrow" panose="020B0606020202030204" pitchFamily="34" charset="0"/>
              </a:rPr>
              <a:t>La oración principal debe ser bastante general: no puede incluir todo lo que desea escribir sobre un tema en una sola oración. </a:t>
            </a:r>
          </a:p>
          <a:p>
            <a:pPr>
              <a:lnSpc>
                <a:spcPct val="100000"/>
              </a:lnSpc>
              <a:spcBef>
                <a:spcPts val="0"/>
              </a:spcBef>
            </a:pPr>
            <a:r>
              <a:rPr lang="es-ES" cap="none" dirty="0">
                <a:latin typeface="Arial Narrow" panose="020B0606020202030204" pitchFamily="34" charset="0"/>
              </a:rPr>
              <a:t>El resto del párrafo, desarrolla y apoya el tema señalado en la oración principal. Brinda ejemplos relevantes o argumentos. Son llamadas  oraciones de apoyo  secundarias.</a:t>
            </a:r>
            <a:endParaRPr lang="es-VE" cap="none" dirty="0">
              <a:latin typeface="Arial Narrow" panose="020B0606020202030204" pitchFamily="34" charset="0"/>
            </a:endParaRPr>
          </a:p>
        </p:txBody>
      </p:sp>
      <p:grpSp>
        <p:nvGrpSpPr>
          <p:cNvPr id="12" name="Grupo 11">
            <a:extLst>
              <a:ext uri="{FF2B5EF4-FFF2-40B4-BE49-F238E27FC236}">
                <a16:creationId xmlns="" xmlns:a16="http://schemas.microsoft.com/office/drawing/2014/main" id="{E9262323-E2A1-465F-BDFB-E11AD0E32731}"/>
              </a:ext>
            </a:extLst>
          </p:cNvPr>
          <p:cNvGrpSpPr/>
          <p:nvPr/>
        </p:nvGrpSpPr>
        <p:grpSpPr>
          <a:xfrm>
            <a:off x="7500730" y="2830286"/>
            <a:ext cx="4114556" cy="2257633"/>
            <a:chOff x="7375079" y="2526402"/>
            <a:chExt cx="4114556" cy="2257633"/>
          </a:xfrm>
        </p:grpSpPr>
        <p:pic>
          <p:nvPicPr>
            <p:cNvPr id="5" name="Imagen 4">
              <a:extLst>
                <a:ext uri="{FF2B5EF4-FFF2-40B4-BE49-F238E27FC236}">
                  <a16:creationId xmlns="" xmlns:a16="http://schemas.microsoft.com/office/drawing/2014/main" id="{FE243E69-991F-4FC5-9785-5503082FD7A1}"/>
                </a:ext>
              </a:extLst>
            </p:cNvPr>
            <p:cNvPicPr>
              <a:picLocks noChangeAspect="1"/>
            </p:cNvPicPr>
            <p:nvPr/>
          </p:nvPicPr>
          <p:blipFill>
            <a:blip r:embed="rId2"/>
            <a:stretch>
              <a:fillRect/>
            </a:stretch>
          </p:blipFill>
          <p:spPr>
            <a:xfrm>
              <a:off x="7375079" y="2526402"/>
              <a:ext cx="4114556" cy="2257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ángulo 5">
              <a:extLst>
                <a:ext uri="{FF2B5EF4-FFF2-40B4-BE49-F238E27FC236}">
                  <a16:creationId xmlns="" xmlns:a16="http://schemas.microsoft.com/office/drawing/2014/main" id="{A738F6C2-8BCB-4DCD-B880-E93FBA3A4CA1}"/>
                </a:ext>
              </a:extLst>
            </p:cNvPr>
            <p:cNvSpPr/>
            <p:nvPr/>
          </p:nvSpPr>
          <p:spPr>
            <a:xfrm>
              <a:off x="7500730" y="2703443"/>
              <a:ext cx="3935896" cy="596348"/>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a:extLst>
                <a:ext uri="{FF2B5EF4-FFF2-40B4-BE49-F238E27FC236}">
                  <a16:creationId xmlns="" xmlns:a16="http://schemas.microsoft.com/office/drawing/2014/main" id="{0065CA16-4A98-463D-8F8F-C0E6E77E97F2}"/>
                </a:ext>
              </a:extLst>
            </p:cNvPr>
            <p:cNvSpPr/>
            <p:nvPr/>
          </p:nvSpPr>
          <p:spPr>
            <a:xfrm>
              <a:off x="7500730" y="3323396"/>
              <a:ext cx="1325218" cy="386392"/>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Rectángulo 8">
              <a:extLst>
                <a:ext uri="{FF2B5EF4-FFF2-40B4-BE49-F238E27FC236}">
                  <a16:creationId xmlns="" xmlns:a16="http://schemas.microsoft.com/office/drawing/2014/main" id="{2AA90B36-740B-4F39-ADAA-281347EE2C7D}"/>
                </a:ext>
              </a:extLst>
            </p:cNvPr>
            <p:cNvSpPr/>
            <p:nvPr/>
          </p:nvSpPr>
          <p:spPr>
            <a:xfrm>
              <a:off x="7500730" y="3712118"/>
              <a:ext cx="3935896" cy="961481"/>
            </a:xfrm>
            <a:prstGeom prst="rect">
              <a:avLst/>
            </a:prstGeom>
            <a:solidFill>
              <a:srgbClr val="92D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Rectángulo 9">
              <a:extLst>
                <a:ext uri="{FF2B5EF4-FFF2-40B4-BE49-F238E27FC236}">
                  <a16:creationId xmlns="" xmlns:a16="http://schemas.microsoft.com/office/drawing/2014/main" id="{D66C9F33-365A-4821-9C38-C7770856FDF3}"/>
                </a:ext>
              </a:extLst>
            </p:cNvPr>
            <p:cNvSpPr/>
            <p:nvPr/>
          </p:nvSpPr>
          <p:spPr>
            <a:xfrm>
              <a:off x="8825948" y="3299791"/>
              <a:ext cx="2610678" cy="386392"/>
            </a:xfrm>
            <a:prstGeom prst="rect">
              <a:avLst/>
            </a:prstGeom>
            <a:solidFill>
              <a:srgbClr val="92D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grpSp>
      <p:sp>
        <p:nvSpPr>
          <p:cNvPr id="13" name="CuadroTexto 12">
            <a:extLst>
              <a:ext uri="{FF2B5EF4-FFF2-40B4-BE49-F238E27FC236}">
                <a16:creationId xmlns="" xmlns:a16="http://schemas.microsoft.com/office/drawing/2014/main" id="{6DD07253-70AA-4BAC-AFDF-403262266343}"/>
              </a:ext>
            </a:extLst>
          </p:cNvPr>
          <p:cNvSpPr txBox="1"/>
          <p:nvPr/>
        </p:nvSpPr>
        <p:spPr>
          <a:xfrm>
            <a:off x="8817664" y="6063589"/>
            <a:ext cx="2870752" cy="369332"/>
          </a:xfrm>
          <a:prstGeom prst="rect">
            <a:avLst/>
          </a:prstGeom>
          <a:noFill/>
        </p:spPr>
        <p:txBody>
          <a:bodyPr wrap="square">
            <a:spAutoFit/>
          </a:bodyPr>
          <a:lstStyle/>
          <a:p>
            <a:pPr algn="r"/>
            <a:r>
              <a:rPr lang="es-ES" dirty="0">
                <a:solidFill>
                  <a:schemeClr val="bg1">
                    <a:lumMod val="95000"/>
                  </a:schemeClr>
                </a:solidFill>
              </a:rPr>
              <a:t>Caulfield (2021) </a:t>
            </a:r>
            <a:endParaRPr lang="es-VE" dirty="0">
              <a:solidFill>
                <a:schemeClr val="bg1">
                  <a:lumMod val="95000"/>
                </a:schemeClr>
              </a:solidFill>
            </a:endParaRPr>
          </a:p>
        </p:txBody>
      </p:sp>
    </p:spTree>
    <p:extLst>
      <p:ext uri="{BB962C8B-B14F-4D97-AF65-F5344CB8AC3E}">
        <p14:creationId xmlns="" xmlns:p14="http://schemas.microsoft.com/office/powerpoint/2010/main" val="323052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A44A0FE-8719-4677-B23B-8A8A8CA02595}"/>
              </a:ext>
            </a:extLst>
          </p:cNvPr>
          <p:cNvSpPr>
            <a:spLocks noGrp="1"/>
          </p:cNvSpPr>
          <p:nvPr>
            <p:ph type="title"/>
          </p:nvPr>
        </p:nvSpPr>
        <p:spPr>
          <a:xfrm>
            <a:off x="201501" y="212994"/>
            <a:ext cx="10396882" cy="1151965"/>
          </a:xfrm>
        </p:spPr>
        <p:txBody>
          <a:bodyPr>
            <a:normAutofit fontScale="90000"/>
          </a:bodyPr>
          <a:lstStyle/>
          <a:p>
            <a:r>
              <a:rPr lang="es-ES" dirty="0"/>
              <a:t>Redacción de los componentes del texto académico</a:t>
            </a:r>
            <a:endParaRPr lang="es-VE" dirty="0"/>
          </a:p>
        </p:txBody>
      </p:sp>
      <p:sp>
        <p:nvSpPr>
          <p:cNvPr id="3" name="Marcador de contenido 2">
            <a:extLst>
              <a:ext uri="{FF2B5EF4-FFF2-40B4-BE49-F238E27FC236}">
                <a16:creationId xmlns="" xmlns:a16="http://schemas.microsoft.com/office/drawing/2014/main" id="{0035F7F1-5AEE-48D2-81C2-47D8AA1FF388}"/>
              </a:ext>
            </a:extLst>
          </p:cNvPr>
          <p:cNvSpPr>
            <a:spLocks noGrp="1"/>
          </p:cNvSpPr>
          <p:nvPr>
            <p:ph sz="quarter" idx="13"/>
          </p:nvPr>
        </p:nvSpPr>
        <p:spPr>
          <a:xfrm>
            <a:off x="373780" y="2457224"/>
            <a:ext cx="7278755" cy="890921"/>
          </a:xfrm>
        </p:spPr>
        <p:txBody>
          <a:bodyPr>
            <a:noAutofit/>
          </a:bodyPr>
          <a:lstStyle/>
          <a:p>
            <a:pPr marL="0" indent="0" algn="just">
              <a:lnSpc>
                <a:spcPct val="100000"/>
              </a:lnSpc>
              <a:spcBef>
                <a:spcPts val="0"/>
              </a:spcBef>
              <a:buNone/>
            </a:pPr>
            <a:r>
              <a:rPr lang="es-ES" sz="3200" dirty="0"/>
              <a:t>Orden  de las oraciones:</a:t>
            </a:r>
            <a:r>
              <a:rPr lang="es-ES" sz="3200" cap="none" dirty="0">
                <a:latin typeface="Arial Narrow" panose="020B0606020202030204" pitchFamily="34" charset="0"/>
              </a:rPr>
              <a:t> </a:t>
            </a:r>
          </a:p>
          <a:p>
            <a:pPr marL="0" indent="0" algn="just">
              <a:lnSpc>
                <a:spcPct val="100000"/>
              </a:lnSpc>
              <a:spcBef>
                <a:spcPts val="0"/>
              </a:spcBef>
              <a:buNone/>
            </a:pPr>
            <a:endParaRPr lang="es-ES" sz="3200" cap="none" dirty="0">
              <a:latin typeface="Arial Narrow" panose="020B0606020202030204" pitchFamily="34" charset="0"/>
            </a:endParaRPr>
          </a:p>
        </p:txBody>
      </p:sp>
      <p:sp>
        <p:nvSpPr>
          <p:cNvPr id="14" name="CuadroTexto 13">
            <a:extLst>
              <a:ext uri="{FF2B5EF4-FFF2-40B4-BE49-F238E27FC236}">
                <a16:creationId xmlns="" xmlns:a16="http://schemas.microsoft.com/office/drawing/2014/main" id="{7DA3CACF-1712-45C7-B718-FC5604D83C7F}"/>
              </a:ext>
            </a:extLst>
          </p:cNvPr>
          <p:cNvSpPr txBox="1"/>
          <p:nvPr/>
        </p:nvSpPr>
        <p:spPr>
          <a:xfrm>
            <a:off x="8541016" y="5950139"/>
            <a:ext cx="3203121" cy="369332"/>
          </a:xfrm>
          <a:prstGeom prst="rect">
            <a:avLst/>
          </a:prstGeom>
          <a:noFill/>
        </p:spPr>
        <p:txBody>
          <a:bodyPr wrap="none" rtlCol="0">
            <a:spAutoFit/>
          </a:bodyPr>
          <a:lstStyle/>
          <a:p>
            <a:r>
              <a:rPr lang="es-ES" dirty="0" err="1">
                <a:solidFill>
                  <a:schemeClr val="bg1"/>
                </a:solidFill>
              </a:rPr>
              <a:t>Cisnero</a:t>
            </a:r>
            <a:r>
              <a:rPr lang="es-ES" dirty="0">
                <a:solidFill>
                  <a:schemeClr val="bg1"/>
                </a:solidFill>
              </a:rPr>
              <a:t> y Olave (2012, p. 21 y 22) </a:t>
            </a:r>
            <a:endParaRPr lang="es-VE" dirty="0">
              <a:solidFill>
                <a:schemeClr val="bg1"/>
              </a:solidFill>
            </a:endParaRPr>
          </a:p>
        </p:txBody>
      </p:sp>
      <p:grpSp>
        <p:nvGrpSpPr>
          <p:cNvPr id="16" name="Grupo 15">
            <a:extLst>
              <a:ext uri="{FF2B5EF4-FFF2-40B4-BE49-F238E27FC236}">
                <a16:creationId xmlns="" xmlns:a16="http://schemas.microsoft.com/office/drawing/2014/main" id="{CF4E6214-9384-4B51-930E-CDD8917BFDE0}"/>
              </a:ext>
            </a:extLst>
          </p:cNvPr>
          <p:cNvGrpSpPr/>
          <p:nvPr/>
        </p:nvGrpSpPr>
        <p:grpSpPr>
          <a:xfrm>
            <a:off x="5022642" y="907861"/>
            <a:ext cx="6356900" cy="3299720"/>
            <a:chOff x="2957953" y="1972915"/>
            <a:chExt cx="7056547" cy="3520127"/>
          </a:xfrm>
        </p:grpSpPr>
        <p:pic>
          <p:nvPicPr>
            <p:cNvPr id="8" name="Imagen 7">
              <a:extLst>
                <a:ext uri="{FF2B5EF4-FFF2-40B4-BE49-F238E27FC236}">
                  <a16:creationId xmlns="" xmlns:a16="http://schemas.microsoft.com/office/drawing/2014/main" id="{8C51015C-28CA-48B6-B66A-75FBEA41BB72}"/>
                </a:ext>
              </a:extLst>
            </p:cNvPr>
            <p:cNvPicPr>
              <a:picLocks noChangeAspect="1"/>
            </p:cNvPicPr>
            <p:nvPr/>
          </p:nvPicPr>
          <p:blipFill>
            <a:blip r:embed="rId2"/>
            <a:stretch>
              <a:fillRect/>
            </a:stretch>
          </p:blipFill>
          <p:spPr>
            <a:xfrm>
              <a:off x="2957953" y="1972915"/>
              <a:ext cx="7056547" cy="3128424"/>
            </a:xfrm>
            <a:prstGeom prst="rect">
              <a:avLst/>
            </a:prstGeom>
            <a:ln>
              <a:solidFill>
                <a:schemeClr val="accent1"/>
              </a:solidFill>
            </a:ln>
          </p:spPr>
        </p:pic>
        <p:pic>
          <p:nvPicPr>
            <p:cNvPr id="15" name="Imagen 14">
              <a:extLst>
                <a:ext uri="{FF2B5EF4-FFF2-40B4-BE49-F238E27FC236}">
                  <a16:creationId xmlns="" xmlns:a16="http://schemas.microsoft.com/office/drawing/2014/main" id="{6059A19F-7572-451E-985B-02847253752A}"/>
                </a:ext>
              </a:extLst>
            </p:cNvPr>
            <p:cNvPicPr>
              <a:picLocks noChangeAspect="1"/>
            </p:cNvPicPr>
            <p:nvPr/>
          </p:nvPicPr>
          <p:blipFill>
            <a:blip r:embed="rId3"/>
            <a:stretch>
              <a:fillRect/>
            </a:stretch>
          </p:blipFill>
          <p:spPr>
            <a:xfrm>
              <a:off x="2957953" y="5041665"/>
              <a:ext cx="7056547" cy="451377"/>
            </a:xfrm>
            <a:prstGeom prst="rect">
              <a:avLst/>
            </a:prstGeom>
            <a:ln>
              <a:solidFill>
                <a:schemeClr val="accent1"/>
              </a:solidFill>
            </a:ln>
          </p:spPr>
        </p:pic>
      </p:grpSp>
      <p:pic>
        <p:nvPicPr>
          <p:cNvPr id="20" name="Imagen 19">
            <a:extLst>
              <a:ext uri="{FF2B5EF4-FFF2-40B4-BE49-F238E27FC236}">
                <a16:creationId xmlns="" xmlns:a16="http://schemas.microsoft.com/office/drawing/2014/main" id="{68219404-D41C-4F05-BE7D-58C1B093EA6A}"/>
              </a:ext>
            </a:extLst>
          </p:cNvPr>
          <p:cNvPicPr>
            <a:picLocks noChangeAspect="1"/>
          </p:cNvPicPr>
          <p:nvPr/>
        </p:nvPicPr>
        <p:blipFill>
          <a:blip r:embed="rId4"/>
          <a:stretch>
            <a:fillRect/>
          </a:stretch>
        </p:blipFill>
        <p:spPr>
          <a:xfrm>
            <a:off x="201501" y="4344230"/>
            <a:ext cx="6624369" cy="1145476"/>
          </a:xfrm>
          <a:prstGeom prst="rect">
            <a:avLst/>
          </a:prstGeom>
          <a:ln>
            <a:solidFill>
              <a:srgbClr val="B80E0F"/>
            </a:solidFill>
          </a:ln>
        </p:spPr>
      </p:pic>
    </p:spTree>
    <p:extLst>
      <p:ext uri="{BB962C8B-B14F-4D97-AF65-F5344CB8AC3E}">
        <p14:creationId xmlns="" xmlns:p14="http://schemas.microsoft.com/office/powerpoint/2010/main" val="299260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BD29D84-78B3-4132-9828-CE7C9D8C6EC7}"/>
              </a:ext>
            </a:extLst>
          </p:cNvPr>
          <p:cNvSpPr>
            <a:spLocks noGrp="1"/>
          </p:cNvSpPr>
          <p:nvPr>
            <p:ph type="title"/>
          </p:nvPr>
        </p:nvSpPr>
        <p:spPr>
          <a:xfrm>
            <a:off x="687976" y="447261"/>
            <a:ext cx="10396882" cy="1151965"/>
          </a:xfrm>
        </p:spPr>
        <p:txBody>
          <a:bodyPr>
            <a:normAutofit/>
          </a:bodyPr>
          <a:lstStyle/>
          <a:p>
            <a:r>
              <a:rPr lang="es-ES" dirty="0"/>
              <a:t>Normas de forma: citas</a:t>
            </a:r>
            <a:endParaRPr lang="es-VE" dirty="0"/>
          </a:p>
        </p:txBody>
      </p:sp>
      <p:sp>
        <p:nvSpPr>
          <p:cNvPr id="8" name="Marcador de contenido 7">
            <a:extLst>
              <a:ext uri="{FF2B5EF4-FFF2-40B4-BE49-F238E27FC236}">
                <a16:creationId xmlns="" xmlns:a16="http://schemas.microsoft.com/office/drawing/2014/main" id="{1BA6FCED-78AF-4944-A347-6C9AF16AC105}"/>
              </a:ext>
            </a:extLst>
          </p:cNvPr>
          <p:cNvSpPr>
            <a:spLocks noGrp="1"/>
          </p:cNvSpPr>
          <p:nvPr>
            <p:ph sz="quarter" idx="13"/>
          </p:nvPr>
        </p:nvSpPr>
        <p:spPr>
          <a:xfrm>
            <a:off x="687976" y="3005292"/>
            <a:ext cx="10394707" cy="3311189"/>
          </a:xfrm>
        </p:spPr>
        <p:txBody>
          <a:bodyPr>
            <a:normAutofit/>
          </a:bodyPr>
          <a:lstStyle/>
          <a:p>
            <a:r>
              <a:rPr lang="es-ES" cap="none" dirty="0">
                <a:latin typeface="Arial Narrow" panose="020B0606020202030204" pitchFamily="34" charset="0"/>
              </a:rPr>
              <a:t>El texto citado está encerrado entre comillas o formateado como una cita en bloque.</a:t>
            </a:r>
          </a:p>
          <a:p>
            <a:r>
              <a:rPr lang="es-ES" cap="none" dirty="0">
                <a:latin typeface="Arial Narrow" panose="020B0606020202030204" pitchFamily="34" charset="0"/>
              </a:rPr>
              <a:t>El autor original está correctamente citado.</a:t>
            </a:r>
          </a:p>
          <a:p>
            <a:r>
              <a:rPr lang="es-ES" cap="none" dirty="0">
                <a:latin typeface="Arial Narrow" panose="020B0606020202030204" pitchFamily="34" charset="0"/>
              </a:rPr>
              <a:t>El texto es idéntico al original y si es parafraseado deben mantener el sentido otorgado por el autor.</a:t>
            </a:r>
          </a:p>
          <a:p>
            <a:r>
              <a:rPr lang="es-ES" cap="none" dirty="0">
                <a:latin typeface="Arial Narrow" panose="020B0606020202030204" pitchFamily="34" charset="0"/>
              </a:rPr>
              <a:t>El formato exacto de una cita depende de su longitud y del estilo de cita que esté utilizando.</a:t>
            </a:r>
          </a:p>
          <a:p>
            <a:r>
              <a:rPr lang="es-ES" cap="none" dirty="0">
                <a:latin typeface="Arial Narrow" panose="020B0606020202030204" pitchFamily="34" charset="0"/>
              </a:rPr>
              <a:t>Es necesario citar  correctamente, lo cual es esencial para evitar el plagio.</a:t>
            </a:r>
            <a:endParaRPr lang="es-VE" cap="none" dirty="0">
              <a:latin typeface="Arial Narrow" panose="020B0606020202030204" pitchFamily="34" charset="0"/>
            </a:endParaRPr>
          </a:p>
          <a:p>
            <a:endParaRPr lang="es-ES" cap="none" dirty="0">
              <a:latin typeface="Arial Narrow" panose="020B0606020202030204" pitchFamily="34" charset="0"/>
            </a:endParaRPr>
          </a:p>
          <a:p>
            <a:endParaRPr lang="es-ES" cap="none" dirty="0">
              <a:latin typeface="Arial Narrow" panose="020B0606020202030204" pitchFamily="34" charset="0"/>
            </a:endParaRPr>
          </a:p>
          <a:p>
            <a:endParaRPr lang="es-ES" cap="none" dirty="0">
              <a:latin typeface="Arial Narrow" panose="020B0606020202030204" pitchFamily="34" charset="0"/>
            </a:endParaRPr>
          </a:p>
          <a:p>
            <a:endParaRPr lang="es-VE" cap="none" dirty="0">
              <a:latin typeface="Arial Narrow" panose="020B0606020202030204" pitchFamily="34" charset="0"/>
            </a:endParaRPr>
          </a:p>
        </p:txBody>
      </p:sp>
      <p:sp>
        <p:nvSpPr>
          <p:cNvPr id="7" name="CuadroTexto 6">
            <a:extLst>
              <a:ext uri="{FF2B5EF4-FFF2-40B4-BE49-F238E27FC236}">
                <a16:creationId xmlns="" xmlns:a16="http://schemas.microsoft.com/office/drawing/2014/main" id="{6F50A30F-175B-4339-9593-F027BD84D7A7}"/>
              </a:ext>
            </a:extLst>
          </p:cNvPr>
          <p:cNvSpPr txBox="1"/>
          <p:nvPr/>
        </p:nvSpPr>
        <p:spPr>
          <a:xfrm>
            <a:off x="768334" y="1492005"/>
            <a:ext cx="10233990" cy="1015663"/>
          </a:xfrm>
          <a:prstGeom prst="rect">
            <a:avLst/>
          </a:prstGeom>
          <a:noFill/>
        </p:spPr>
        <p:txBody>
          <a:bodyPr wrap="square">
            <a:spAutoFit/>
          </a:bodyPr>
          <a:lstStyle/>
          <a:p>
            <a:r>
              <a:rPr lang="es-ES" sz="2000" dirty="0">
                <a:solidFill>
                  <a:srgbClr val="B80E0F"/>
                </a:solidFill>
              </a:rPr>
              <a:t>Citar</a:t>
            </a:r>
            <a:r>
              <a:rPr lang="es-ES" sz="2000" dirty="0"/>
              <a:t>: significa copiar un pasaje de las palabras de otra persona o parafrasearlo  para dar crédito al autor. Para citar una fuente, debe asegurarse de:</a:t>
            </a:r>
          </a:p>
          <a:p>
            <a:endParaRPr lang="es-ES" sz="2000" dirty="0"/>
          </a:p>
        </p:txBody>
      </p:sp>
    </p:spTree>
    <p:extLst>
      <p:ext uri="{BB962C8B-B14F-4D97-AF65-F5344CB8AC3E}">
        <p14:creationId xmlns="" xmlns:p14="http://schemas.microsoft.com/office/powerpoint/2010/main" val="180933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CA629B5-4F67-4A4D-A8FC-2A6CB9FF70D8}"/>
              </a:ext>
            </a:extLst>
          </p:cNvPr>
          <p:cNvSpPr>
            <a:spLocks noGrp="1"/>
          </p:cNvSpPr>
          <p:nvPr>
            <p:ph type="title"/>
          </p:nvPr>
        </p:nvSpPr>
        <p:spPr>
          <a:xfrm>
            <a:off x="555666" y="146391"/>
            <a:ext cx="10396882" cy="1151965"/>
          </a:xfrm>
        </p:spPr>
        <p:txBody>
          <a:bodyPr/>
          <a:lstStyle/>
          <a:p>
            <a:r>
              <a:rPr lang="es-ES" dirty="0"/>
              <a:t>Tipos de citas</a:t>
            </a:r>
            <a:endParaRPr lang="es-VE" dirty="0"/>
          </a:p>
        </p:txBody>
      </p:sp>
      <p:pic>
        <p:nvPicPr>
          <p:cNvPr id="5" name="Imagen 4">
            <a:extLst>
              <a:ext uri="{FF2B5EF4-FFF2-40B4-BE49-F238E27FC236}">
                <a16:creationId xmlns="" xmlns:a16="http://schemas.microsoft.com/office/drawing/2014/main" id="{D9623D66-F993-4D74-839A-D94A63A514D2}"/>
              </a:ext>
            </a:extLst>
          </p:cNvPr>
          <p:cNvPicPr>
            <a:picLocks noChangeAspect="1"/>
          </p:cNvPicPr>
          <p:nvPr/>
        </p:nvPicPr>
        <p:blipFill rotWithShape="1">
          <a:blip r:embed="rId2"/>
          <a:srcRect b="12228"/>
          <a:stretch/>
        </p:blipFill>
        <p:spPr>
          <a:xfrm>
            <a:off x="1694904" y="1846664"/>
            <a:ext cx="8118405" cy="352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 xmlns:a16="http://schemas.microsoft.com/office/drawing/2014/main" id="{A575957B-6A2C-4D6B-8B05-9F51503A110D}"/>
              </a:ext>
            </a:extLst>
          </p:cNvPr>
          <p:cNvSpPr txBox="1"/>
          <p:nvPr/>
        </p:nvSpPr>
        <p:spPr>
          <a:xfrm>
            <a:off x="672549" y="1113690"/>
            <a:ext cx="3900427" cy="369332"/>
          </a:xfrm>
          <a:prstGeom prst="rect">
            <a:avLst/>
          </a:prstGeom>
          <a:noFill/>
        </p:spPr>
        <p:txBody>
          <a:bodyPr wrap="none" rtlCol="0">
            <a:spAutoFit/>
          </a:bodyPr>
          <a:lstStyle/>
          <a:p>
            <a:r>
              <a:rPr lang="es-ES" dirty="0"/>
              <a:t>Cita textual o directa: </a:t>
            </a:r>
            <a:r>
              <a:rPr lang="es-ES" dirty="0">
                <a:latin typeface="Arial Narrow" panose="020B0606020202030204" pitchFamily="34" charset="0"/>
              </a:rPr>
              <a:t>más de 40 palabras</a:t>
            </a:r>
            <a:endParaRPr lang="es-VE" dirty="0">
              <a:latin typeface="Arial Narrow" panose="020B0606020202030204" pitchFamily="34" charset="0"/>
            </a:endParaRPr>
          </a:p>
        </p:txBody>
      </p:sp>
      <p:sp>
        <p:nvSpPr>
          <p:cNvPr id="7" name="CuadroTexto 6">
            <a:extLst>
              <a:ext uri="{FF2B5EF4-FFF2-40B4-BE49-F238E27FC236}">
                <a16:creationId xmlns="" xmlns:a16="http://schemas.microsoft.com/office/drawing/2014/main" id="{77632BCA-A9C8-426D-BD46-C53322B1B962}"/>
              </a:ext>
            </a:extLst>
          </p:cNvPr>
          <p:cNvSpPr txBox="1"/>
          <p:nvPr/>
        </p:nvSpPr>
        <p:spPr>
          <a:xfrm>
            <a:off x="8650315" y="5921273"/>
            <a:ext cx="2832827" cy="369332"/>
          </a:xfrm>
          <a:prstGeom prst="rect">
            <a:avLst/>
          </a:prstGeom>
          <a:noFill/>
        </p:spPr>
        <p:txBody>
          <a:bodyPr wrap="none" rtlCol="0">
            <a:spAutoFit/>
          </a:bodyPr>
          <a:lstStyle/>
          <a:p>
            <a:r>
              <a:rPr lang="es-ES" dirty="0" err="1">
                <a:solidFill>
                  <a:schemeClr val="bg1"/>
                </a:solidFill>
              </a:rPr>
              <a:t>Cisnero</a:t>
            </a:r>
            <a:r>
              <a:rPr lang="es-ES" dirty="0">
                <a:solidFill>
                  <a:schemeClr val="bg1"/>
                </a:solidFill>
              </a:rPr>
              <a:t> y Olave (2012, p. 86) </a:t>
            </a:r>
            <a:endParaRPr lang="es-VE" dirty="0">
              <a:solidFill>
                <a:schemeClr val="bg1"/>
              </a:solidFill>
            </a:endParaRPr>
          </a:p>
        </p:txBody>
      </p:sp>
    </p:spTree>
    <p:extLst>
      <p:ext uri="{BB962C8B-B14F-4D97-AF65-F5344CB8AC3E}">
        <p14:creationId xmlns="" xmlns:p14="http://schemas.microsoft.com/office/powerpoint/2010/main" val="16580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CA629B5-4F67-4A4D-A8FC-2A6CB9FF70D8}"/>
              </a:ext>
            </a:extLst>
          </p:cNvPr>
          <p:cNvSpPr>
            <a:spLocks noGrp="1"/>
          </p:cNvSpPr>
          <p:nvPr>
            <p:ph type="title"/>
          </p:nvPr>
        </p:nvSpPr>
        <p:spPr>
          <a:xfrm>
            <a:off x="555666" y="146391"/>
            <a:ext cx="10396882" cy="1151965"/>
          </a:xfrm>
        </p:spPr>
        <p:txBody>
          <a:bodyPr/>
          <a:lstStyle/>
          <a:p>
            <a:r>
              <a:rPr lang="es-ES" dirty="0"/>
              <a:t>Tipos de citas</a:t>
            </a:r>
            <a:endParaRPr lang="es-VE" dirty="0"/>
          </a:p>
        </p:txBody>
      </p:sp>
      <p:sp>
        <p:nvSpPr>
          <p:cNvPr id="6" name="CuadroTexto 5">
            <a:extLst>
              <a:ext uri="{FF2B5EF4-FFF2-40B4-BE49-F238E27FC236}">
                <a16:creationId xmlns="" xmlns:a16="http://schemas.microsoft.com/office/drawing/2014/main" id="{A575957B-6A2C-4D6B-8B05-9F51503A110D}"/>
              </a:ext>
            </a:extLst>
          </p:cNvPr>
          <p:cNvSpPr txBox="1"/>
          <p:nvPr/>
        </p:nvSpPr>
        <p:spPr>
          <a:xfrm>
            <a:off x="672549" y="1113690"/>
            <a:ext cx="4852610" cy="369332"/>
          </a:xfrm>
          <a:prstGeom prst="rect">
            <a:avLst/>
          </a:prstGeom>
          <a:noFill/>
        </p:spPr>
        <p:txBody>
          <a:bodyPr wrap="none" rtlCol="0">
            <a:spAutoFit/>
          </a:bodyPr>
          <a:lstStyle/>
          <a:p>
            <a:r>
              <a:rPr lang="es-ES" dirty="0">
                <a:solidFill>
                  <a:srgbClr val="B80E0F"/>
                </a:solidFill>
              </a:rPr>
              <a:t>Cita</a:t>
            </a:r>
            <a:r>
              <a:rPr lang="es-ES" dirty="0"/>
              <a:t> </a:t>
            </a:r>
            <a:r>
              <a:rPr lang="es-ES" dirty="0">
                <a:latin typeface="+mj-lt"/>
              </a:rPr>
              <a:t>textual o directa </a:t>
            </a:r>
            <a:r>
              <a:rPr lang="es-ES" dirty="0">
                <a:solidFill>
                  <a:srgbClr val="B80E0F"/>
                </a:solidFill>
              </a:rPr>
              <a:t>1 </a:t>
            </a:r>
            <a:r>
              <a:rPr lang="es-ES" dirty="0"/>
              <a:t>: </a:t>
            </a:r>
            <a:r>
              <a:rPr lang="es-ES" dirty="0">
                <a:latin typeface="Arial Narrow" panose="020B0606020202030204" pitchFamily="34" charset="0"/>
              </a:rPr>
              <a:t>de igual o menos 40 palabras</a:t>
            </a:r>
            <a:endParaRPr lang="es-VE" dirty="0">
              <a:latin typeface="Arial Narrow" panose="020B0606020202030204" pitchFamily="34" charset="0"/>
            </a:endParaRPr>
          </a:p>
        </p:txBody>
      </p:sp>
      <p:sp>
        <p:nvSpPr>
          <p:cNvPr id="7" name="CuadroTexto 6">
            <a:extLst>
              <a:ext uri="{FF2B5EF4-FFF2-40B4-BE49-F238E27FC236}">
                <a16:creationId xmlns="" xmlns:a16="http://schemas.microsoft.com/office/drawing/2014/main" id="{77632BCA-A9C8-426D-BD46-C53322B1B962}"/>
              </a:ext>
            </a:extLst>
          </p:cNvPr>
          <p:cNvSpPr txBox="1"/>
          <p:nvPr/>
        </p:nvSpPr>
        <p:spPr>
          <a:xfrm>
            <a:off x="8650315" y="5921273"/>
            <a:ext cx="2797561" cy="369332"/>
          </a:xfrm>
          <a:prstGeom prst="rect">
            <a:avLst/>
          </a:prstGeom>
          <a:noFill/>
        </p:spPr>
        <p:txBody>
          <a:bodyPr wrap="none" rtlCol="0">
            <a:spAutoFit/>
          </a:bodyPr>
          <a:lstStyle/>
          <a:p>
            <a:r>
              <a:rPr lang="es-ES" dirty="0" err="1">
                <a:solidFill>
                  <a:schemeClr val="bg1"/>
                </a:solidFill>
              </a:rPr>
              <a:t>Cisnero</a:t>
            </a:r>
            <a:r>
              <a:rPr lang="es-ES" dirty="0">
                <a:solidFill>
                  <a:schemeClr val="bg1"/>
                </a:solidFill>
              </a:rPr>
              <a:t> y Olave (2012, p. 87) </a:t>
            </a:r>
            <a:endParaRPr lang="es-VE" dirty="0">
              <a:solidFill>
                <a:schemeClr val="bg1"/>
              </a:solidFill>
            </a:endParaRPr>
          </a:p>
        </p:txBody>
      </p:sp>
      <p:pic>
        <p:nvPicPr>
          <p:cNvPr id="4" name="Imagen 3">
            <a:extLst>
              <a:ext uri="{FF2B5EF4-FFF2-40B4-BE49-F238E27FC236}">
                <a16:creationId xmlns="" xmlns:a16="http://schemas.microsoft.com/office/drawing/2014/main" id="{27D820B6-0F6E-43C2-B5FE-1042E0115B36}"/>
              </a:ext>
            </a:extLst>
          </p:cNvPr>
          <p:cNvPicPr>
            <a:picLocks noChangeAspect="1"/>
          </p:cNvPicPr>
          <p:nvPr/>
        </p:nvPicPr>
        <p:blipFill>
          <a:blip r:embed="rId2"/>
          <a:stretch>
            <a:fillRect/>
          </a:stretch>
        </p:blipFill>
        <p:spPr>
          <a:xfrm>
            <a:off x="956317" y="1518917"/>
            <a:ext cx="9810701" cy="4402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 xmlns:a16="http://schemas.microsoft.com/office/drawing/2014/main" id="{37041FAE-80F8-409B-8DEC-755C011802B9}"/>
              </a:ext>
            </a:extLst>
          </p:cNvPr>
          <p:cNvSpPr txBox="1"/>
          <p:nvPr/>
        </p:nvSpPr>
        <p:spPr>
          <a:xfrm>
            <a:off x="6212114" y="577640"/>
            <a:ext cx="4956500" cy="923330"/>
          </a:xfrm>
          <a:prstGeom prst="rect">
            <a:avLst/>
          </a:prstGeom>
          <a:noFill/>
        </p:spPr>
        <p:txBody>
          <a:bodyPr wrap="square" rtlCol="0">
            <a:spAutoFit/>
          </a:bodyPr>
          <a:lstStyle/>
          <a:p>
            <a:r>
              <a:rPr lang="es-ES" dirty="0">
                <a:solidFill>
                  <a:srgbClr val="B80E0F"/>
                </a:solidFill>
              </a:rPr>
              <a:t>Cita</a:t>
            </a:r>
            <a:r>
              <a:rPr lang="es-ES" dirty="0"/>
              <a:t> </a:t>
            </a:r>
            <a:r>
              <a:rPr lang="es-ES" dirty="0">
                <a:latin typeface="+mj-lt"/>
              </a:rPr>
              <a:t>parafraseada</a:t>
            </a:r>
            <a:r>
              <a:rPr lang="es-ES" dirty="0">
                <a:solidFill>
                  <a:srgbClr val="B80E0F"/>
                </a:solidFill>
              </a:rPr>
              <a:t> 2</a:t>
            </a:r>
            <a:r>
              <a:rPr lang="es-ES" dirty="0"/>
              <a:t>: </a:t>
            </a:r>
            <a:r>
              <a:rPr lang="es-ES" dirty="0">
                <a:latin typeface="Arial Narrow" panose="020B0606020202030204" pitchFamily="34" charset="0"/>
              </a:rPr>
              <a:t>significa poner las ideas de otra persona en tus propias palabras, conservando el significado original.</a:t>
            </a:r>
            <a:endParaRPr lang="es-VE" dirty="0">
              <a:latin typeface="Arial Narrow" panose="020B0606020202030204" pitchFamily="34" charset="0"/>
            </a:endParaRPr>
          </a:p>
        </p:txBody>
      </p:sp>
      <p:cxnSp>
        <p:nvCxnSpPr>
          <p:cNvPr id="10" name="Conector recto 9">
            <a:extLst>
              <a:ext uri="{FF2B5EF4-FFF2-40B4-BE49-F238E27FC236}">
                <a16:creationId xmlns="" xmlns:a16="http://schemas.microsoft.com/office/drawing/2014/main" id="{F086A497-C4DC-483F-BECD-DF14007CCAA2}"/>
              </a:ext>
            </a:extLst>
          </p:cNvPr>
          <p:cNvCxnSpPr/>
          <p:nvPr/>
        </p:nvCxnSpPr>
        <p:spPr>
          <a:xfrm>
            <a:off x="6944138" y="2796208"/>
            <a:ext cx="516835" cy="0"/>
          </a:xfrm>
          <a:prstGeom prst="line">
            <a:avLst/>
          </a:prstGeom>
          <a:ln w="57150">
            <a:solidFill>
              <a:srgbClr val="B80E0F"/>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 xmlns:a16="http://schemas.microsoft.com/office/drawing/2014/main" id="{A0625488-CC5E-4865-B711-07DC85635C7E}"/>
              </a:ext>
            </a:extLst>
          </p:cNvPr>
          <p:cNvCxnSpPr/>
          <p:nvPr/>
        </p:nvCxnSpPr>
        <p:spPr>
          <a:xfrm>
            <a:off x="6944138" y="3686964"/>
            <a:ext cx="516835" cy="0"/>
          </a:xfrm>
          <a:prstGeom prst="line">
            <a:avLst/>
          </a:prstGeom>
          <a:ln w="57150">
            <a:solidFill>
              <a:srgbClr val="B80E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0001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85CA09-838D-4949-8FAF-5321AC908444}"/>
              </a:ext>
            </a:extLst>
          </p:cNvPr>
          <p:cNvSpPr>
            <a:spLocks noGrp="1"/>
          </p:cNvSpPr>
          <p:nvPr>
            <p:ph type="title"/>
          </p:nvPr>
        </p:nvSpPr>
        <p:spPr>
          <a:xfrm>
            <a:off x="683624" y="358636"/>
            <a:ext cx="10396882" cy="1151965"/>
          </a:xfrm>
        </p:spPr>
        <p:txBody>
          <a:bodyPr/>
          <a:lstStyle/>
          <a:p>
            <a:r>
              <a:rPr lang="es-VE" dirty="0"/>
              <a:t>Normas de ortografía</a:t>
            </a:r>
          </a:p>
        </p:txBody>
      </p:sp>
      <p:sp>
        <p:nvSpPr>
          <p:cNvPr id="3" name="Marcador de contenido 2">
            <a:extLst>
              <a:ext uri="{FF2B5EF4-FFF2-40B4-BE49-F238E27FC236}">
                <a16:creationId xmlns="" xmlns:a16="http://schemas.microsoft.com/office/drawing/2014/main" id="{5CA982ED-54EE-4EB4-9BD3-7CD2D475A784}"/>
              </a:ext>
            </a:extLst>
          </p:cNvPr>
          <p:cNvSpPr>
            <a:spLocks noGrp="1"/>
          </p:cNvSpPr>
          <p:nvPr>
            <p:ph sz="quarter" idx="13"/>
          </p:nvPr>
        </p:nvSpPr>
        <p:spPr>
          <a:xfrm>
            <a:off x="685799" y="2612192"/>
            <a:ext cx="10394707" cy="3311189"/>
          </a:xfrm>
        </p:spPr>
        <p:txBody>
          <a:bodyPr>
            <a:normAutofit/>
          </a:bodyPr>
          <a:lstStyle/>
          <a:p>
            <a:r>
              <a:rPr lang="es-ES" cap="none" dirty="0">
                <a:latin typeface="Arial" panose="020B0604020202020204" pitchFamily="34" charset="0"/>
              </a:rPr>
              <a:t>U</a:t>
            </a:r>
            <a:r>
              <a:rPr lang="es-ES" b="0" i="0" u="none" strike="noStrike" cap="none" baseline="0" dirty="0">
                <a:latin typeface="Arial" panose="020B0604020202020204" pitchFamily="34" charset="0"/>
              </a:rPr>
              <a:t>na falta de ortografía puede ser un distractor para el lector.</a:t>
            </a:r>
          </a:p>
          <a:p>
            <a:r>
              <a:rPr lang="es-ES" cap="none" dirty="0">
                <a:latin typeface="Arial" panose="020B0604020202020204" pitchFamily="34" charset="0"/>
              </a:rPr>
              <a:t>E</a:t>
            </a:r>
            <a:r>
              <a:rPr lang="es-ES" b="0" i="0" u="none" strike="noStrike" cap="none" baseline="0" dirty="0">
                <a:latin typeface="Arial" panose="020B0604020202020204" pitchFamily="34" charset="0"/>
              </a:rPr>
              <a:t>l uso incorrecto de </a:t>
            </a:r>
            <a:r>
              <a:rPr lang="es-ES" b="1" i="0" u="none" strike="noStrike" cap="none" baseline="0" dirty="0" err="1">
                <a:solidFill>
                  <a:srgbClr val="B80E0F"/>
                </a:solidFill>
                <a:latin typeface="Arial" panose="020B0604020202020204" pitchFamily="34" charset="0"/>
              </a:rPr>
              <a:t>MaYúsCuLas</a:t>
            </a:r>
            <a:r>
              <a:rPr lang="es-ES" b="0" i="0" u="none" strike="noStrike" cap="none" baseline="0" dirty="0">
                <a:latin typeface="Arial" panose="020B0604020202020204" pitchFamily="34" charset="0"/>
              </a:rPr>
              <a:t> indica pésima ortografía y descuido.</a:t>
            </a:r>
          </a:p>
          <a:p>
            <a:pPr algn="l"/>
            <a:r>
              <a:rPr lang="es-ES" cap="none" dirty="0">
                <a:latin typeface="Arial" panose="020B0604020202020204" pitchFamily="34" charset="0"/>
              </a:rPr>
              <a:t>L</a:t>
            </a:r>
            <a:r>
              <a:rPr lang="es-ES" b="0" i="0" u="none" strike="noStrike" cap="none" baseline="0" dirty="0">
                <a:latin typeface="Arial" panose="020B0604020202020204" pitchFamily="34" charset="0"/>
              </a:rPr>
              <a:t>a ortografía además de determinar la escritura correcta de las palabras y las letras, también determina el uso de las tildes, los diacríticos y los signos de puntuación.</a:t>
            </a:r>
          </a:p>
          <a:p>
            <a:r>
              <a:rPr lang="es-ES" b="0" i="0" u="none" strike="noStrike" cap="none" baseline="0" dirty="0">
                <a:latin typeface="Arial" panose="020B0604020202020204" pitchFamily="34" charset="0"/>
              </a:rPr>
              <a:t>Aunque el corrector ortográfico de los procesadores de texto es muy útil para despejar las dudas, la capacidad del computador o laptop no permite desambiguar casos como la homofonía y la paronimia:</a:t>
            </a:r>
          </a:p>
          <a:p>
            <a:endParaRPr lang="es-ES" cap="none" dirty="0">
              <a:latin typeface="Arial" panose="020B0604020202020204" pitchFamily="34" charset="0"/>
            </a:endParaRPr>
          </a:p>
          <a:p>
            <a:endParaRPr lang="es-ES" b="0" i="0" u="none" strike="noStrike" cap="none" baseline="0" dirty="0">
              <a:latin typeface="Arial" panose="020B0604020202020204" pitchFamily="34" charset="0"/>
            </a:endParaRPr>
          </a:p>
          <a:p>
            <a:endParaRPr lang="es-ES" cap="none" dirty="0">
              <a:latin typeface="Arial" panose="020B0604020202020204" pitchFamily="34" charset="0"/>
            </a:endParaRPr>
          </a:p>
          <a:p>
            <a:endParaRPr lang="es-ES" b="0" i="0" u="none" strike="noStrike" cap="none" baseline="0" dirty="0">
              <a:latin typeface="Arial" panose="020B0604020202020204" pitchFamily="34" charset="0"/>
            </a:endParaRPr>
          </a:p>
          <a:p>
            <a:pPr marL="0" indent="0">
              <a:buNone/>
            </a:pPr>
            <a:endParaRPr lang="es-VE" cap="none" dirty="0"/>
          </a:p>
        </p:txBody>
      </p:sp>
      <p:sp>
        <p:nvSpPr>
          <p:cNvPr id="5" name="CuadroTexto 4">
            <a:extLst>
              <a:ext uri="{FF2B5EF4-FFF2-40B4-BE49-F238E27FC236}">
                <a16:creationId xmlns="" xmlns:a16="http://schemas.microsoft.com/office/drawing/2014/main" id="{12929A8B-BFAC-4A1A-8D32-5CB97C0D6E11}"/>
              </a:ext>
            </a:extLst>
          </p:cNvPr>
          <p:cNvSpPr txBox="1"/>
          <p:nvPr/>
        </p:nvSpPr>
        <p:spPr>
          <a:xfrm>
            <a:off x="1509091" y="4638535"/>
            <a:ext cx="9385852" cy="400110"/>
          </a:xfrm>
          <a:prstGeom prst="rect">
            <a:avLst/>
          </a:prstGeom>
          <a:noFill/>
        </p:spPr>
        <p:txBody>
          <a:bodyPr wrap="square">
            <a:spAutoFit/>
          </a:bodyPr>
          <a:lstStyle/>
          <a:p>
            <a:pPr algn="l"/>
            <a:r>
              <a:rPr lang="es-ES" sz="2000" b="0" i="0" u="none" strike="noStrike" baseline="0" dirty="0">
                <a:latin typeface="Arial" panose="020B0604020202020204" pitchFamily="34" charset="0"/>
              </a:rPr>
              <a:t>“La consulta recogió información sobre un gran número de </a:t>
            </a:r>
            <a:r>
              <a:rPr lang="es-VE" sz="2000" b="1" i="0" u="none" strike="noStrike" baseline="0" dirty="0">
                <a:solidFill>
                  <a:srgbClr val="B80E0F"/>
                </a:solidFill>
                <a:latin typeface="Arial" panose="020B0604020202020204" pitchFamily="34" charset="0"/>
              </a:rPr>
              <a:t>bacantes</a:t>
            </a:r>
            <a:r>
              <a:rPr lang="es-VE" sz="2000" b="0" i="0" u="none" strike="noStrike" baseline="0" dirty="0">
                <a:latin typeface="Arial" panose="020B0604020202020204" pitchFamily="34" charset="0"/>
              </a:rPr>
              <a:t>”.</a:t>
            </a:r>
            <a:endParaRPr lang="es-VE" sz="2000" dirty="0"/>
          </a:p>
        </p:txBody>
      </p:sp>
      <p:sp>
        <p:nvSpPr>
          <p:cNvPr id="6" name="CuadroTexto 5">
            <a:extLst>
              <a:ext uri="{FF2B5EF4-FFF2-40B4-BE49-F238E27FC236}">
                <a16:creationId xmlns="" xmlns:a16="http://schemas.microsoft.com/office/drawing/2014/main" id="{A23BB7F0-50DF-4A2B-8842-C8357E20532B}"/>
              </a:ext>
            </a:extLst>
          </p:cNvPr>
          <p:cNvSpPr txBox="1"/>
          <p:nvPr/>
        </p:nvSpPr>
        <p:spPr>
          <a:xfrm>
            <a:off x="1509091" y="4981091"/>
            <a:ext cx="9385852" cy="400110"/>
          </a:xfrm>
          <a:prstGeom prst="rect">
            <a:avLst/>
          </a:prstGeom>
          <a:noFill/>
        </p:spPr>
        <p:txBody>
          <a:bodyPr wrap="square">
            <a:spAutoFit/>
          </a:bodyPr>
          <a:lstStyle/>
          <a:p>
            <a:pPr algn="l"/>
            <a:r>
              <a:rPr lang="es-ES" sz="2000" b="0" i="0" u="none" strike="noStrike" baseline="0" dirty="0">
                <a:latin typeface="Arial" panose="020B0604020202020204" pitchFamily="34" charset="0"/>
              </a:rPr>
              <a:t>“La consulta recogió información sobre un gran número de </a:t>
            </a:r>
            <a:r>
              <a:rPr lang="es-VE" sz="2000" b="1" i="0" u="none" strike="noStrike" baseline="0" dirty="0">
                <a:solidFill>
                  <a:srgbClr val="B80E0F"/>
                </a:solidFill>
                <a:latin typeface="Arial" panose="020B0604020202020204" pitchFamily="34" charset="0"/>
              </a:rPr>
              <a:t>vacantes</a:t>
            </a:r>
            <a:r>
              <a:rPr lang="es-VE" sz="2000" b="0" i="0" u="none" strike="noStrike" baseline="0" dirty="0">
                <a:latin typeface="Arial" panose="020B0604020202020204" pitchFamily="34" charset="0"/>
              </a:rPr>
              <a:t>”.</a:t>
            </a:r>
            <a:endParaRPr lang="es-VE" sz="2000" dirty="0"/>
          </a:p>
        </p:txBody>
      </p:sp>
      <p:sp>
        <p:nvSpPr>
          <p:cNvPr id="8" name="CuadroTexto 7">
            <a:extLst>
              <a:ext uri="{FF2B5EF4-FFF2-40B4-BE49-F238E27FC236}">
                <a16:creationId xmlns="" xmlns:a16="http://schemas.microsoft.com/office/drawing/2014/main" id="{9600AA42-8EF3-4C80-A223-6E302561C82D}"/>
              </a:ext>
            </a:extLst>
          </p:cNvPr>
          <p:cNvSpPr txBox="1"/>
          <p:nvPr/>
        </p:nvSpPr>
        <p:spPr>
          <a:xfrm>
            <a:off x="3493603" y="5600216"/>
            <a:ext cx="7586903" cy="646331"/>
          </a:xfrm>
          <a:prstGeom prst="rect">
            <a:avLst/>
          </a:prstGeom>
          <a:noFill/>
        </p:spPr>
        <p:txBody>
          <a:bodyPr wrap="square">
            <a:spAutoFit/>
          </a:bodyPr>
          <a:lstStyle/>
          <a:p>
            <a:pPr marL="285750" indent="-285750">
              <a:buFont typeface="Arial" panose="020B0604020202020204" pitchFamily="34" charset="0"/>
              <a:buChar char="•"/>
            </a:pPr>
            <a:r>
              <a:rPr lang="es-ES" b="0" i="0" dirty="0">
                <a:solidFill>
                  <a:schemeClr val="bg1"/>
                </a:solidFill>
                <a:effectLst/>
                <a:latin typeface="arial" panose="020B0604020202020204" pitchFamily="34" charset="0"/>
              </a:rPr>
              <a:t>Las </a:t>
            </a:r>
            <a:r>
              <a:rPr lang="es-ES" b="1" i="0" dirty="0">
                <a:solidFill>
                  <a:schemeClr val="bg1"/>
                </a:solidFill>
                <a:effectLst/>
                <a:latin typeface="arial" panose="020B0604020202020204" pitchFamily="34" charset="0"/>
              </a:rPr>
              <a:t>bacantes</a:t>
            </a:r>
            <a:r>
              <a:rPr lang="es-ES" b="0" i="0" dirty="0">
                <a:solidFill>
                  <a:schemeClr val="bg1"/>
                </a:solidFill>
                <a:effectLst/>
                <a:latin typeface="arial" panose="020B0604020202020204" pitchFamily="34" charset="0"/>
              </a:rPr>
              <a:t> eran mujeres griegas adoradoras del dios Baco.</a:t>
            </a:r>
          </a:p>
          <a:p>
            <a:pPr marL="285750" indent="-285750">
              <a:buFont typeface="Arial" panose="020B0604020202020204" pitchFamily="34" charset="0"/>
              <a:buChar char="•"/>
            </a:pPr>
            <a:r>
              <a:rPr lang="es-ES" b="1" i="0" dirty="0">
                <a:solidFill>
                  <a:schemeClr val="bg1"/>
                </a:solidFill>
                <a:effectLst/>
                <a:latin typeface="arial" panose="020B0604020202020204" pitchFamily="34" charset="0"/>
              </a:rPr>
              <a:t>Vacante</a:t>
            </a:r>
            <a:r>
              <a:rPr lang="es-ES" b="0" i="0" dirty="0">
                <a:solidFill>
                  <a:schemeClr val="bg1"/>
                </a:solidFill>
                <a:effectLst/>
                <a:latin typeface="arial" panose="020B0604020202020204" pitchFamily="34" charset="0"/>
              </a:rPr>
              <a:t> es algo que está sin ocupar, vacío, ocioso.</a:t>
            </a:r>
            <a:endParaRPr lang="es-VE" dirty="0">
              <a:solidFill>
                <a:schemeClr val="bg1"/>
              </a:solidFill>
            </a:endParaRPr>
          </a:p>
        </p:txBody>
      </p:sp>
      <p:sp>
        <p:nvSpPr>
          <p:cNvPr id="9" name="CuadroTexto 8">
            <a:extLst>
              <a:ext uri="{FF2B5EF4-FFF2-40B4-BE49-F238E27FC236}">
                <a16:creationId xmlns="" xmlns:a16="http://schemas.microsoft.com/office/drawing/2014/main" id="{99052F2B-5760-4CA6-94F4-0568500749AE}"/>
              </a:ext>
            </a:extLst>
          </p:cNvPr>
          <p:cNvSpPr txBox="1"/>
          <p:nvPr/>
        </p:nvSpPr>
        <p:spPr>
          <a:xfrm>
            <a:off x="8920674" y="5257319"/>
            <a:ext cx="2380780" cy="369332"/>
          </a:xfrm>
          <a:prstGeom prst="rect">
            <a:avLst/>
          </a:prstGeom>
          <a:noFill/>
        </p:spPr>
        <p:txBody>
          <a:bodyPr wrap="none" rtlCol="0">
            <a:spAutoFit/>
          </a:bodyPr>
          <a:lstStyle/>
          <a:p>
            <a:r>
              <a:rPr lang="es-ES" dirty="0" err="1"/>
              <a:t>Cisnero</a:t>
            </a:r>
            <a:r>
              <a:rPr lang="es-ES" dirty="0"/>
              <a:t> y Olave (2012) </a:t>
            </a:r>
            <a:endParaRPr lang="es-VE" dirty="0"/>
          </a:p>
        </p:txBody>
      </p:sp>
    </p:spTree>
    <p:extLst>
      <p:ext uri="{BB962C8B-B14F-4D97-AF65-F5344CB8AC3E}">
        <p14:creationId xmlns="" xmlns:p14="http://schemas.microsoft.com/office/powerpoint/2010/main" val="306289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4EFB8CF3-C82E-40FF-97F0-28775BCCBDAC}"/>
              </a:ext>
            </a:extLst>
          </p:cNvPr>
          <p:cNvSpPr>
            <a:spLocks noGrp="1"/>
          </p:cNvSpPr>
          <p:nvPr>
            <p:ph type="ctrTitle"/>
          </p:nvPr>
        </p:nvSpPr>
        <p:spPr/>
        <p:txBody>
          <a:bodyPr>
            <a:normAutofit/>
          </a:bodyPr>
          <a:lstStyle/>
          <a:p>
            <a:r>
              <a:rPr lang="es-ES" dirty="0"/>
              <a:t>Estructura del ensayo académico</a:t>
            </a:r>
            <a:endParaRPr lang="es-VE" dirty="0"/>
          </a:p>
        </p:txBody>
      </p:sp>
      <p:sp>
        <p:nvSpPr>
          <p:cNvPr id="5" name="Subtítulo 4">
            <a:extLst>
              <a:ext uri="{FF2B5EF4-FFF2-40B4-BE49-F238E27FC236}">
                <a16:creationId xmlns="" xmlns:a16="http://schemas.microsoft.com/office/drawing/2014/main" id="{29003190-7849-47C8-AB07-0F0E61A731E7}"/>
              </a:ext>
            </a:extLst>
          </p:cNvPr>
          <p:cNvSpPr>
            <a:spLocks noGrp="1"/>
          </p:cNvSpPr>
          <p:nvPr>
            <p:ph type="subTitle" idx="1"/>
          </p:nvPr>
        </p:nvSpPr>
        <p:spPr/>
        <p:txBody>
          <a:bodyPr/>
          <a:lstStyle/>
          <a:p>
            <a:r>
              <a:rPr lang="es-ES" dirty="0"/>
              <a:t>Ejemplo</a:t>
            </a:r>
            <a:endParaRPr lang="es-VE" dirty="0"/>
          </a:p>
        </p:txBody>
      </p:sp>
      <p:sp>
        <p:nvSpPr>
          <p:cNvPr id="7" name="CuadroTexto 6">
            <a:extLst>
              <a:ext uri="{FF2B5EF4-FFF2-40B4-BE49-F238E27FC236}">
                <a16:creationId xmlns="" xmlns:a16="http://schemas.microsoft.com/office/drawing/2014/main" id="{A5B2478E-1C5C-47C4-B35E-4068835C5356}"/>
              </a:ext>
            </a:extLst>
          </p:cNvPr>
          <p:cNvSpPr txBox="1"/>
          <p:nvPr/>
        </p:nvSpPr>
        <p:spPr>
          <a:xfrm rot="21438290">
            <a:off x="221755" y="4714747"/>
            <a:ext cx="10931655" cy="1200329"/>
          </a:xfrm>
          <a:prstGeom prst="rect">
            <a:avLst/>
          </a:prstGeom>
          <a:noFill/>
        </p:spPr>
        <p:txBody>
          <a:bodyPr wrap="square">
            <a:spAutoFit/>
          </a:bodyPr>
          <a:lstStyle/>
          <a:p>
            <a:pPr algn="just"/>
            <a:r>
              <a:rPr lang="es-VE" dirty="0">
                <a:solidFill>
                  <a:schemeClr val="bg1"/>
                </a:solidFill>
                <a:latin typeface="Arial" panose="020B0604020202020204" pitchFamily="34" charset="0"/>
                <a:ea typeface="Times New Roman" panose="02020603050405020304" pitchFamily="18" charset="0"/>
              </a:rPr>
              <a:t>E</a:t>
            </a:r>
            <a:r>
              <a:rPr lang="es-VE" sz="1800" dirty="0">
                <a:solidFill>
                  <a:schemeClr val="bg1"/>
                </a:solidFill>
                <a:effectLst/>
                <a:latin typeface="Arial" panose="020B0604020202020204" pitchFamily="34" charset="0"/>
                <a:ea typeface="Times New Roman" panose="02020603050405020304" pitchFamily="18" charset="0"/>
              </a:rPr>
              <a:t>s un tipo de ensayo en el que un escritor tiene que </a:t>
            </a:r>
            <a:r>
              <a:rPr lang="es-VE" dirty="0">
                <a:solidFill>
                  <a:schemeClr val="bg1"/>
                </a:solidFill>
                <a:latin typeface="Arial" panose="020B0604020202020204" pitchFamily="34" charset="0"/>
                <a:ea typeface="Times New Roman" panose="02020603050405020304" pitchFamily="18" charset="0"/>
              </a:rPr>
              <a:t>convencer </a:t>
            </a:r>
            <a:r>
              <a:rPr lang="es-VE" sz="1800" dirty="0">
                <a:solidFill>
                  <a:schemeClr val="bg1"/>
                </a:solidFill>
                <a:effectLst/>
                <a:latin typeface="Arial" panose="020B0604020202020204" pitchFamily="34" charset="0"/>
                <a:ea typeface="Times New Roman" panose="02020603050405020304" pitchFamily="18" charset="0"/>
              </a:rPr>
              <a:t> a un lector para que adopte un punto de vista específico. </a:t>
            </a:r>
            <a:r>
              <a:rPr lang="es-ES" dirty="0">
                <a:solidFill>
                  <a:schemeClr val="bg1"/>
                </a:solidFill>
                <a:latin typeface="Arial" panose="020B0604020202020204" pitchFamily="34" charset="0"/>
                <a:ea typeface="Times New Roman" panose="02020603050405020304" pitchFamily="18" charset="0"/>
              </a:rPr>
              <a:t>D</a:t>
            </a:r>
            <a:r>
              <a:rPr lang="es-ES" sz="1800" dirty="0">
                <a:solidFill>
                  <a:schemeClr val="bg1"/>
                </a:solidFill>
                <a:effectLst/>
                <a:latin typeface="Arial" panose="020B0604020202020204" pitchFamily="34" charset="0"/>
                <a:ea typeface="Times New Roman" panose="02020603050405020304" pitchFamily="18" charset="0"/>
              </a:rPr>
              <a:t>ebe poder comunicar su punto de vista a través de una investigación basada en evidencias. Además de eso, es crucial referirse a las fuentes creíbles , de lo contrario, es probable que un lector dude del argumento.</a:t>
            </a:r>
            <a:endParaRPr lang="es-VE" dirty="0">
              <a:solidFill>
                <a:schemeClr val="bg1"/>
              </a:solidFill>
            </a:endParaRPr>
          </a:p>
        </p:txBody>
      </p:sp>
      <p:sp>
        <p:nvSpPr>
          <p:cNvPr id="8" name="CuadroTexto 7">
            <a:extLst>
              <a:ext uri="{FF2B5EF4-FFF2-40B4-BE49-F238E27FC236}">
                <a16:creationId xmlns="" xmlns:a16="http://schemas.microsoft.com/office/drawing/2014/main" id="{5B92FF5B-A2DE-4A43-853A-49C3EF7AFB12}"/>
              </a:ext>
            </a:extLst>
          </p:cNvPr>
          <p:cNvSpPr txBox="1"/>
          <p:nvPr/>
        </p:nvSpPr>
        <p:spPr>
          <a:xfrm rot="21383644">
            <a:off x="8296060" y="5404823"/>
            <a:ext cx="2870752" cy="369332"/>
          </a:xfrm>
          <a:prstGeom prst="rect">
            <a:avLst/>
          </a:prstGeom>
          <a:noFill/>
        </p:spPr>
        <p:txBody>
          <a:bodyPr wrap="square">
            <a:spAutoFit/>
          </a:bodyPr>
          <a:lstStyle/>
          <a:p>
            <a:pPr algn="r"/>
            <a:r>
              <a:rPr lang="es-ES" dirty="0">
                <a:solidFill>
                  <a:schemeClr val="bg1">
                    <a:lumMod val="95000"/>
                  </a:schemeClr>
                </a:solidFill>
              </a:rPr>
              <a:t>Caulfield (2021) </a:t>
            </a:r>
            <a:endParaRPr lang="es-VE" dirty="0">
              <a:solidFill>
                <a:schemeClr val="bg1">
                  <a:lumMod val="95000"/>
                </a:schemeClr>
              </a:solidFill>
            </a:endParaRPr>
          </a:p>
        </p:txBody>
      </p:sp>
    </p:spTree>
    <p:extLst>
      <p:ext uri="{BB962C8B-B14F-4D97-AF65-F5344CB8AC3E}">
        <p14:creationId xmlns="" xmlns:p14="http://schemas.microsoft.com/office/powerpoint/2010/main" val="2157521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D9684B-0E7A-4707-8762-63E8F5223366}"/>
              </a:ext>
            </a:extLst>
          </p:cNvPr>
          <p:cNvSpPr>
            <a:spLocks noGrp="1"/>
          </p:cNvSpPr>
          <p:nvPr>
            <p:ph type="title"/>
          </p:nvPr>
        </p:nvSpPr>
        <p:spPr>
          <a:xfrm>
            <a:off x="165658" y="525190"/>
            <a:ext cx="12251629" cy="1151965"/>
          </a:xfrm>
        </p:spPr>
        <p:txBody>
          <a:bodyPr>
            <a:normAutofit/>
          </a:bodyPr>
          <a:lstStyle/>
          <a:p>
            <a:r>
              <a:rPr lang="es-ES" sz="4800" dirty="0"/>
              <a:t>Enfoques de ensayos argumentativos</a:t>
            </a:r>
            <a:endParaRPr lang="es-VE" sz="4800" dirty="0"/>
          </a:p>
        </p:txBody>
      </p:sp>
      <p:pic>
        <p:nvPicPr>
          <p:cNvPr id="5" name="Imagen 4">
            <a:extLst>
              <a:ext uri="{FF2B5EF4-FFF2-40B4-BE49-F238E27FC236}">
                <a16:creationId xmlns="" xmlns:a16="http://schemas.microsoft.com/office/drawing/2014/main" id="{F21BE4E4-67F3-4AD3-9FA4-FD8DFB7D78CB}"/>
              </a:ext>
            </a:extLst>
          </p:cNvPr>
          <p:cNvPicPr>
            <a:picLocks noChangeAspect="1"/>
          </p:cNvPicPr>
          <p:nvPr/>
        </p:nvPicPr>
        <p:blipFill>
          <a:blip r:embed="rId2"/>
          <a:stretch>
            <a:fillRect/>
          </a:stretch>
        </p:blipFill>
        <p:spPr>
          <a:xfrm>
            <a:off x="165658" y="1648466"/>
            <a:ext cx="5521602" cy="23036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 xmlns:a16="http://schemas.microsoft.com/office/drawing/2014/main" id="{D6F31211-C730-4D05-8E4F-FBCD94BB1045}"/>
              </a:ext>
            </a:extLst>
          </p:cNvPr>
          <p:cNvPicPr>
            <a:picLocks noChangeAspect="1"/>
          </p:cNvPicPr>
          <p:nvPr/>
        </p:nvPicPr>
        <p:blipFill>
          <a:blip r:embed="rId3"/>
          <a:stretch>
            <a:fillRect/>
          </a:stretch>
        </p:blipFill>
        <p:spPr>
          <a:xfrm>
            <a:off x="5870990" y="3019310"/>
            <a:ext cx="5766484" cy="2303621"/>
          </a:xfrm>
          <a:prstGeom prst="rect">
            <a:avLst/>
          </a:prstGeom>
          <a:ln>
            <a:noFill/>
          </a:ln>
          <a:effectLst>
            <a:outerShdw blurRad="190500" algn="tl" rotWithShape="0">
              <a:srgbClr val="000000">
                <a:alpha val="70000"/>
              </a:srgbClr>
            </a:outerShdw>
          </a:effectLst>
        </p:spPr>
      </p:pic>
      <p:sp>
        <p:nvSpPr>
          <p:cNvPr id="8" name="CuadroTexto 7">
            <a:extLst>
              <a:ext uri="{FF2B5EF4-FFF2-40B4-BE49-F238E27FC236}">
                <a16:creationId xmlns="" xmlns:a16="http://schemas.microsoft.com/office/drawing/2014/main" id="{7129A59A-9157-4598-A4F1-ABDB232A5362}"/>
              </a:ext>
            </a:extLst>
          </p:cNvPr>
          <p:cNvSpPr txBox="1"/>
          <p:nvPr/>
        </p:nvSpPr>
        <p:spPr>
          <a:xfrm>
            <a:off x="8640616" y="5987534"/>
            <a:ext cx="2870752" cy="369332"/>
          </a:xfrm>
          <a:prstGeom prst="rect">
            <a:avLst/>
          </a:prstGeom>
          <a:noFill/>
        </p:spPr>
        <p:txBody>
          <a:bodyPr wrap="square">
            <a:spAutoFit/>
          </a:bodyPr>
          <a:lstStyle/>
          <a:p>
            <a:pPr algn="r"/>
            <a:r>
              <a:rPr lang="es-ES" dirty="0">
                <a:solidFill>
                  <a:schemeClr val="bg1">
                    <a:lumMod val="95000"/>
                  </a:schemeClr>
                </a:solidFill>
              </a:rPr>
              <a:t>Caulfield (2021) </a:t>
            </a:r>
            <a:endParaRPr lang="es-VE" dirty="0">
              <a:solidFill>
                <a:schemeClr val="bg1">
                  <a:lumMod val="95000"/>
                </a:schemeClr>
              </a:solidFill>
            </a:endParaRPr>
          </a:p>
        </p:txBody>
      </p:sp>
    </p:spTree>
    <p:extLst>
      <p:ext uri="{BB962C8B-B14F-4D97-AF65-F5344CB8AC3E}">
        <p14:creationId xmlns="" xmlns:p14="http://schemas.microsoft.com/office/powerpoint/2010/main" val="1027961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595CC4F-0E7D-4B89-9066-CB55541FF2CA}"/>
              </a:ext>
            </a:extLst>
          </p:cNvPr>
          <p:cNvSpPr>
            <a:spLocks noGrp="1"/>
          </p:cNvSpPr>
          <p:nvPr>
            <p:ph type="title"/>
          </p:nvPr>
        </p:nvSpPr>
        <p:spPr>
          <a:xfrm>
            <a:off x="685800" y="394252"/>
            <a:ext cx="10396882" cy="1151965"/>
          </a:xfrm>
        </p:spPr>
        <p:txBody>
          <a:bodyPr/>
          <a:lstStyle/>
          <a:p>
            <a:r>
              <a:rPr lang="es-ES" dirty="0"/>
              <a:t>Párrafo Introductorio del ensayo</a:t>
            </a:r>
            <a:endParaRPr lang="es-VE" dirty="0"/>
          </a:p>
        </p:txBody>
      </p:sp>
      <p:pic>
        <p:nvPicPr>
          <p:cNvPr id="5" name="Imagen 4">
            <a:extLst>
              <a:ext uri="{FF2B5EF4-FFF2-40B4-BE49-F238E27FC236}">
                <a16:creationId xmlns="" xmlns:a16="http://schemas.microsoft.com/office/drawing/2014/main" id="{ED7C65C2-2FA8-469E-A509-434DCE504346}"/>
              </a:ext>
            </a:extLst>
          </p:cNvPr>
          <p:cNvPicPr>
            <a:picLocks noChangeAspect="1"/>
          </p:cNvPicPr>
          <p:nvPr/>
        </p:nvPicPr>
        <p:blipFill>
          <a:blip r:embed="rId2"/>
          <a:stretch>
            <a:fillRect/>
          </a:stretch>
        </p:blipFill>
        <p:spPr>
          <a:xfrm>
            <a:off x="1109318" y="1546217"/>
            <a:ext cx="8935831" cy="4455235"/>
          </a:xfrm>
          <a:prstGeom prst="rect">
            <a:avLst/>
          </a:prstGeom>
          <a:ln>
            <a:noFill/>
          </a:ln>
          <a:effectLst>
            <a:outerShdw blurRad="190500" algn="tl" rotWithShape="0">
              <a:srgbClr val="000000">
                <a:alpha val="70000"/>
              </a:srgbClr>
            </a:outerShdw>
          </a:effectLst>
        </p:spPr>
      </p:pic>
      <p:sp>
        <p:nvSpPr>
          <p:cNvPr id="6" name="CuadroTexto 5">
            <a:extLst>
              <a:ext uri="{FF2B5EF4-FFF2-40B4-BE49-F238E27FC236}">
                <a16:creationId xmlns="" xmlns:a16="http://schemas.microsoft.com/office/drawing/2014/main" id="{00F8E0EF-41E5-4E45-8819-32AA0D0B2C21}"/>
              </a:ext>
            </a:extLst>
          </p:cNvPr>
          <p:cNvSpPr txBox="1"/>
          <p:nvPr/>
        </p:nvSpPr>
        <p:spPr>
          <a:xfrm>
            <a:off x="8640616" y="5987534"/>
            <a:ext cx="2870752" cy="369332"/>
          </a:xfrm>
          <a:prstGeom prst="rect">
            <a:avLst/>
          </a:prstGeom>
          <a:noFill/>
        </p:spPr>
        <p:txBody>
          <a:bodyPr wrap="square">
            <a:spAutoFit/>
          </a:bodyPr>
          <a:lstStyle/>
          <a:p>
            <a:pPr algn="r"/>
            <a:r>
              <a:rPr lang="es-ES" dirty="0">
                <a:solidFill>
                  <a:schemeClr val="bg1">
                    <a:lumMod val="95000"/>
                  </a:schemeClr>
                </a:solidFill>
              </a:rPr>
              <a:t>Caulfield (2021) </a:t>
            </a:r>
            <a:endParaRPr lang="es-VE" dirty="0">
              <a:solidFill>
                <a:schemeClr val="bg1">
                  <a:lumMod val="95000"/>
                </a:schemeClr>
              </a:solidFill>
            </a:endParaRPr>
          </a:p>
        </p:txBody>
      </p:sp>
    </p:spTree>
    <p:extLst>
      <p:ext uri="{BB962C8B-B14F-4D97-AF65-F5344CB8AC3E}">
        <p14:creationId xmlns="" xmlns:p14="http://schemas.microsoft.com/office/powerpoint/2010/main" val="32878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19D4AF4-D710-4D6D-81BE-4E570ADFDAF9}"/>
              </a:ext>
            </a:extLst>
          </p:cNvPr>
          <p:cNvSpPr>
            <a:spLocks noGrp="1"/>
          </p:cNvSpPr>
          <p:nvPr>
            <p:ph type="title"/>
          </p:nvPr>
        </p:nvSpPr>
        <p:spPr/>
        <p:txBody>
          <a:bodyPr/>
          <a:lstStyle/>
          <a:p>
            <a:r>
              <a:rPr lang="es-ES" dirty="0"/>
              <a:t>Textos</a:t>
            </a:r>
            <a:endParaRPr lang="es-VE" dirty="0"/>
          </a:p>
        </p:txBody>
      </p:sp>
      <p:sp>
        <p:nvSpPr>
          <p:cNvPr id="4" name="Marcador de texto 3">
            <a:extLst>
              <a:ext uri="{FF2B5EF4-FFF2-40B4-BE49-F238E27FC236}">
                <a16:creationId xmlns="" xmlns:a16="http://schemas.microsoft.com/office/drawing/2014/main" id="{13D9E4D1-0EB8-4F6A-965F-9798CEA0D6F0}"/>
              </a:ext>
            </a:extLst>
          </p:cNvPr>
          <p:cNvSpPr>
            <a:spLocks noGrp="1"/>
          </p:cNvSpPr>
          <p:nvPr>
            <p:ph type="body" idx="1"/>
          </p:nvPr>
        </p:nvSpPr>
        <p:spPr/>
        <p:txBody>
          <a:bodyPr/>
          <a:lstStyle/>
          <a:p>
            <a:r>
              <a:rPr lang="es-ES" dirty="0"/>
              <a:t>Académicos</a:t>
            </a:r>
            <a:endParaRPr lang="es-VE" dirty="0"/>
          </a:p>
        </p:txBody>
      </p:sp>
      <p:sp>
        <p:nvSpPr>
          <p:cNvPr id="3" name="Marcador de contenido 2">
            <a:extLst>
              <a:ext uri="{FF2B5EF4-FFF2-40B4-BE49-F238E27FC236}">
                <a16:creationId xmlns="" xmlns:a16="http://schemas.microsoft.com/office/drawing/2014/main" id="{AA4CB8CE-C608-4032-89A1-19C6A9EBD652}"/>
              </a:ext>
            </a:extLst>
          </p:cNvPr>
          <p:cNvSpPr>
            <a:spLocks noGrp="1"/>
          </p:cNvSpPr>
          <p:nvPr>
            <p:ph sz="quarter" idx="13"/>
          </p:nvPr>
        </p:nvSpPr>
        <p:spPr/>
        <p:txBody>
          <a:bodyPr>
            <a:normAutofit fontScale="92500" lnSpcReduction="10000"/>
          </a:bodyPr>
          <a:lstStyle/>
          <a:p>
            <a:r>
              <a:rPr lang="es-ES" dirty="0"/>
              <a:t>son textos críticos, objetivos y especializados en un campo en particular.</a:t>
            </a:r>
          </a:p>
          <a:p>
            <a:r>
              <a:rPr lang="es-ES" dirty="0"/>
              <a:t>Se basan en información y pruebas fácticas.</a:t>
            </a:r>
          </a:p>
          <a:p>
            <a:r>
              <a:rPr lang="es-ES" dirty="0"/>
              <a:t>tienen un estilo y tono formal.</a:t>
            </a:r>
          </a:p>
          <a:p>
            <a:r>
              <a:rPr lang="es-ES" dirty="0"/>
              <a:t>Tipos: ensayos, libros especializados, artículos de investigación, tesis…</a:t>
            </a:r>
          </a:p>
          <a:p>
            <a:endParaRPr lang="es-VE" dirty="0"/>
          </a:p>
        </p:txBody>
      </p:sp>
      <p:sp>
        <p:nvSpPr>
          <p:cNvPr id="5" name="Marcador de texto 4">
            <a:extLst>
              <a:ext uri="{FF2B5EF4-FFF2-40B4-BE49-F238E27FC236}">
                <a16:creationId xmlns="" xmlns:a16="http://schemas.microsoft.com/office/drawing/2014/main" id="{DE033B6B-1D50-4EDD-BC9B-9BACA87E3144}"/>
              </a:ext>
            </a:extLst>
          </p:cNvPr>
          <p:cNvSpPr>
            <a:spLocks noGrp="1"/>
          </p:cNvSpPr>
          <p:nvPr>
            <p:ph type="body" sz="quarter" idx="3"/>
          </p:nvPr>
        </p:nvSpPr>
        <p:spPr/>
        <p:txBody>
          <a:bodyPr/>
          <a:lstStyle/>
          <a:p>
            <a:r>
              <a:rPr lang="es-ES" dirty="0"/>
              <a:t>No académicos</a:t>
            </a:r>
            <a:endParaRPr lang="es-VE" dirty="0"/>
          </a:p>
        </p:txBody>
      </p:sp>
      <p:sp>
        <p:nvSpPr>
          <p:cNvPr id="6" name="Marcador de contenido 5">
            <a:extLst>
              <a:ext uri="{FF2B5EF4-FFF2-40B4-BE49-F238E27FC236}">
                <a16:creationId xmlns="" xmlns:a16="http://schemas.microsoft.com/office/drawing/2014/main" id="{B8FF0A17-63C8-427A-8118-894D10A729EA}"/>
              </a:ext>
            </a:extLst>
          </p:cNvPr>
          <p:cNvSpPr>
            <a:spLocks noGrp="1"/>
          </p:cNvSpPr>
          <p:nvPr>
            <p:ph sz="quarter" idx="14"/>
          </p:nvPr>
        </p:nvSpPr>
        <p:spPr/>
        <p:txBody>
          <a:bodyPr>
            <a:normAutofit fontScale="92500" lnSpcReduction="20000"/>
          </a:bodyPr>
          <a:lstStyle/>
          <a:p>
            <a:r>
              <a:rPr lang="es-ES" dirty="0"/>
              <a:t>son escritos informales y dedicados a un público en general.</a:t>
            </a:r>
          </a:p>
          <a:p>
            <a:r>
              <a:rPr lang="es-ES" dirty="0"/>
              <a:t>Son emocionales, personales y subjetivos sin ningún tipo de investigación.</a:t>
            </a:r>
          </a:p>
          <a:p>
            <a:r>
              <a:rPr lang="es-ES" dirty="0"/>
              <a:t>Tipos: mensajes de correo electrónico, mensajes de texto, redacción de diarios y cartas… </a:t>
            </a:r>
            <a:endParaRPr lang="es-VE" dirty="0"/>
          </a:p>
        </p:txBody>
      </p:sp>
      <p:sp>
        <p:nvSpPr>
          <p:cNvPr id="7" name="CuadroTexto 6">
            <a:extLst>
              <a:ext uri="{FF2B5EF4-FFF2-40B4-BE49-F238E27FC236}">
                <a16:creationId xmlns="" xmlns:a16="http://schemas.microsoft.com/office/drawing/2014/main" id="{4F14B5A2-C718-44F7-86C0-92F8EEDDF0FB}"/>
              </a:ext>
            </a:extLst>
          </p:cNvPr>
          <p:cNvSpPr txBox="1"/>
          <p:nvPr/>
        </p:nvSpPr>
        <p:spPr>
          <a:xfrm>
            <a:off x="3975652" y="5261113"/>
            <a:ext cx="1489510" cy="369332"/>
          </a:xfrm>
          <a:prstGeom prst="rect">
            <a:avLst/>
          </a:prstGeom>
          <a:noFill/>
        </p:spPr>
        <p:txBody>
          <a:bodyPr wrap="none" rtlCol="0">
            <a:spAutoFit/>
          </a:bodyPr>
          <a:lstStyle/>
          <a:p>
            <a:r>
              <a:rPr lang="es-ES" dirty="0"/>
              <a:t>Davis (2021 b)</a:t>
            </a:r>
            <a:endParaRPr lang="es-VE" dirty="0"/>
          </a:p>
        </p:txBody>
      </p:sp>
      <p:sp>
        <p:nvSpPr>
          <p:cNvPr id="8" name="CuadroTexto 7">
            <a:extLst>
              <a:ext uri="{FF2B5EF4-FFF2-40B4-BE49-F238E27FC236}">
                <a16:creationId xmlns="" xmlns:a16="http://schemas.microsoft.com/office/drawing/2014/main" id="{AAE285F5-201A-4D9A-A519-1459434B506C}"/>
              </a:ext>
            </a:extLst>
          </p:cNvPr>
          <p:cNvSpPr txBox="1"/>
          <p:nvPr/>
        </p:nvSpPr>
        <p:spPr>
          <a:xfrm>
            <a:off x="9296400" y="5261113"/>
            <a:ext cx="1486304" cy="369332"/>
          </a:xfrm>
          <a:prstGeom prst="rect">
            <a:avLst/>
          </a:prstGeom>
          <a:noFill/>
        </p:spPr>
        <p:txBody>
          <a:bodyPr wrap="none" rtlCol="0">
            <a:spAutoFit/>
          </a:bodyPr>
          <a:lstStyle/>
          <a:p>
            <a:r>
              <a:rPr lang="es-ES" dirty="0"/>
              <a:t>Davis (2021 a)</a:t>
            </a:r>
            <a:endParaRPr lang="es-VE" dirty="0"/>
          </a:p>
        </p:txBody>
      </p:sp>
    </p:spTree>
    <p:extLst>
      <p:ext uri="{BB962C8B-B14F-4D97-AF65-F5344CB8AC3E}">
        <p14:creationId xmlns="" xmlns:p14="http://schemas.microsoft.com/office/powerpoint/2010/main" val="1739488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595CC4F-0E7D-4B89-9066-CB55541FF2CA}"/>
              </a:ext>
            </a:extLst>
          </p:cNvPr>
          <p:cNvSpPr>
            <a:spLocks noGrp="1"/>
          </p:cNvSpPr>
          <p:nvPr>
            <p:ph type="title"/>
          </p:nvPr>
        </p:nvSpPr>
        <p:spPr>
          <a:xfrm>
            <a:off x="503410" y="-336"/>
            <a:ext cx="10396882" cy="1151965"/>
          </a:xfrm>
        </p:spPr>
        <p:txBody>
          <a:bodyPr>
            <a:normAutofit fontScale="90000"/>
          </a:bodyPr>
          <a:lstStyle/>
          <a:p>
            <a:r>
              <a:rPr lang="es-ES" dirty="0"/>
              <a:t>Párrafos de desarrollo del ensayo</a:t>
            </a:r>
            <a:endParaRPr lang="es-VE" dirty="0"/>
          </a:p>
        </p:txBody>
      </p:sp>
      <p:sp>
        <p:nvSpPr>
          <p:cNvPr id="6" name="CuadroTexto 5">
            <a:extLst>
              <a:ext uri="{FF2B5EF4-FFF2-40B4-BE49-F238E27FC236}">
                <a16:creationId xmlns="" xmlns:a16="http://schemas.microsoft.com/office/drawing/2014/main" id="{00F8E0EF-41E5-4E45-8819-32AA0D0B2C21}"/>
              </a:ext>
            </a:extLst>
          </p:cNvPr>
          <p:cNvSpPr txBox="1"/>
          <p:nvPr/>
        </p:nvSpPr>
        <p:spPr>
          <a:xfrm>
            <a:off x="8640616" y="5987534"/>
            <a:ext cx="2870752" cy="369332"/>
          </a:xfrm>
          <a:prstGeom prst="rect">
            <a:avLst/>
          </a:prstGeom>
          <a:noFill/>
        </p:spPr>
        <p:txBody>
          <a:bodyPr wrap="square">
            <a:spAutoFit/>
          </a:bodyPr>
          <a:lstStyle/>
          <a:p>
            <a:pPr algn="r"/>
            <a:r>
              <a:rPr lang="es-ES" dirty="0">
                <a:solidFill>
                  <a:schemeClr val="bg1">
                    <a:lumMod val="95000"/>
                  </a:schemeClr>
                </a:solidFill>
              </a:rPr>
              <a:t>Caulfield (2021) </a:t>
            </a:r>
            <a:endParaRPr lang="es-VE" dirty="0">
              <a:solidFill>
                <a:schemeClr val="bg1">
                  <a:lumMod val="95000"/>
                </a:schemeClr>
              </a:solidFill>
            </a:endParaRPr>
          </a:p>
        </p:txBody>
      </p:sp>
      <p:pic>
        <p:nvPicPr>
          <p:cNvPr id="4" name="Imagen 3">
            <a:extLst>
              <a:ext uri="{FF2B5EF4-FFF2-40B4-BE49-F238E27FC236}">
                <a16:creationId xmlns="" xmlns:a16="http://schemas.microsoft.com/office/drawing/2014/main" id="{0CC0B0AA-F3CE-4B79-9110-5034A0894758}"/>
              </a:ext>
            </a:extLst>
          </p:cNvPr>
          <p:cNvPicPr>
            <a:picLocks noChangeAspect="1"/>
          </p:cNvPicPr>
          <p:nvPr/>
        </p:nvPicPr>
        <p:blipFill>
          <a:blip r:embed="rId2"/>
          <a:stretch>
            <a:fillRect/>
          </a:stretch>
        </p:blipFill>
        <p:spPr>
          <a:xfrm>
            <a:off x="5844588" y="1374998"/>
            <a:ext cx="5514975" cy="4429125"/>
          </a:xfrm>
          <a:prstGeom prst="rect">
            <a:avLst/>
          </a:prstGeom>
          <a:ln>
            <a:noFill/>
          </a:ln>
          <a:effectLst>
            <a:outerShdw blurRad="190500" algn="tl" rotWithShape="0">
              <a:srgbClr val="000000">
                <a:alpha val="70000"/>
              </a:srgbClr>
            </a:outerShdw>
          </a:effectLst>
        </p:spPr>
      </p:pic>
      <p:sp>
        <p:nvSpPr>
          <p:cNvPr id="8" name="CuadroTexto 7">
            <a:extLst>
              <a:ext uri="{FF2B5EF4-FFF2-40B4-BE49-F238E27FC236}">
                <a16:creationId xmlns="" xmlns:a16="http://schemas.microsoft.com/office/drawing/2014/main" id="{A5FD83E6-BA26-47E3-AD61-C9BAACE0E2F7}"/>
              </a:ext>
            </a:extLst>
          </p:cNvPr>
          <p:cNvSpPr txBox="1"/>
          <p:nvPr/>
        </p:nvSpPr>
        <p:spPr>
          <a:xfrm>
            <a:off x="234670" y="1031084"/>
            <a:ext cx="5420032" cy="923330"/>
          </a:xfrm>
          <a:prstGeom prst="rect">
            <a:avLst/>
          </a:prstGeom>
          <a:noFill/>
        </p:spPr>
        <p:txBody>
          <a:bodyPr wrap="square">
            <a:spAutoFit/>
          </a:bodyPr>
          <a:lstStyle/>
          <a:p>
            <a:r>
              <a:rPr lang="es-ES" b="1" dirty="0">
                <a:latin typeface="Arial Narrow" panose="020B0606020202030204" pitchFamily="34" charset="0"/>
              </a:rPr>
              <a:t>La oración temática </a:t>
            </a:r>
            <a:r>
              <a:rPr lang="es-ES" dirty="0">
                <a:latin typeface="Arial Narrow" panose="020B0606020202030204" pitchFamily="34" charset="0"/>
              </a:rPr>
              <a:t>nos dice de qué tratará el párrafo: las percepciones de los maestros sobre el uso de Wikipedia por parte de sus alumnos como fuente.</a:t>
            </a:r>
            <a:endParaRPr lang="es-VE" dirty="0">
              <a:latin typeface="Arial Narrow" panose="020B0606020202030204" pitchFamily="34" charset="0"/>
            </a:endParaRPr>
          </a:p>
        </p:txBody>
      </p:sp>
      <p:sp>
        <p:nvSpPr>
          <p:cNvPr id="13" name="CuadroTexto 12">
            <a:extLst>
              <a:ext uri="{FF2B5EF4-FFF2-40B4-BE49-F238E27FC236}">
                <a16:creationId xmlns="" xmlns:a16="http://schemas.microsoft.com/office/drawing/2014/main" id="{1C098E8A-4F1E-4A77-B260-932A9A3278D4}"/>
              </a:ext>
            </a:extLst>
          </p:cNvPr>
          <p:cNvSpPr txBox="1"/>
          <p:nvPr/>
        </p:nvSpPr>
        <p:spPr>
          <a:xfrm>
            <a:off x="234669" y="1932964"/>
            <a:ext cx="5609919" cy="646331"/>
          </a:xfrm>
          <a:prstGeom prst="rect">
            <a:avLst/>
          </a:prstGeom>
          <a:noFill/>
        </p:spPr>
        <p:txBody>
          <a:bodyPr wrap="square">
            <a:spAutoFit/>
          </a:bodyPr>
          <a:lstStyle/>
          <a:p>
            <a:r>
              <a:rPr lang="es-ES" b="1" dirty="0">
                <a:latin typeface="Arial Narrow" panose="020B0606020202030204" pitchFamily="34" charset="0"/>
              </a:rPr>
              <a:t>Evidencia:</a:t>
            </a:r>
            <a:r>
              <a:rPr lang="es-ES" dirty="0">
                <a:latin typeface="Arial Narrow" panose="020B0606020202030204" pitchFamily="34" charset="0"/>
              </a:rPr>
              <a:t> estas oraciones citan y parafrasean otras fuentes para proporcionar evidencia relevante.</a:t>
            </a:r>
            <a:endParaRPr lang="es-VE" dirty="0">
              <a:latin typeface="Arial Narrow" panose="020B0606020202030204" pitchFamily="34" charset="0"/>
            </a:endParaRPr>
          </a:p>
        </p:txBody>
      </p:sp>
      <p:sp>
        <p:nvSpPr>
          <p:cNvPr id="15" name="CuadroTexto 14">
            <a:extLst>
              <a:ext uri="{FF2B5EF4-FFF2-40B4-BE49-F238E27FC236}">
                <a16:creationId xmlns="" xmlns:a16="http://schemas.microsoft.com/office/drawing/2014/main" id="{7192131B-E796-465E-B108-EB2197C2E46D}"/>
              </a:ext>
            </a:extLst>
          </p:cNvPr>
          <p:cNvSpPr txBox="1"/>
          <p:nvPr/>
        </p:nvSpPr>
        <p:spPr>
          <a:xfrm>
            <a:off x="208066" y="2579295"/>
            <a:ext cx="5701850" cy="1200329"/>
          </a:xfrm>
          <a:prstGeom prst="rect">
            <a:avLst/>
          </a:prstGeom>
          <a:noFill/>
        </p:spPr>
        <p:txBody>
          <a:bodyPr wrap="square">
            <a:spAutoFit/>
          </a:bodyPr>
          <a:lstStyle/>
          <a:p>
            <a:r>
              <a:rPr lang="es-ES" b="1" dirty="0">
                <a:latin typeface="Arial Narrow" panose="020B0606020202030204" pitchFamily="34" charset="0"/>
              </a:rPr>
              <a:t>Interpretación: </a:t>
            </a:r>
            <a:r>
              <a:rPr lang="es-ES" dirty="0">
                <a:latin typeface="Arial Narrow" panose="020B0606020202030204" pitchFamily="34" charset="0"/>
              </a:rPr>
              <a:t>esta oración evalúa la evidencia y establece un contraargumento. Es importante explicar cómo se relaciona su evidencia con sus propios argumentos, y no siempre tiene que estar de acuerdo con las fuentes que cita</a:t>
            </a:r>
            <a:r>
              <a:rPr lang="es-ES" dirty="0"/>
              <a:t>.</a:t>
            </a:r>
            <a:endParaRPr lang="es-VE" dirty="0"/>
          </a:p>
        </p:txBody>
      </p:sp>
      <p:sp>
        <p:nvSpPr>
          <p:cNvPr id="17" name="CuadroTexto 16">
            <a:extLst>
              <a:ext uri="{FF2B5EF4-FFF2-40B4-BE49-F238E27FC236}">
                <a16:creationId xmlns="" xmlns:a16="http://schemas.microsoft.com/office/drawing/2014/main" id="{11952B21-E6E3-4EFF-9104-5AB062320297}"/>
              </a:ext>
            </a:extLst>
          </p:cNvPr>
          <p:cNvSpPr txBox="1"/>
          <p:nvPr/>
        </p:nvSpPr>
        <p:spPr>
          <a:xfrm>
            <a:off x="208066" y="3779624"/>
            <a:ext cx="5701850" cy="923330"/>
          </a:xfrm>
          <a:prstGeom prst="rect">
            <a:avLst/>
          </a:prstGeom>
          <a:noFill/>
        </p:spPr>
        <p:txBody>
          <a:bodyPr wrap="square">
            <a:spAutoFit/>
          </a:bodyPr>
          <a:lstStyle/>
          <a:p>
            <a:r>
              <a:rPr lang="es-ES" b="1" dirty="0">
                <a:latin typeface="Arial Narrow" panose="020B0606020202030204" pitchFamily="34" charset="0"/>
              </a:rPr>
              <a:t>Contra evidencia: </a:t>
            </a:r>
            <a:r>
              <a:rPr lang="es-ES" dirty="0">
                <a:latin typeface="Arial Narrow" panose="020B0606020202030204" pitchFamily="34" charset="0"/>
              </a:rPr>
              <a:t>proporcionan evidencia en contra para argumentar en contra de la afirmación que fue cuestionada en la oración anterior.</a:t>
            </a:r>
            <a:endParaRPr lang="es-VE" dirty="0">
              <a:latin typeface="Arial Narrow" panose="020B0606020202030204" pitchFamily="34" charset="0"/>
            </a:endParaRPr>
          </a:p>
        </p:txBody>
      </p:sp>
      <p:sp>
        <p:nvSpPr>
          <p:cNvPr id="19" name="CuadroTexto 18">
            <a:extLst>
              <a:ext uri="{FF2B5EF4-FFF2-40B4-BE49-F238E27FC236}">
                <a16:creationId xmlns="" xmlns:a16="http://schemas.microsoft.com/office/drawing/2014/main" id="{5CAE84E4-FD79-438E-A983-BBE95C049242}"/>
              </a:ext>
            </a:extLst>
          </p:cNvPr>
          <p:cNvSpPr txBox="1"/>
          <p:nvPr/>
        </p:nvSpPr>
        <p:spPr>
          <a:xfrm>
            <a:off x="208066" y="4702954"/>
            <a:ext cx="5701850" cy="923330"/>
          </a:xfrm>
          <a:prstGeom prst="rect">
            <a:avLst/>
          </a:prstGeom>
          <a:noFill/>
        </p:spPr>
        <p:txBody>
          <a:bodyPr wrap="square">
            <a:spAutoFit/>
          </a:bodyPr>
          <a:lstStyle/>
          <a:p>
            <a:r>
              <a:rPr lang="es-ES" b="1" dirty="0">
                <a:latin typeface="Arial Narrow" panose="020B0606020202030204" pitchFamily="34" charset="0"/>
              </a:rPr>
              <a:t>Frase final: </a:t>
            </a:r>
            <a:r>
              <a:rPr lang="es-ES" dirty="0">
                <a:latin typeface="Arial Narrow" panose="020B0606020202030204" pitchFamily="34" charset="0"/>
              </a:rPr>
              <a:t>la oración final proporciona una declaración concisa del punto que el autor ha hecho en este párrafo, y también puede indicar lo que se discutirá a continuación.</a:t>
            </a:r>
            <a:endParaRPr lang="es-VE" dirty="0">
              <a:latin typeface="Arial Narrow" panose="020B0606020202030204" pitchFamily="34" charset="0"/>
            </a:endParaRPr>
          </a:p>
        </p:txBody>
      </p:sp>
      <p:cxnSp>
        <p:nvCxnSpPr>
          <p:cNvPr id="23" name="Conector recto 22">
            <a:extLst>
              <a:ext uri="{FF2B5EF4-FFF2-40B4-BE49-F238E27FC236}">
                <a16:creationId xmlns="" xmlns:a16="http://schemas.microsoft.com/office/drawing/2014/main" id="{9222E5E2-450C-4B70-B3A5-7ACCCAEEF9B9}"/>
              </a:ext>
            </a:extLst>
          </p:cNvPr>
          <p:cNvCxnSpPr>
            <a:cxnSpLocks/>
          </p:cNvCxnSpPr>
          <p:nvPr/>
        </p:nvCxnSpPr>
        <p:spPr>
          <a:xfrm>
            <a:off x="3299791" y="1696278"/>
            <a:ext cx="25714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Conector recto 24">
            <a:extLst>
              <a:ext uri="{FF2B5EF4-FFF2-40B4-BE49-F238E27FC236}">
                <a16:creationId xmlns="" xmlns:a16="http://schemas.microsoft.com/office/drawing/2014/main" id="{071CEF7E-17A8-4336-B43C-1E6D1A11DE54}"/>
              </a:ext>
            </a:extLst>
          </p:cNvPr>
          <p:cNvCxnSpPr>
            <a:cxnSpLocks/>
          </p:cNvCxnSpPr>
          <p:nvPr/>
        </p:nvCxnSpPr>
        <p:spPr>
          <a:xfrm>
            <a:off x="3604591" y="2411896"/>
            <a:ext cx="2266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Conector recto 28">
            <a:extLst>
              <a:ext uri="{FF2B5EF4-FFF2-40B4-BE49-F238E27FC236}">
                <a16:creationId xmlns="" xmlns:a16="http://schemas.microsoft.com/office/drawing/2014/main" id="{13A04DAC-4A6B-4A8A-88A7-2D1F9E2823E5}"/>
              </a:ext>
            </a:extLst>
          </p:cNvPr>
          <p:cNvCxnSpPr/>
          <p:nvPr/>
        </p:nvCxnSpPr>
        <p:spPr>
          <a:xfrm>
            <a:off x="5557961" y="3140765"/>
            <a:ext cx="25521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Conector recto 30">
            <a:extLst>
              <a:ext uri="{FF2B5EF4-FFF2-40B4-BE49-F238E27FC236}">
                <a16:creationId xmlns="" xmlns:a16="http://schemas.microsoft.com/office/drawing/2014/main" id="{90D4419B-E9A5-4F57-A13B-40B7F51B9D98}"/>
              </a:ext>
            </a:extLst>
          </p:cNvPr>
          <p:cNvCxnSpPr/>
          <p:nvPr/>
        </p:nvCxnSpPr>
        <p:spPr>
          <a:xfrm>
            <a:off x="5300870" y="4094922"/>
            <a:ext cx="57032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Conector recto 32">
            <a:extLst>
              <a:ext uri="{FF2B5EF4-FFF2-40B4-BE49-F238E27FC236}">
                <a16:creationId xmlns="" xmlns:a16="http://schemas.microsoft.com/office/drawing/2014/main" id="{5D73560A-E045-45DB-91AF-09C0A6864150}"/>
              </a:ext>
            </a:extLst>
          </p:cNvPr>
          <p:cNvCxnSpPr/>
          <p:nvPr/>
        </p:nvCxnSpPr>
        <p:spPr>
          <a:xfrm>
            <a:off x="4028661" y="5486400"/>
            <a:ext cx="184253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744119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595CC4F-0E7D-4B89-9066-CB55541FF2CA}"/>
              </a:ext>
            </a:extLst>
          </p:cNvPr>
          <p:cNvSpPr>
            <a:spLocks noGrp="1"/>
          </p:cNvSpPr>
          <p:nvPr>
            <p:ph type="title"/>
          </p:nvPr>
        </p:nvSpPr>
        <p:spPr>
          <a:xfrm>
            <a:off x="503410" y="-336"/>
            <a:ext cx="10396882" cy="1151965"/>
          </a:xfrm>
        </p:spPr>
        <p:txBody>
          <a:bodyPr/>
          <a:lstStyle/>
          <a:p>
            <a:r>
              <a:rPr lang="es-ES" dirty="0"/>
              <a:t>Párrafo de Conclusión del ensayo</a:t>
            </a:r>
            <a:endParaRPr lang="es-VE" dirty="0"/>
          </a:p>
        </p:txBody>
      </p:sp>
      <p:sp>
        <p:nvSpPr>
          <p:cNvPr id="6" name="CuadroTexto 5">
            <a:extLst>
              <a:ext uri="{FF2B5EF4-FFF2-40B4-BE49-F238E27FC236}">
                <a16:creationId xmlns="" xmlns:a16="http://schemas.microsoft.com/office/drawing/2014/main" id="{00F8E0EF-41E5-4E45-8819-32AA0D0B2C21}"/>
              </a:ext>
            </a:extLst>
          </p:cNvPr>
          <p:cNvSpPr txBox="1"/>
          <p:nvPr/>
        </p:nvSpPr>
        <p:spPr>
          <a:xfrm>
            <a:off x="8640616" y="5987534"/>
            <a:ext cx="2870752" cy="369332"/>
          </a:xfrm>
          <a:prstGeom prst="rect">
            <a:avLst/>
          </a:prstGeom>
          <a:noFill/>
        </p:spPr>
        <p:txBody>
          <a:bodyPr wrap="square">
            <a:spAutoFit/>
          </a:bodyPr>
          <a:lstStyle/>
          <a:p>
            <a:pPr algn="r"/>
            <a:r>
              <a:rPr lang="es-ES" dirty="0">
                <a:solidFill>
                  <a:schemeClr val="bg1">
                    <a:lumMod val="95000"/>
                  </a:schemeClr>
                </a:solidFill>
              </a:rPr>
              <a:t>Caulfield (2021) </a:t>
            </a:r>
            <a:endParaRPr lang="es-VE" dirty="0">
              <a:solidFill>
                <a:schemeClr val="bg1">
                  <a:lumMod val="95000"/>
                </a:schemeClr>
              </a:solidFill>
            </a:endParaRPr>
          </a:p>
        </p:txBody>
      </p:sp>
      <p:cxnSp>
        <p:nvCxnSpPr>
          <p:cNvPr id="23" name="Conector recto 22">
            <a:extLst>
              <a:ext uri="{FF2B5EF4-FFF2-40B4-BE49-F238E27FC236}">
                <a16:creationId xmlns="" xmlns:a16="http://schemas.microsoft.com/office/drawing/2014/main" id="{9222E5E2-450C-4B70-B3A5-7ACCCAEEF9B9}"/>
              </a:ext>
            </a:extLst>
          </p:cNvPr>
          <p:cNvCxnSpPr>
            <a:cxnSpLocks/>
          </p:cNvCxnSpPr>
          <p:nvPr/>
        </p:nvCxnSpPr>
        <p:spPr>
          <a:xfrm>
            <a:off x="2425148" y="2584173"/>
            <a:ext cx="313281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Conector recto 24">
            <a:extLst>
              <a:ext uri="{FF2B5EF4-FFF2-40B4-BE49-F238E27FC236}">
                <a16:creationId xmlns="" xmlns:a16="http://schemas.microsoft.com/office/drawing/2014/main" id="{071CEF7E-17A8-4336-B43C-1E6D1A11DE54}"/>
              </a:ext>
            </a:extLst>
          </p:cNvPr>
          <p:cNvCxnSpPr>
            <a:cxnSpLocks/>
          </p:cNvCxnSpPr>
          <p:nvPr/>
        </p:nvCxnSpPr>
        <p:spPr>
          <a:xfrm>
            <a:off x="3291361" y="4664765"/>
            <a:ext cx="2266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Conector recto 28">
            <a:extLst>
              <a:ext uri="{FF2B5EF4-FFF2-40B4-BE49-F238E27FC236}">
                <a16:creationId xmlns="" xmlns:a16="http://schemas.microsoft.com/office/drawing/2014/main" id="{13A04DAC-4A6B-4A8A-88A7-2D1F9E2823E5}"/>
              </a:ext>
            </a:extLst>
          </p:cNvPr>
          <p:cNvCxnSpPr/>
          <p:nvPr/>
        </p:nvCxnSpPr>
        <p:spPr>
          <a:xfrm>
            <a:off x="5557961" y="3140765"/>
            <a:ext cx="255214" cy="0"/>
          </a:xfrm>
          <a:prstGeom prst="line">
            <a:avLst/>
          </a:prstGeom>
        </p:spPr>
        <p:style>
          <a:lnRef idx="3">
            <a:schemeClr val="accent1"/>
          </a:lnRef>
          <a:fillRef idx="0">
            <a:schemeClr val="accent1"/>
          </a:fillRef>
          <a:effectRef idx="2">
            <a:schemeClr val="accent1"/>
          </a:effectRef>
          <a:fontRef idx="minor">
            <a:schemeClr val="tx1"/>
          </a:fontRef>
        </p:style>
      </p:cxnSp>
      <p:pic>
        <p:nvPicPr>
          <p:cNvPr id="5" name="Imagen 4">
            <a:extLst>
              <a:ext uri="{FF2B5EF4-FFF2-40B4-BE49-F238E27FC236}">
                <a16:creationId xmlns="" xmlns:a16="http://schemas.microsoft.com/office/drawing/2014/main" id="{0A93929A-6674-44C2-BF03-C05C1D58BD78}"/>
              </a:ext>
            </a:extLst>
          </p:cNvPr>
          <p:cNvPicPr>
            <a:picLocks noChangeAspect="1"/>
          </p:cNvPicPr>
          <p:nvPr/>
        </p:nvPicPr>
        <p:blipFill>
          <a:blip r:embed="rId2"/>
          <a:stretch>
            <a:fillRect/>
          </a:stretch>
        </p:blipFill>
        <p:spPr>
          <a:xfrm>
            <a:off x="5557961" y="1854620"/>
            <a:ext cx="6066073" cy="3073513"/>
          </a:xfrm>
          <a:prstGeom prst="rect">
            <a:avLst/>
          </a:prstGeom>
          <a:ln>
            <a:noFill/>
          </a:ln>
          <a:effectLst>
            <a:outerShdw blurRad="292100" dist="139700" dir="2700000" algn="tl" rotWithShape="0">
              <a:srgbClr val="333333">
                <a:alpha val="65000"/>
              </a:srgbClr>
            </a:outerShdw>
          </a:effectLst>
        </p:spPr>
      </p:pic>
      <p:sp>
        <p:nvSpPr>
          <p:cNvPr id="18" name="CuadroTexto 17">
            <a:extLst>
              <a:ext uri="{FF2B5EF4-FFF2-40B4-BE49-F238E27FC236}">
                <a16:creationId xmlns="" xmlns:a16="http://schemas.microsoft.com/office/drawing/2014/main" id="{19A62ABE-30D5-4997-87DA-756BE3DB305B}"/>
              </a:ext>
            </a:extLst>
          </p:cNvPr>
          <p:cNvSpPr txBox="1"/>
          <p:nvPr/>
        </p:nvSpPr>
        <p:spPr>
          <a:xfrm>
            <a:off x="503410" y="1033779"/>
            <a:ext cx="3565007" cy="1754326"/>
          </a:xfrm>
          <a:prstGeom prst="rect">
            <a:avLst/>
          </a:prstGeom>
          <a:noFill/>
        </p:spPr>
        <p:txBody>
          <a:bodyPr wrap="square">
            <a:spAutoFit/>
          </a:bodyPr>
          <a:lstStyle/>
          <a:p>
            <a:pPr algn="l"/>
            <a:r>
              <a:rPr lang="es-ES" b="1" i="0" dirty="0">
                <a:solidFill>
                  <a:srgbClr val="1B2B68"/>
                </a:solidFill>
                <a:effectLst/>
                <a:latin typeface="Gilmer"/>
              </a:rPr>
              <a:t>Resumen</a:t>
            </a:r>
          </a:p>
          <a:p>
            <a:pPr algn="just"/>
            <a:r>
              <a:rPr lang="es-ES" b="0" i="0" dirty="0">
                <a:solidFill>
                  <a:srgbClr val="0D405F"/>
                </a:solidFill>
                <a:effectLst/>
                <a:latin typeface="Inter"/>
              </a:rPr>
              <a:t>Las primeras oraciones sirven como resumen conciso o síntesis de los argumentos presentados en el cuerpo, recordando al lector su argumento general.</a:t>
            </a:r>
            <a:endParaRPr lang="es-VE" dirty="0"/>
          </a:p>
        </p:txBody>
      </p:sp>
      <p:sp>
        <p:nvSpPr>
          <p:cNvPr id="20" name="CuadroTexto 19">
            <a:extLst>
              <a:ext uri="{FF2B5EF4-FFF2-40B4-BE49-F238E27FC236}">
                <a16:creationId xmlns="" xmlns:a16="http://schemas.microsoft.com/office/drawing/2014/main" id="{146E4DAB-D852-4624-86FD-5246AE216918}"/>
              </a:ext>
            </a:extLst>
          </p:cNvPr>
          <p:cNvSpPr txBox="1"/>
          <p:nvPr/>
        </p:nvSpPr>
        <p:spPr>
          <a:xfrm>
            <a:off x="503410" y="2737163"/>
            <a:ext cx="5054551" cy="1754326"/>
          </a:xfrm>
          <a:prstGeom prst="rect">
            <a:avLst/>
          </a:prstGeom>
          <a:noFill/>
        </p:spPr>
        <p:txBody>
          <a:bodyPr wrap="square">
            <a:spAutoFit/>
          </a:bodyPr>
          <a:lstStyle/>
          <a:p>
            <a:pPr algn="l"/>
            <a:r>
              <a:rPr lang="es-ES" b="1" i="0" dirty="0">
                <a:solidFill>
                  <a:srgbClr val="1B2B68"/>
                </a:solidFill>
                <a:effectLst/>
                <a:latin typeface="Gilmer"/>
              </a:rPr>
              <a:t>Significado</a:t>
            </a:r>
          </a:p>
          <a:p>
            <a:r>
              <a:rPr lang="es-ES" b="0" i="0" dirty="0">
                <a:solidFill>
                  <a:srgbClr val="0D405F"/>
                </a:solidFill>
                <a:effectLst/>
                <a:latin typeface="Inter"/>
              </a:rPr>
              <a:t>Esta frase destaca la importancia del tema al vincularlo con una tendencia contemporánea en la educación. La conclusión es un buen lugar para enfatizar la relevancia del argumento que ha presentado.</a:t>
            </a:r>
            <a:endParaRPr lang="es-VE" dirty="0"/>
          </a:p>
        </p:txBody>
      </p:sp>
      <p:sp>
        <p:nvSpPr>
          <p:cNvPr id="22" name="CuadroTexto 21">
            <a:extLst>
              <a:ext uri="{FF2B5EF4-FFF2-40B4-BE49-F238E27FC236}">
                <a16:creationId xmlns="" xmlns:a16="http://schemas.microsoft.com/office/drawing/2014/main" id="{6676046E-C630-4E5C-AE9B-559A9B018177}"/>
              </a:ext>
            </a:extLst>
          </p:cNvPr>
          <p:cNvSpPr txBox="1"/>
          <p:nvPr/>
        </p:nvSpPr>
        <p:spPr>
          <a:xfrm>
            <a:off x="503410" y="4440547"/>
            <a:ext cx="5054551" cy="1200329"/>
          </a:xfrm>
          <a:prstGeom prst="rect">
            <a:avLst/>
          </a:prstGeom>
          <a:noFill/>
        </p:spPr>
        <p:txBody>
          <a:bodyPr wrap="square">
            <a:spAutoFit/>
          </a:bodyPr>
          <a:lstStyle/>
          <a:p>
            <a:pPr algn="l"/>
            <a:r>
              <a:rPr lang="es-ES" b="1" i="0" dirty="0">
                <a:solidFill>
                  <a:srgbClr val="1B2B68"/>
                </a:solidFill>
                <a:effectLst/>
                <a:latin typeface="Gilmer"/>
              </a:rPr>
              <a:t>Fuerte declaración de cierre</a:t>
            </a:r>
          </a:p>
          <a:p>
            <a:r>
              <a:rPr lang="es-ES" b="0" i="0" dirty="0">
                <a:solidFill>
                  <a:srgbClr val="0D405F"/>
                </a:solidFill>
                <a:effectLst/>
                <a:latin typeface="Inter"/>
              </a:rPr>
              <a:t>La oración final por lo general trata de capturar la importancia o la originalidad del argumento en una declaración fuerte y memorable.</a:t>
            </a:r>
            <a:endParaRPr lang="es-VE" dirty="0"/>
          </a:p>
        </p:txBody>
      </p:sp>
      <p:cxnSp>
        <p:nvCxnSpPr>
          <p:cNvPr id="24" name="Conector recto 23">
            <a:extLst>
              <a:ext uri="{FF2B5EF4-FFF2-40B4-BE49-F238E27FC236}">
                <a16:creationId xmlns="" xmlns:a16="http://schemas.microsoft.com/office/drawing/2014/main" id="{B56679ED-0657-4F2F-9864-62B4C21D8DAB}"/>
              </a:ext>
            </a:extLst>
          </p:cNvPr>
          <p:cNvCxnSpPr>
            <a:cxnSpLocks/>
          </p:cNvCxnSpPr>
          <p:nvPr/>
        </p:nvCxnSpPr>
        <p:spPr>
          <a:xfrm>
            <a:off x="5137476" y="3726968"/>
            <a:ext cx="420485"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261269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 xmlns:a16="http://schemas.microsoft.com/office/drawing/2014/main" id="{59C9D54D-D3E1-4FD3-8B48-E1E2B770D562}"/>
              </a:ext>
            </a:extLst>
          </p:cNvPr>
          <p:cNvSpPr>
            <a:spLocks noGrp="1"/>
          </p:cNvSpPr>
          <p:nvPr>
            <p:ph type="title"/>
          </p:nvPr>
        </p:nvSpPr>
        <p:spPr/>
        <p:txBody>
          <a:bodyPr/>
          <a:lstStyle/>
          <a:p>
            <a:r>
              <a:rPr lang="es-ES" dirty="0"/>
              <a:t>Referencias</a:t>
            </a:r>
            <a:endParaRPr lang="es-VE" dirty="0"/>
          </a:p>
        </p:txBody>
      </p:sp>
      <p:sp>
        <p:nvSpPr>
          <p:cNvPr id="8" name="Marcador de contenido 7">
            <a:extLst>
              <a:ext uri="{FF2B5EF4-FFF2-40B4-BE49-F238E27FC236}">
                <a16:creationId xmlns="" xmlns:a16="http://schemas.microsoft.com/office/drawing/2014/main" id="{720475B4-E99D-4B03-AA80-C57B7B907DAB}"/>
              </a:ext>
            </a:extLst>
          </p:cNvPr>
          <p:cNvSpPr>
            <a:spLocks noGrp="1"/>
          </p:cNvSpPr>
          <p:nvPr>
            <p:ph sz="quarter" idx="13"/>
          </p:nvPr>
        </p:nvSpPr>
        <p:spPr>
          <a:xfrm>
            <a:off x="685801" y="2407953"/>
            <a:ext cx="10394707" cy="3311189"/>
          </a:xfrm>
        </p:spPr>
        <p:txBody>
          <a:bodyPr>
            <a:normAutofit fontScale="85000" lnSpcReduction="20000"/>
          </a:bodyPr>
          <a:lstStyle/>
          <a:p>
            <a:r>
              <a:rPr lang="es-ES" dirty="0"/>
              <a:t> Caulfield, J. (2021). Los cuatro tipos principales de ensayo | Guía rápida con ejemplos.  Disponible en: </a:t>
            </a:r>
            <a:r>
              <a:rPr lang="es-ES" dirty="0">
                <a:hlinkClick r:id="rId2"/>
              </a:rPr>
              <a:t>https://www.scribbr.com/academic-essay/essay-types/#argumentative-essays</a:t>
            </a:r>
            <a:endParaRPr lang="es-ES" dirty="0"/>
          </a:p>
          <a:p>
            <a:r>
              <a:rPr lang="es-ES" dirty="0"/>
              <a:t>Cisneros, M. y Olave, G. (2012).  Redacción y publicación de artículos científicos: Enfoque discursivo. Bogotá: </a:t>
            </a:r>
            <a:r>
              <a:rPr lang="es-ES" dirty="0" err="1"/>
              <a:t>Ecoe</a:t>
            </a:r>
            <a:r>
              <a:rPr lang="es-ES" dirty="0"/>
              <a:t> Ediciones.</a:t>
            </a:r>
          </a:p>
          <a:p>
            <a:r>
              <a:rPr lang="es-ES" dirty="0"/>
              <a:t>Davis, B. (2021 A) ¿ Cuáles son los ejemplos de texto no académico? ” Mvorganizing.org. Disponible en: </a:t>
            </a:r>
            <a:r>
              <a:rPr lang="es-ES" dirty="0">
                <a:hlinkClick r:id="rId3"/>
              </a:rPr>
              <a:t>https://mv-organizing.com/what-are-the-examples-of-non-academic-text/</a:t>
            </a:r>
            <a:endParaRPr lang="es-ES" dirty="0"/>
          </a:p>
          <a:p>
            <a:r>
              <a:rPr lang="es-ES" dirty="0"/>
              <a:t>Davis, B. (2021 b) ¿ Cuál es el significado del texto académico? ” Mvorganizing.org. Disponible en: </a:t>
            </a:r>
            <a:r>
              <a:rPr lang="es-ES" dirty="0">
                <a:hlinkClick r:id="rId4"/>
              </a:rPr>
              <a:t>https://mv-organizing.com/what-is-the-meaning-of-academic-text/</a:t>
            </a:r>
            <a:endParaRPr lang="es-ES" dirty="0"/>
          </a:p>
          <a:p>
            <a:r>
              <a:rPr lang="es-ES" dirty="0" err="1"/>
              <a:t>Flower</a:t>
            </a:r>
            <a:r>
              <a:rPr lang="es-ES" dirty="0"/>
              <a:t>, L. y Hayes, J. (1996). La teoría de la redacción como proceso cognitivo en textos en contexto (vol. 1). Buenos Aires: Asociación Internacional de Lectura. Disponible en: </a:t>
            </a:r>
            <a:r>
              <a:rPr lang="es-ES" dirty="0">
                <a:hlinkClick r:id="rId5"/>
              </a:rPr>
              <a:t>https://docer.com.ar/doc/ncvxvn0</a:t>
            </a:r>
            <a:endParaRPr lang="es-ES" dirty="0"/>
          </a:p>
          <a:p>
            <a:endParaRPr lang="es-ES" dirty="0"/>
          </a:p>
          <a:p>
            <a:endParaRPr lang="es-ES" dirty="0"/>
          </a:p>
          <a:p>
            <a:endParaRPr lang="es-VE" dirty="0"/>
          </a:p>
        </p:txBody>
      </p:sp>
    </p:spTree>
    <p:extLst>
      <p:ext uri="{BB962C8B-B14F-4D97-AF65-F5344CB8AC3E}">
        <p14:creationId xmlns="" xmlns:p14="http://schemas.microsoft.com/office/powerpoint/2010/main" val="3528703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 xmlns:a16="http://schemas.microsoft.com/office/drawing/2014/main" id="{C31DA3C6-16B4-4045-B2B8-E747C2CD07CC}"/>
              </a:ext>
            </a:extLst>
          </p:cNvPr>
          <p:cNvSpPr>
            <a:spLocks noGrp="1"/>
          </p:cNvSpPr>
          <p:nvPr>
            <p:ph type="title"/>
          </p:nvPr>
        </p:nvSpPr>
        <p:spPr>
          <a:xfrm>
            <a:off x="685800" y="208722"/>
            <a:ext cx="10396882" cy="1151965"/>
          </a:xfrm>
        </p:spPr>
        <p:txBody>
          <a:bodyPr/>
          <a:lstStyle/>
          <a:p>
            <a:r>
              <a:rPr lang="es-ES" dirty="0"/>
              <a:t>Tipología de textos académicos</a:t>
            </a:r>
            <a:endParaRPr lang="es-VE" dirty="0"/>
          </a:p>
        </p:txBody>
      </p:sp>
      <p:graphicFrame>
        <p:nvGraphicFramePr>
          <p:cNvPr id="9" name="Tabla 9">
            <a:extLst>
              <a:ext uri="{FF2B5EF4-FFF2-40B4-BE49-F238E27FC236}">
                <a16:creationId xmlns="" xmlns:a16="http://schemas.microsoft.com/office/drawing/2014/main" id="{CFE3C7DD-6670-46CF-9466-4D2D58854E73}"/>
              </a:ext>
            </a:extLst>
          </p:cNvPr>
          <p:cNvGraphicFramePr>
            <a:graphicFrameLocks noGrp="1"/>
          </p:cNvGraphicFramePr>
          <p:nvPr>
            <p:extLst>
              <p:ext uri="{D42A27DB-BD31-4B8C-83A1-F6EECF244321}">
                <p14:modId xmlns="" xmlns:p14="http://schemas.microsoft.com/office/powerpoint/2010/main" val="4205611580"/>
              </p:ext>
            </p:extLst>
          </p:nvPr>
        </p:nvGraphicFramePr>
        <p:xfrm>
          <a:off x="554934" y="1228166"/>
          <a:ext cx="10658613" cy="4668520"/>
        </p:xfrm>
        <a:graphic>
          <a:graphicData uri="http://schemas.openxmlformats.org/drawingml/2006/table">
            <a:tbl>
              <a:tblPr firstRow="1" bandRow="1">
                <a:tableStyleId>{5C22544A-7EE6-4342-B048-85BDC9FD1C3A}</a:tableStyleId>
              </a:tblPr>
              <a:tblGrid>
                <a:gridCol w="1484243">
                  <a:extLst>
                    <a:ext uri="{9D8B030D-6E8A-4147-A177-3AD203B41FA5}">
                      <a16:colId xmlns="" xmlns:a16="http://schemas.microsoft.com/office/drawing/2014/main" val="1650854419"/>
                    </a:ext>
                  </a:extLst>
                </a:gridCol>
                <a:gridCol w="4585252">
                  <a:extLst>
                    <a:ext uri="{9D8B030D-6E8A-4147-A177-3AD203B41FA5}">
                      <a16:colId xmlns="" xmlns:a16="http://schemas.microsoft.com/office/drawing/2014/main" val="2592442798"/>
                    </a:ext>
                  </a:extLst>
                </a:gridCol>
                <a:gridCol w="4589118">
                  <a:extLst>
                    <a:ext uri="{9D8B030D-6E8A-4147-A177-3AD203B41FA5}">
                      <a16:colId xmlns="" xmlns:a16="http://schemas.microsoft.com/office/drawing/2014/main" val="1733628833"/>
                    </a:ext>
                  </a:extLst>
                </a:gridCol>
              </a:tblGrid>
              <a:tr h="370840">
                <a:tc>
                  <a:txBody>
                    <a:bodyPr/>
                    <a:lstStyle/>
                    <a:p>
                      <a:r>
                        <a:rPr lang="es-ES" dirty="0">
                          <a:latin typeface="Arial Narrow" panose="020B0606020202030204" pitchFamily="34" charset="0"/>
                        </a:rPr>
                        <a:t>Tipos</a:t>
                      </a:r>
                      <a:endParaRPr lang="es-VE" dirty="0">
                        <a:latin typeface="Arial Narrow" panose="020B0606020202030204" pitchFamily="34" charset="0"/>
                      </a:endParaRPr>
                    </a:p>
                  </a:txBody>
                  <a:tcPr/>
                </a:tc>
                <a:tc>
                  <a:txBody>
                    <a:bodyPr/>
                    <a:lstStyle/>
                    <a:p>
                      <a:r>
                        <a:rPr lang="es-ES" dirty="0">
                          <a:latin typeface="Arial Narrow" panose="020B0606020202030204" pitchFamily="34" charset="0"/>
                        </a:rPr>
                        <a:t>Características </a:t>
                      </a:r>
                      <a:endParaRPr lang="es-VE" dirty="0">
                        <a:latin typeface="Arial Narrow" panose="020B0606020202030204" pitchFamily="34" charset="0"/>
                      </a:endParaRPr>
                    </a:p>
                  </a:txBody>
                  <a:tcPr/>
                </a:tc>
                <a:tc>
                  <a:txBody>
                    <a:bodyPr/>
                    <a:lstStyle/>
                    <a:p>
                      <a:r>
                        <a:rPr lang="es-ES" dirty="0">
                          <a:latin typeface="Arial Narrow" panose="020B0606020202030204" pitchFamily="34" charset="0"/>
                        </a:rPr>
                        <a:t>Ejemplos</a:t>
                      </a:r>
                      <a:endParaRPr lang="es-VE" dirty="0">
                        <a:latin typeface="Arial Narrow" panose="020B0606020202030204" pitchFamily="34" charset="0"/>
                      </a:endParaRPr>
                    </a:p>
                  </a:txBody>
                  <a:tcPr/>
                </a:tc>
                <a:extLst>
                  <a:ext uri="{0D108BD9-81ED-4DB2-BD59-A6C34878D82A}">
                    <a16:rowId xmlns="" xmlns:a16="http://schemas.microsoft.com/office/drawing/2014/main" val="1395629070"/>
                  </a:ext>
                </a:extLst>
              </a:tr>
              <a:tr h="370840">
                <a:tc>
                  <a:txBody>
                    <a:bodyPr/>
                    <a:lstStyle/>
                    <a:p>
                      <a:r>
                        <a:rPr lang="es-ES" dirty="0">
                          <a:latin typeface="Arial Narrow" panose="020B0606020202030204" pitchFamily="34" charset="0"/>
                        </a:rPr>
                        <a:t>Argumentativo</a:t>
                      </a:r>
                      <a:endParaRPr lang="es-VE" dirty="0">
                        <a:latin typeface="Arial Narrow" panose="020B0606020202030204" pitchFamily="34" charset="0"/>
                      </a:endParaRPr>
                    </a:p>
                  </a:txBody>
                  <a:tcPr/>
                </a:tc>
                <a:tc>
                  <a:txBody>
                    <a:bodyPr/>
                    <a:lstStyle/>
                    <a:p>
                      <a:pPr marL="285750" indent="-285750" defTabSz="0">
                        <a:buFont typeface="Arial" panose="020B0604020202020204" pitchFamily="34" charset="0"/>
                        <a:buChar char="•"/>
                      </a:pPr>
                      <a:r>
                        <a:rPr lang="es-ES" dirty="0">
                          <a:latin typeface="Arial Narrow" panose="020B0606020202030204" pitchFamily="34" charset="0"/>
                        </a:rPr>
                        <a:t>Formación de una opinión a través de la investigación.</a:t>
                      </a:r>
                    </a:p>
                    <a:p>
                      <a:pPr marL="285750" indent="-285750" defTabSz="0">
                        <a:buFont typeface="Arial" panose="020B0604020202020204" pitchFamily="34" charset="0"/>
                        <a:buChar char="•"/>
                      </a:pPr>
                      <a:r>
                        <a:rPr lang="es-ES" dirty="0">
                          <a:latin typeface="Arial Narrow" panose="020B0606020202030204" pitchFamily="34" charset="0"/>
                        </a:rPr>
                        <a:t>Construye un argumento basado en evidencias.</a:t>
                      </a:r>
                    </a:p>
                  </a:txBody>
                  <a:tcPr/>
                </a:tc>
                <a:tc>
                  <a:txBody>
                    <a:bodyPr/>
                    <a:lstStyle/>
                    <a:p>
                      <a:pPr algn="just"/>
                      <a:r>
                        <a:rPr lang="es-VE" sz="1800" kern="1200" dirty="0">
                          <a:solidFill>
                            <a:schemeClr val="dk1"/>
                          </a:solidFill>
                          <a:effectLst/>
                          <a:latin typeface="Arial Narrow" panose="020B0606020202030204" pitchFamily="34" charset="0"/>
                          <a:ea typeface="+mn-ea"/>
                          <a:cs typeface="+mn-cs"/>
                        </a:rPr>
                        <a:t>¿El auge de Internet ha tenido un impacto positivo o negativo en la educación?</a:t>
                      </a:r>
                      <a:endParaRPr lang="es-VE" dirty="0">
                        <a:latin typeface="Arial Narrow" panose="020B0606020202030204" pitchFamily="34" charset="0"/>
                      </a:endParaRPr>
                    </a:p>
                  </a:txBody>
                  <a:tcPr/>
                </a:tc>
                <a:extLst>
                  <a:ext uri="{0D108BD9-81ED-4DB2-BD59-A6C34878D82A}">
                    <a16:rowId xmlns="" xmlns:a16="http://schemas.microsoft.com/office/drawing/2014/main" val="565469465"/>
                  </a:ext>
                </a:extLst>
              </a:tr>
              <a:tr h="370840">
                <a:tc>
                  <a:txBody>
                    <a:bodyPr/>
                    <a:lstStyle/>
                    <a:p>
                      <a:r>
                        <a:rPr lang="es-ES" dirty="0">
                          <a:latin typeface="Arial Narrow" panose="020B0606020202030204" pitchFamily="34" charset="0"/>
                        </a:rPr>
                        <a:t>Expositivo</a:t>
                      </a:r>
                      <a:endParaRPr lang="es-VE" dirty="0">
                        <a:latin typeface="Arial Narrow" panose="020B0606020202030204" pitchFamily="34" charset="0"/>
                      </a:endParaRPr>
                    </a:p>
                  </a:txBody>
                  <a:tcPr/>
                </a:tc>
                <a:tc>
                  <a:txBody>
                    <a:bodyPr/>
                    <a:lstStyle/>
                    <a:p>
                      <a:pPr marL="285750" lvl="0" indent="-285750">
                        <a:buFont typeface="Arial" panose="020B0604020202020204" pitchFamily="34" charset="0"/>
                        <a:buChar char="•"/>
                      </a:pPr>
                      <a:r>
                        <a:rPr lang="es-VE" sz="1800" kern="1200" dirty="0">
                          <a:solidFill>
                            <a:schemeClr val="dk1"/>
                          </a:solidFill>
                          <a:effectLst/>
                          <a:latin typeface="Arial Narrow" panose="020B0606020202030204" pitchFamily="34" charset="0"/>
                          <a:ea typeface="+mn-ea"/>
                          <a:cs typeface="+mn-cs"/>
                        </a:rPr>
                        <a:t>Conocimiento de un tema.</a:t>
                      </a:r>
                    </a:p>
                    <a:p>
                      <a:pPr marL="285750" indent="-285750">
                        <a:buFont typeface="Arial" panose="020B0604020202020204" pitchFamily="34" charset="0"/>
                        <a:buChar char="•"/>
                      </a:pPr>
                      <a:r>
                        <a:rPr lang="es-VE" sz="1800" kern="1200" dirty="0">
                          <a:solidFill>
                            <a:schemeClr val="dk1"/>
                          </a:solidFill>
                          <a:effectLst/>
                          <a:latin typeface="Arial Narrow" panose="020B0606020202030204" pitchFamily="34" charset="0"/>
                          <a:ea typeface="+mn-ea"/>
                          <a:cs typeface="+mn-cs"/>
                        </a:rPr>
                        <a:t>Comunicar información con claridad.</a:t>
                      </a:r>
                      <a:endParaRPr lang="es-VE" dirty="0">
                        <a:latin typeface="Arial Narrow" panose="020B0606020202030204" pitchFamily="34" charset="0"/>
                      </a:endParaRPr>
                    </a:p>
                  </a:txBody>
                  <a:tcPr/>
                </a:tc>
                <a:tc>
                  <a:txBody>
                    <a:bodyPr/>
                    <a:lstStyle/>
                    <a:p>
                      <a:pPr algn="just"/>
                      <a:r>
                        <a:rPr lang="es-ES" dirty="0">
                          <a:latin typeface="Arial Narrow" panose="020B0606020202030204" pitchFamily="34" charset="0"/>
                        </a:rPr>
                        <a:t>Explicar cómo la invención de la imprenta cambió la sociedad europea en el siglo XV.</a:t>
                      </a:r>
                      <a:endParaRPr lang="es-VE" dirty="0">
                        <a:latin typeface="Arial Narrow" panose="020B0606020202030204" pitchFamily="34" charset="0"/>
                      </a:endParaRPr>
                    </a:p>
                  </a:txBody>
                  <a:tcPr/>
                </a:tc>
                <a:extLst>
                  <a:ext uri="{0D108BD9-81ED-4DB2-BD59-A6C34878D82A}">
                    <a16:rowId xmlns="" xmlns:a16="http://schemas.microsoft.com/office/drawing/2014/main" val="3154931428"/>
                  </a:ext>
                </a:extLst>
              </a:tr>
              <a:tr h="370840">
                <a:tc>
                  <a:txBody>
                    <a:bodyPr/>
                    <a:lstStyle/>
                    <a:p>
                      <a:r>
                        <a:rPr lang="es-ES" dirty="0">
                          <a:latin typeface="Arial Narrow" panose="020B0606020202030204" pitchFamily="34" charset="0"/>
                        </a:rPr>
                        <a:t>Narrativo</a:t>
                      </a:r>
                      <a:endParaRPr lang="es-VE" dirty="0">
                        <a:latin typeface="Arial Narrow" panose="020B0606020202030204" pitchFamily="34" charset="0"/>
                      </a:endParaRPr>
                    </a:p>
                  </a:txBody>
                  <a:tcPr/>
                </a:tc>
                <a:tc>
                  <a:txBody>
                    <a:bodyPr/>
                    <a:lstStyle/>
                    <a:p>
                      <a:pPr marL="285750" lvl="0" indent="-285750">
                        <a:buFont typeface="Arial" panose="020B0604020202020204" pitchFamily="34" charset="0"/>
                        <a:buChar char="•"/>
                      </a:pPr>
                      <a:r>
                        <a:rPr lang="es-VE" sz="1800" kern="1200" dirty="0">
                          <a:solidFill>
                            <a:schemeClr val="dk1"/>
                          </a:solidFill>
                          <a:effectLst/>
                          <a:latin typeface="Arial Narrow" panose="020B0606020202030204" pitchFamily="34" charset="0"/>
                          <a:ea typeface="+mn-ea"/>
                          <a:cs typeface="+mn-cs"/>
                        </a:rPr>
                        <a:t>Uso creativo del lenguaje</a:t>
                      </a:r>
                    </a:p>
                    <a:p>
                      <a:pPr marL="285750" indent="-285750">
                        <a:buFont typeface="Arial" panose="020B0604020202020204" pitchFamily="34" charset="0"/>
                        <a:buChar char="•"/>
                      </a:pPr>
                      <a:r>
                        <a:rPr lang="es-VE" sz="1800" kern="1200" dirty="0">
                          <a:solidFill>
                            <a:schemeClr val="dk1"/>
                          </a:solidFill>
                          <a:effectLst/>
                          <a:latin typeface="Arial Narrow" panose="020B0606020202030204" pitchFamily="34" charset="0"/>
                          <a:ea typeface="+mn-ea"/>
                          <a:cs typeface="+mn-cs"/>
                        </a:rPr>
                        <a:t>Presentar una narrativa convincente</a:t>
                      </a:r>
                      <a:endParaRPr lang="es-VE" dirty="0">
                        <a:latin typeface="Arial Narrow" panose="020B0606020202030204" pitchFamily="34" charset="0"/>
                      </a:endParaRPr>
                    </a:p>
                  </a:txBody>
                  <a:tcPr/>
                </a:tc>
                <a:tc>
                  <a:txBody>
                    <a:bodyPr/>
                    <a:lstStyle/>
                    <a:p>
                      <a:r>
                        <a:rPr lang="es-VE" sz="1800" kern="1200" dirty="0">
                          <a:solidFill>
                            <a:schemeClr val="dk1"/>
                          </a:solidFill>
                          <a:effectLst/>
                          <a:latin typeface="Arial Narrow" panose="020B0606020202030204" pitchFamily="34" charset="0"/>
                          <a:ea typeface="+mn-ea"/>
                          <a:cs typeface="+mn-cs"/>
                        </a:rPr>
                        <a:t>Escribir sobre una experiencia en la que se aprendió algo.</a:t>
                      </a:r>
                      <a:endParaRPr lang="es-VE" dirty="0">
                        <a:latin typeface="Arial Narrow" panose="020B0606020202030204" pitchFamily="34" charset="0"/>
                      </a:endParaRPr>
                    </a:p>
                  </a:txBody>
                  <a:tcPr/>
                </a:tc>
                <a:extLst>
                  <a:ext uri="{0D108BD9-81ED-4DB2-BD59-A6C34878D82A}">
                    <a16:rowId xmlns="" xmlns:a16="http://schemas.microsoft.com/office/drawing/2014/main" val="1845360587"/>
                  </a:ext>
                </a:extLst>
              </a:tr>
              <a:tr h="370840">
                <a:tc>
                  <a:txBody>
                    <a:bodyPr/>
                    <a:lstStyle/>
                    <a:p>
                      <a:r>
                        <a:rPr lang="es-ES" dirty="0">
                          <a:latin typeface="Arial Narrow" panose="020B0606020202030204" pitchFamily="34" charset="0"/>
                        </a:rPr>
                        <a:t>Descriptivo</a:t>
                      </a:r>
                      <a:endParaRPr lang="es-VE" dirty="0">
                        <a:latin typeface="Arial Narrow" panose="020B0606020202030204" pitchFamily="34" charset="0"/>
                      </a:endParaRPr>
                    </a:p>
                  </a:txBody>
                  <a:tcPr/>
                </a:tc>
                <a:tc>
                  <a:txBody>
                    <a:bodyPr/>
                    <a:lstStyle/>
                    <a:p>
                      <a:pPr marL="285750" lvl="0" indent="-285750">
                        <a:buFont typeface="Arial" panose="020B0604020202020204" pitchFamily="34" charset="0"/>
                        <a:buChar char="•"/>
                      </a:pPr>
                      <a:r>
                        <a:rPr lang="es-VE" sz="1800" kern="1200" dirty="0">
                          <a:solidFill>
                            <a:schemeClr val="dk1"/>
                          </a:solidFill>
                          <a:effectLst/>
                          <a:latin typeface="Arial Narrow" panose="020B0606020202030204" pitchFamily="34" charset="0"/>
                          <a:ea typeface="+mn-ea"/>
                          <a:cs typeface="+mn-cs"/>
                        </a:rPr>
                        <a:t>Uso creativo del lenguaje.</a:t>
                      </a:r>
                    </a:p>
                    <a:p>
                      <a:pPr marL="285750" indent="-285750">
                        <a:buFont typeface="Arial" panose="020B0604020202020204" pitchFamily="34" charset="0"/>
                        <a:buChar char="•"/>
                      </a:pPr>
                      <a:r>
                        <a:rPr lang="es-VE" sz="1800" kern="1200" dirty="0">
                          <a:solidFill>
                            <a:schemeClr val="dk1"/>
                          </a:solidFill>
                          <a:effectLst/>
                          <a:latin typeface="Arial Narrow" panose="020B0606020202030204" pitchFamily="34" charset="0"/>
                          <a:ea typeface="+mn-ea"/>
                          <a:cs typeface="+mn-cs"/>
                        </a:rPr>
                        <a:t>Describir detalles sensoriales que transmiten significados.</a:t>
                      </a:r>
                      <a:endParaRPr lang="es-VE" dirty="0">
                        <a:latin typeface="Arial Narrow" panose="020B0606020202030204" pitchFamily="34" charset="0"/>
                      </a:endParaRPr>
                    </a:p>
                  </a:txBody>
                  <a:tcPr/>
                </a:tc>
                <a:tc>
                  <a:txBody>
                    <a:bodyPr/>
                    <a:lstStyle/>
                    <a:p>
                      <a:r>
                        <a:rPr lang="es-ES" dirty="0">
                          <a:latin typeface="Arial Narrow" panose="020B0606020202030204" pitchFamily="34" charset="0"/>
                        </a:rPr>
                        <a:t>Caracterizar la hemoglobina.</a:t>
                      </a:r>
                      <a:endParaRPr lang="es-VE" dirty="0">
                        <a:latin typeface="Arial Narrow" panose="020B0606020202030204" pitchFamily="34" charset="0"/>
                      </a:endParaRPr>
                    </a:p>
                  </a:txBody>
                  <a:tcPr/>
                </a:tc>
                <a:extLst>
                  <a:ext uri="{0D108BD9-81ED-4DB2-BD59-A6C34878D82A}">
                    <a16:rowId xmlns="" xmlns:a16="http://schemas.microsoft.com/office/drawing/2014/main" val="478465106"/>
                  </a:ext>
                </a:extLst>
              </a:tr>
              <a:tr h="370840">
                <a:tc>
                  <a:txBody>
                    <a:bodyPr/>
                    <a:lstStyle/>
                    <a:p>
                      <a:r>
                        <a:rPr lang="es-ES" dirty="0">
                          <a:latin typeface="Arial Narrow" panose="020B0606020202030204" pitchFamily="34" charset="0"/>
                        </a:rPr>
                        <a:t>Instructivo</a:t>
                      </a:r>
                      <a:endParaRPr lang="es-VE" dirty="0">
                        <a:latin typeface="Arial Narrow" panose="020B0606020202030204" pitchFamily="34" charset="0"/>
                      </a:endParaRPr>
                    </a:p>
                  </a:txBody>
                  <a:tcPr/>
                </a:tc>
                <a:tc>
                  <a:txBody>
                    <a:bodyPr/>
                    <a:lstStyle/>
                    <a:p>
                      <a:pPr marL="285750" indent="-285750">
                        <a:buFont typeface="Arial" panose="020B0604020202020204" pitchFamily="34" charset="0"/>
                        <a:buChar char="•"/>
                      </a:pPr>
                      <a:r>
                        <a:rPr lang="es-ES" sz="1800" b="0" i="0" kern="1200" dirty="0">
                          <a:solidFill>
                            <a:schemeClr val="dk1"/>
                          </a:solidFill>
                          <a:effectLst/>
                          <a:latin typeface="Arial Narrow" panose="020B0606020202030204" pitchFamily="34" charset="0"/>
                          <a:ea typeface="+mn-ea"/>
                          <a:cs typeface="+mn-cs"/>
                        </a:rPr>
                        <a:t>Esboza la estructura de una experiencia en determinado campo del conocimiento.</a:t>
                      </a:r>
                    </a:p>
                    <a:p>
                      <a:pPr marL="285750" indent="-285750">
                        <a:buFont typeface="Arial" panose="020B0604020202020204" pitchFamily="34" charset="0"/>
                        <a:buChar char="•"/>
                      </a:pPr>
                      <a:r>
                        <a:rPr lang="es-ES" sz="1800" b="0" i="0" kern="1200" dirty="0">
                          <a:solidFill>
                            <a:schemeClr val="dk1"/>
                          </a:solidFill>
                          <a:effectLst/>
                          <a:latin typeface="Arial Narrow" panose="020B0606020202030204" pitchFamily="34" charset="0"/>
                          <a:ea typeface="+mn-ea"/>
                          <a:cs typeface="+mn-cs"/>
                        </a:rPr>
                        <a:t>Dirigir las acciones y comportamientos en áreas específicas.</a:t>
                      </a:r>
                      <a:endParaRPr lang="es-VE" dirty="0">
                        <a:latin typeface="Arial Narrow" panose="020B0606020202030204" pitchFamily="34" charset="0"/>
                      </a:endParaRPr>
                    </a:p>
                  </a:txBody>
                  <a:tcPr/>
                </a:tc>
                <a:tc>
                  <a:txBody>
                    <a:bodyPr/>
                    <a:lstStyle/>
                    <a:p>
                      <a:pPr marL="285750" indent="-285750">
                        <a:buFont typeface="Arial" panose="020B0604020202020204" pitchFamily="34" charset="0"/>
                        <a:buChar char="•"/>
                      </a:pPr>
                      <a:r>
                        <a:rPr lang="es-ES" dirty="0">
                          <a:latin typeface="Arial Narrow" panose="020B0606020202030204" pitchFamily="34" charset="0"/>
                        </a:rPr>
                        <a:t>Manuales de guías (trabajos de grado, tesis, monografías).</a:t>
                      </a:r>
                    </a:p>
                    <a:p>
                      <a:pPr marL="285750" indent="-285750">
                        <a:buFont typeface="Arial" panose="020B0604020202020204" pitchFamily="34" charset="0"/>
                        <a:buChar char="•"/>
                      </a:pPr>
                      <a:r>
                        <a:rPr lang="es-ES" dirty="0">
                          <a:latin typeface="Arial Narrow" panose="020B0606020202030204" pitchFamily="34" charset="0"/>
                        </a:rPr>
                        <a:t>Esquemas de lectura.</a:t>
                      </a:r>
                    </a:p>
                    <a:p>
                      <a:pPr marL="285750" indent="-285750">
                        <a:buFont typeface="Arial" panose="020B0604020202020204" pitchFamily="34" charset="0"/>
                        <a:buChar char="•"/>
                      </a:pPr>
                      <a:r>
                        <a:rPr lang="es-ES" dirty="0">
                          <a:latin typeface="Arial Narrow" panose="020B0606020202030204" pitchFamily="34" charset="0"/>
                        </a:rPr>
                        <a:t>Especificar procesos: análisis, comparación, etc.</a:t>
                      </a:r>
                      <a:endParaRPr lang="es-VE" dirty="0">
                        <a:latin typeface="Arial Narrow" panose="020B0606020202030204" pitchFamily="34" charset="0"/>
                      </a:endParaRPr>
                    </a:p>
                  </a:txBody>
                  <a:tcPr/>
                </a:tc>
                <a:extLst>
                  <a:ext uri="{0D108BD9-81ED-4DB2-BD59-A6C34878D82A}">
                    <a16:rowId xmlns="" xmlns:a16="http://schemas.microsoft.com/office/drawing/2014/main" val="766762099"/>
                  </a:ext>
                </a:extLst>
              </a:tr>
            </a:tbl>
          </a:graphicData>
        </a:graphic>
      </p:graphicFrame>
      <p:sp>
        <p:nvSpPr>
          <p:cNvPr id="11" name="CuadroTexto 10">
            <a:extLst>
              <a:ext uri="{FF2B5EF4-FFF2-40B4-BE49-F238E27FC236}">
                <a16:creationId xmlns="" xmlns:a16="http://schemas.microsoft.com/office/drawing/2014/main" id="{526C5A4C-DFF1-42FC-B619-F11BB9AAFA73}"/>
              </a:ext>
            </a:extLst>
          </p:cNvPr>
          <p:cNvSpPr txBox="1"/>
          <p:nvPr/>
        </p:nvSpPr>
        <p:spPr>
          <a:xfrm>
            <a:off x="8211931" y="6004100"/>
            <a:ext cx="2870752" cy="369332"/>
          </a:xfrm>
          <a:prstGeom prst="rect">
            <a:avLst/>
          </a:prstGeom>
          <a:noFill/>
        </p:spPr>
        <p:txBody>
          <a:bodyPr wrap="square">
            <a:spAutoFit/>
          </a:bodyPr>
          <a:lstStyle/>
          <a:p>
            <a:pPr algn="r"/>
            <a:r>
              <a:rPr lang="es-ES" dirty="0">
                <a:solidFill>
                  <a:schemeClr val="bg1">
                    <a:lumMod val="95000"/>
                  </a:schemeClr>
                </a:solidFill>
              </a:rPr>
              <a:t>Caulfield (2021) </a:t>
            </a:r>
            <a:endParaRPr lang="es-VE" dirty="0">
              <a:solidFill>
                <a:schemeClr val="bg1">
                  <a:lumMod val="95000"/>
                </a:schemeClr>
              </a:solidFill>
            </a:endParaRPr>
          </a:p>
        </p:txBody>
      </p:sp>
    </p:spTree>
    <p:extLst>
      <p:ext uri="{BB962C8B-B14F-4D97-AF65-F5344CB8AC3E}">
        <p14:creationId xmlns="" xmlns:p14="http://schemas.microsoft.com/office/powerpoint/2010/main" val="379397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 xmlns:a16="http://schemas.microsoft.com/office/drawing/2014/main" id="{E19E67EE-25B3-4D86-8078-F0F85023A122}"/>
              </a:ext>
            </a:extLst>
          </p:cNvPr>
          <p:cNvSpPr>
            <a:spLocks noGrp="1"/>
          </p:cNvSpPr>
          <p:nvPr>
            <p:ph type="body" sz="half" idx="2"/>
          </p:nvPr>
        </p:nvSpPr>
        <p:spPr>
          <a:xfrm>
            <a:off x="7301947" y="5711686"/>
            <a:ext cx="4234629" cy="637059"/>
          </a:xfrm>
        </p:spPr>
        <p:txBody>
          <a:bodyPr/>
          <a:lstStyle/>
          <a:p>
            <a:pPr algn="r"/>
            <a:r>
              <a:rPr lang="es-ES" dirty="0" err="1">
                <a:solidFill>
                  <a:schemeClr val="bg1"/>
                </a:solidFill>
              </a:rPr>
              <a:t>Flower</a:t>
            </a:r>
            <a:r>
              <a:rPr lang="es-ES" dirty="0">
                <a:solidFill>
                  <a:schemeClr val="bg1"/>
                </a:solidFill>
              </a:rPr>
              <a:t> y Hayes (1996)</a:t>
            </a:r>
            <a:endParaRPr lang="es-VE" dirty="0">
              <a:solidFill>
                <a:schemeClr val="bg1"/>
              </a:solidFill>
            </a:endParaRPr>
          </a:p>
        </p:txBody>
      </p:sp>
      <p:pic>
        <p:nvPicPr>
          <p:cNvPr id="7" name="Imagen 6">
            <a:extLst>
              <a:ext uri="{FF2B5EF4-FFF2-40B4-BE49-F238E27FC236}">
                <a16:creationId xmlns="" xmlns:a16="http://schemas.microsoft.com/office/drawing/2014/main" id="{55026807-FB3C-4D10-94F3-A36F2AA55DEC}"/>
              </a:ext>
            </a:extLst>
          </p:cNvPr>
          <p:cNvPicPr>
            <a:picLocks noChangeAspect="1"/>
          </p:cNvPicPr>
          <p:nvPr/>
        </p:nvPicPr>
        <p:blipFill>
          <a:blip r:embed="rId2"/>
          <a:stretch>
            <a:fillRect/>
          </a:stretch>
        </p:blipFill>
        <p:spPr>
          <a:xfrm>
            <a:off x="2292626" y="837934"/>
            <a:ext cx="6539749" cy="4733348"/>
          </a:xfrm>
          <a:prstGeom prst="rect">
            <a:avLst/>
          </a:prstGeom>
        </p:spPr>
      </p:pic>
      <p:sp>
        <p:nvSpPr>
          <p:cNvPr id="4" name="Título 3">
            <a:extLst>
              <a:ext uri="{FF2B5EF4-FFF2-40B4-BE49-F238E27FC236}">
                <a16:creationId xmlns="" xmlns:a16="http://schemas.microsoft.com/office/drawing/2014/main" id="{C14144C0-5F08-4712-A85D-187EF9C7BAC8}"/>
              </a:ext>
            </a:extLst>
          </p:cNvPr>
          <p:cNvSpPr>
            <a:spLocks noGrp="1"/>
          </p:cNvSpPr>
          <p:nvPr>
            <p:ph type="title"/>
          </p:nvPr>
        </p:nvSpPr>
        <p:spPr>
          <a:xfrm>
            <a:off x="674077" y="13111"/>
            <a:ext cx="10396902" cy="1273607"/>
          </a:xfrm>
        </p:spPr>
        <p:txBody>
          <a:bodyPr/>
          <a:lstStyle/>
          <a:p>
            <a:r>
              <a:rPr lang="es-ES" dirty="0"/>
              <a:t>Modelo de redacción</a:t>
            </a:r>
            <a:endParaRPr lang="es-VE" dirty="0"/>
          </a:p>
        </p:txBody>
      </p:sp>
      <p:sp>
        <p:nvSpPr>
          <p:cNvPr id="9" name="CuadroTexto 8">
            <a:extLst>
              <a:ext uri="{FF2B5EF4-FFF2-40B4-BE49-F238E27FC236}">
                <a16:creationId xmlns="" xmlns:a16="http://schemas.microsoft.com/office/drawing/2014/main" id="{C47A4E4B-9AEB-4406-943E-93B213E43084}"/>
              </a:ext>
            </a:extLst>
          </p:cNvPr>
          <p:cNvSpPr txBox="1"/>
          <p:nvPr/>
        </p:nvSpPr>
        <p:spPr>
          <a:xfrm>
            <a:off x="6464858" y="3670852"/>
            <a:ext cx="837089" cy="461665"/>
          </a:xfrm>
          <a:prstGeom prst="rect">
            <a:avLst/>
          </a:prstGeom>
          <a:noFill/>
        </p:spPr>
        <p:txBody>
          <a:bodyPr wrap="none" rtlCol="0">
            <a:spAutoFit/>
          </a:bodyPr>
          <a:lstStyle/>
          <a:p>
            <a:pPr algn="ctr"/>
            <a:r>
              <a:rPr lang="es-ES" sz="1200" dirty="0">
                <a:solidFill>
                  <a:schemeClr val="tx1">
                    <a:lumMod val="75000"/>
                    <a:lumOff val="25000"/>
                  </a:schemeClr>
                </a:solidFill>
                <a:latin typeface="Times New Roman" panose="02020603050405020304" pitchFamily="18" charset="0"/>
                <a:cs typeface="Times New Roman" panose="02020603050405020304" pitchFamily="18" charset="0"/>
              </a:rPr>
              <a:t>o</a:t>
            </a:r>
          </a:p>
          <a:p>
            <a:pPr algn="ctr"/>
            <a:r>
              <a:rPr lang="es-ES" sz="1200" dirty="0">
                <a:solidFill>
                  <a:schemeClr val="tx1">
                    <a:lumMod val="75000"/>
                    <a:lumOff val="25000"/>
                  </a:schemeClr>
                </a:solidFill>
                <a:latin typeface="Times New Roman" panose="02020603050405020304" pitchFamily="18" charset="0"/>
                <a:cs typeface="Times New Roman" panose="02020603050405020304" pitchFamily="18" charset="0"/>
              </a:rPr>
              <a:t>Redacción</a:t>
            </a:r>
          </a:p>
        </p:txBody>
      </p:sp>
    </p:spTree>
    <p:extLst>
      <p:ext uri="{BB962C8B-B14F-4D97-AF65-F5344CB8AC3E}">
        <p14:creationId xmlns="" xmlns:p14="http://schemas.microsoft.com/office/powerpoint/2010/main" val="415033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D2AF1A48-15DA-48A4-AC4A-F0EEC8867D74}"/>
              </a:ext>
            </a:extLst>
          </p:cNvPr>
          <p:cNvPicPr>
            <a:picLocks noChangeAspect="1"/>
          </p:cNvPicPr>
          <p:nvPr/>
        </p:nvPicPr>
        <p:blipFill>
          <a:blip r:embed="rId2">
            <a:extLst>
              <a:ext uri="{BEBA8EAE-BF5A-486C-A8C5-ECC9F3942E4B}">
                <a14:imgProps xmlns="" xmlns:a14="http://schemas.microsoft.com/office/drawing/2010/main">
                  <a14:imgLayer r:embed="rId3">
                    <a14:imgEffect>
                      <a14:saturation sat="200000"/>
                    </a14:imgEffect>
                  </a14:imgLayer>
                </a14:imgProps>
              </a:ext>
            </a:extLst>
          </a:blip>
          <a:stretch>
            <a:fillRect/>
          </a:stretch>
        </p:blipFill>
        <p:spPr>
          <a:xfrm>
            <a:off x="53008" y="79511"/>
            <a:ext cx="12019722" cy="6652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Marcador de texto 4">
            <a:extLst>
              <a:ext uri="{FF2B5EF4-FFF2-40B4-BE49-F238E27FC236}">
                <a16:creationId xmlns="" xmlns:a16="http://schemas.microsoft.com/office/drawing/2014/main" id="{0F2D2B63-A10B-4328-83E4-E9F43FF71D87}"/>
              </a:ext>
            </a:extLst>
          </p:cNvPr>
          <p:cNvSpPr txBox="1">
            <a:spLocks/>
          </p:cNvSpPr>
          <p:nvPr/>
        </p:nvSpPr>
        <p:spPr>
          <a:xfrm>
            <a:off x="6526137" y="6220941"/>
            <a:ext cx="5493585" cy="63705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r">
              <a:buNone/>
            </a:pPr>
            <a:r>
              <a:rPr lang="es-ES" dirty="0"/>
              <a:t>Aplicación del modelo de </a:t>
            </a:r>
            <a:r>
              <a:rPr lang="es-ES" dirty="0" err="1"/>
              <a:t>Flower</a:t>
            </a:r>
            <a:r>
              <a:rPr lang="es-ES" dirty="0"/>
              <a:t> y Hayes (1996)</a:t>
            </a:r>
            <a:endParaRPr lang="es-VE" dirty="0"/>
          </a:p>
        </p:txBody>
      </p:sp>
    </p:spTree>
    <p:extLst>
      <p:ext uri="{BB962C8B-B14F-4D97-AF65-F5344CB8AC3E}">
        <p14:creationId xmlns="" xmlns:p14="http://schemas.microsoft.com/office/powerpoint/2010/main" val="17301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4CB089E8-4455-4C50-A883-F328860F79E3}"/>
              </a:ext>
            </a:extLst>
          </p:cNvPr>
          <p:cNvPicPr>
            <a:picLocks noChangeAspect="1"/>
          </p:cNvPicPr>
          <p:nvPr/>
        </p:nvPicPr>
        <p:blipFill>
          <a:blip r:embed="rId2">
            <a:extLst>
              <a:ext uri="{BEBA8EAE-BF5A-486C-A8C5-ECC9F3942E4B}">
                <a14:imgProps xmlns="" xmlns:a14="http://schemas.microsoft.com/office/drawing/2010/main">
                  <a14:imgLayer r:embed="rId3">
                    <a14:imgEffect>
                      <a14:saturation sat="200000"/>
                    </a14:imgEffect>
                  </a14:imgLayer>
                </a14:imgProps>
              </a:ext>
            </a:extLst>
          </a:blip>
          <a:stretch>
            <a:fillRect/>
          </a:stretch>
        </p:blipFill>
        <p:spPr>
          <a:xfrm>
            <a:off x="39756" y="-1"/>
            <a:ext cx="11794435" cy="6652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Marcador de texto 4">
            <a:extLst>
              <a:ext uri="{FF2B5EF4-FFF2-40B4-BE49-F238E27FC236}">
                <a16:creationId xmlns="" xmlns:a16="http://schemas.microsoft.com/office/drawing/2014/main" id="{E36C69A7-20F8-4F58-A8F0-7722EB5DD43A}"/>
              </a:ext>
            </a:extLst>
          </p:cNvPr>
          <p:cNvSpPr txBox="1">
            <a:spLocks/>
          </p:cNvSpPr>
          <p:nvPr/>
        </p:nvSpPr>
        <p:spPr>
          <a:xfrm>
            <a:off x="6314105" y="6220941"/>
            <a:ext cx="5493585" cy="63705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r">
              <a:buNone/>
            </a:pPr>
            <a:r>
              <a:rPr lang="es-ES" dirty="0"/>
              <a:t>Aplicación del modelo de </a:t>
            </a:r>
            <a:r>
              <a:rPr lang="es-ES" dirty="0" err="1"/>
              <a:t>Flower</a:t>
            </a:r>
            <a:r>
              <a:rPr lang="es-ES" dirty="0"/>
              <a:t> y Hayes (1996)</a:t>
            </a:r>
            <a:endParaRPr lang="es-VE" dirty="0"/>
          </a:p>
        </p:txBody>
      </p:sp>
    </p:spTree>
    <p:extLst>
      <p:ext uri="{BB962C8B-B14F-4D97-AF65-F5344CB8AC3E}">
        <p14:creationId xmlns="" xmlns:p14="http://schemas.microsoft.com/office/powerpoint/2010/main" val="313324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36DD031-0F87-4AFD-97A6-BD6A1742DEB7}"/>
              </a:ext>
            </a:extLst>
          </p:cNvPr>
          <p:cNvSpPr>
            <a:spLocks noGrp="1"/>
          </p:cNvSpPr>
          <p:nvPr>
            <p:ph type="title"/>
          </p:nvPr>
        </p:nvSpPr>
        <p:spPr>
          <a:xfrm>
            <a:off x="713928" y="107274"/>
            <a:ext cx="10396882" cy="1151965"/>
          </a:xfrm>
        </p:spPr>
        <p:txBody>
          <a:bodyPr>
            <a:normAutofit/>
          </a:bodyPr>
          <a:lstStyle/>
          <a:p>
            <a:r>
              <a:rPr lang="es-ES" dirty="0"/>
              <a:t>Estructura del texto académico</a:t>
            </a:r>
            <a:endParaRPr lang="es-VE" dirty="0"/>
          </a:p>
        </p:txBody>
      </p:sp>
      <p:sp>
        <p:nvSpPr>
          <p:cNvPr id="3" name="Marcador de contenido 2">
            <a:extLst>
              <a:ext uri="{FF2B5EF4-FFF2-40B4-BE49-F238E27FC236}">
                <a16:creationId xmlns="" xmlns:a16="http://schemas.microsoft.com/office/drawing/2014/main" id="{6A169935-1599-4F6A-B2F3-94573DA8C863}"/>
              </a:ext>
            </a:extLst>
          </p:cNvPr>
          <p:cNvSpPr>
            <a:spLocks noGrp="1"/>
          </p:cNvSpPr>
          <p:nvPr>
            <p:ph sz="quarter" idx="13"/>
          </p:nvPr>
        </p:nvSpPr>
        <p:spPr>
          <a:xfrm>
            <a:off x="447259" y="1154484"/>
            <a:ext cx="10394707" cy="640047"/>
          </a:xfrm>
        </p:spPr>
        <p:txBody>
          <a:bodyPr>
            <a:normAutofit fontScale="92500"/>
          </a:bodyPr>
          <a:lstStyle/>
          <a:p>
            <a:pPr marL="0" indent="0">
              <a:buNone/>
            </a:pPr>
            <a:r>
              <a:rPr lang="es-ES" dirty="0"/>
              <a:t>La estructura de un escrito académico depende del tipo de tarea, pero concurre un orden común:</a:t>
            </a:r>
          </a:p>
          <a:p>
            <a:pPr marL="0" indent="0">
              <a:buNone/>
            </a:pPr>
            <a:endParaRPr lang="es-VE" dirty="0"/>
          </a:p>
        </p:txBody>
      </p:sp>
      <p:grpSp>
        <p:nvGrpSpPr>
          <p:cNvPr id="11" name="Grupo 10">
            <a:extLst>
              <a:ext uri="{FF2B5EF4-FFF2-40B4-BE49-F238E27FC236}">
                <a16:creationId xmlns="" xmlns:a16="http://schemas.microsoft.com/office/drawing/2014/main" id="{9B5E1238-E90E-48E1-92E7-A8A470CD0672}"/>
              </a:ext>
            </a:extLst>
          </p:cNvPr>
          <p:cNvGrpSpPr/>
          <p:nvPr/>
        </p:nvGrpSpPr>
        <p:grpSpPr>
          <a:xfrm>
            <a:off x="283222" y="1569646"/>
            <a:ext cx="3269017" cy="3886548"/>
            <a:chOff x="680787" y="2456110"/>
            <a:chExt cx="3269017" cy="3396895"/>
          </a:xfrm>
        </p:grpSpPr>
        <p:pic>
          <p:nvPicPr>
            <p:cNvPr id="7" name="Imagen 6">
              <a:extLst>
                <a:ext uri="{FF2B5EF4-FFF2-40B4-BE49-F238E27FC236}">
                  <a16:creationId xmlns="" xmlns:a16="http://schemas.microsoft.com/office/drawing/2014/main" id="{9B93FB5E-E319-4F83-AA53-F4FDB40BA09D}"/>
                </a:ext>
              </a:extLst>
            </p:cNvPr>
            <p:cNvPicPr>
              <a:picLocks noChangeAspect="1"/>
            </p:cNvPicPr>
            <p:nvPr/>
          </p:nvPicPr>
          <p:blipFill>
            <a:blip r:embed="rId2">
              <a:duotone>
                <a:schemeClr val="accent1">
                  <a:shade val="45000"/>
                  <a:satMod val="135000"/>
                </a:schemeClr>
                <a:prstClr val="white"/>
              </a:duotone>
              <a:extLst>
                <a:ext uri="{BEBA8EAE-BF5A-486C-A8C5-ECC9F3942E4B}">
                  <a14:imgProps xmlns="" xmlns:a14="http://schemas.microsoft.com/office/drawing/2010/main">
                    <a14:imgLayer r:embed="rId3">
                      <a14:imgEffect>
                        <a14:backgroundRemoval t="4160" b="98217" l="6080" r="96017">
                          <a14:foregroundMark x1="47170" y1="8321" x2="47170" y2="8321"/>
                          <a14:foregroundMark x1="55346" y1="26449" x2="55346" y2="26449"/>
                          <a14:foregroundMark x1="54088" y1="80832" x2="54088" y2="80832"/>
                          <a14:foregroundMark x1="25157" y1="92273" x2="25157" y2="92273"/>
                          <a14:foregroundMark x1="13836" y1="93016" x2="13836" y2="93016"/>
                          <a14:foregroundMark x1="12159" y1="93908" x2="12159" y2="93908"/>
                          <a14:foregroundMark x1="8386" y1="93462" x2="8386" y2="93462"/>
                          <a14:foregroundMark x1="6289" y1="93462" x2="6289" y2="93462"/>
                          <a14:foregroundMark x1="91195" y1="94056" x2="91195" y2="94056"/>
                          <a14:foregroundMark x1="96017" y1="90788" x2="96017" y2="90788"/>
                          <a14:foregroundMark x1="52411" y1="98217" x2="52411" y2="98217"/>
                          <a14:foregroundMark x1="37526" y1="4160" x2="37526" y2="4160"/>
                        </a14:backgroundRemoval>
                      </a14:imgEffect>
                      <a14:imgEffect>
                        <a14:artisticCement/>
                      </a14:imgEffect>
                    </a14:imgLayer>
                  </a14:imgProps>
                </a:ext>
              </a:extLst>
            </a:blip>
            <a:stretch>
              <a:fillRect/>
            </a:stretch>
          </p:blipFill>
          <p:spPr>
            <a:xfrm>
              <a:off x="1111493" y="2456110"/>
              <a:ext cx="2407606" cy="3396895"/>
            </a:xfrm>
            <a:prstGeom prst="rect">
              <a:avLst/>
            </a:prstGeom>
          </p:spPr>
        </p:pic>
        <p:sp>
          <p:nvSpPr>
            <p:cNvPr id="8" name="Rectángulo 7">
              <a:extLst>
                <a:ext uri="{FF2B5EF4-FFF2-40B4-BE49-F238E27FC236}">
                  <a16:creationId xmlns="" xmlns:a16="http://schemas.microsoft.com/office/drawing/2014/main" id="{8ADED53B-D503-4B9B-BCC3-0F0C2BF03D17}"/>
                </a:ext>
              </a:extLst>
            </p:cNvPr>
            <p:cNvSpPr/>
            <p:nvPr/>
          </p:nvSpPr>
          <p:spPr>
            <a:xfrm>
              <a:off x="1425970" y="2566622"/>
              <a:ext cx="1778652" cy="450366"/>
            </a:xfrm>
            <a:prstGeom prst="rect">
              <a:avLst/>
            </a:prstGeom>
            <a:noFill/>
          </p:spPr>
          <p:txBody>
            <a:bodyPr wrap="none" lIns="91440" tIns="45720" rIns="91440" bIns="45720">
              <a:prstTxWarp prst="textTriangleInverted">
                <a:avLst/>
              </a:prstTxWarp>
              <a:spAutoFit/>
            </a:bodyPr>
            <a:lstStyle/>
            <a:p>
              <a:pPr algn="ctr"/>
              <a:r>
                <a:rPr lang="es-E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Introducción</a:t>
              </a:r>
            </a:p>
          </p:txBody>
        </p:sp>
        <p:sp>
          <p:nvSpPr>
            <p:cNvPr id="9" name="Rectángulo 8">
              <a:extLst>
                <a:ext uri="{FF2B5EF4-FFF2-40B4-BE49-F238E27FC236}">
                  <a16:creationId xmlns="" xmlns:a16="http://schemas.microsoft.com/office/drawing/2014/main" id="{1AD5B74F-B050-41EE-BABB-28D231641A66}"/>
                </a:ext>
              </a:extLst>
            </p:cNvPr>
            <p:cNvSpPr/>
            <p:nvPr/>
          </p:nvSpPr>
          <p:spPr>
            <a:xfrm>
              <a:off x="1431389" y="5276691"/>
              <a:ext cx="1778652" cy="450366"/>
            </a:xfrm>
            <a:prstGeom prst="rect">
              <a:avLst/>
            </a:prstGeom>
            <a:noFill/>
          </p:spPr>
          <p:txBody>
            <a:bodyPr wrap="none" lIns="91440" tIns="45720" rIns="91440" bIns="45720">
              <a:prstTxWarp prst="textTriangle">
                <a:avLst/>
              </a:prstTxWarp>
              <a:spAutoFit/>
            </a:bodyPr>
            <a:lstStyle/>
            <a:p>
              <a:pPr algn="ct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Conclusió</a:t>
              </a:r>
              <a:r>
                <a:rPr lang="es-E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a:t>
              </a:r>
            </a:p>
          </p:txBody>
        </p:sp>
        <p:sp>
          <p:nvSpPr>
            <p:cNvPr id="10" name="Rectángulo 9">
              <a:extLst>
                <a:ext uri="{FF2B5EF4-FFF2-40B4-BE49-F238E27FC236}">
                  <a16:creationId xmlns="" xmlns:a16="http://schemas.microsoft.com/office/drawing/2014/main" id="{7A6F9C29-78AC-436B-BEDF-AAB7470DA76D}"/>
                </a:ext>
              </a:extLst>
            </p:cNvPr>
            <p:cNvSpPr/>
            <p:nvPr/>
          </p:nvSpPr>
          <p:spPr>
            <a:xfrm>
              <a:off x="680787" y="3685755"/>
              <a:ext cx="3269017" cy="942694"/>
            </a:xfrm>
            <a:prstGeom prst="rect">
              <a:avLst/>
            </a:prstGeom>
            <a:noFill/>
          </p:spPr>
          <p:txBody>
            <a:bodyPr wrap="square" lIns="91440" tIns="45720" rIns="91440" bIns="45720">
              <a:spAutoFit/>
            </a:bodyPr>
            <a:lstStyle/>
            <a:p>
              <a:pPr algn="ctr">
                <a:lnSpc>
                  <a:spcPts val="2200"/>
                </a:lnSpc>
              </a:pPr>
              <a:r>
                <a:rPr lang="es-E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Cuerpo </a:t>
              </a:r>
            </a:p>
            <a:p>
              <a:pPr algn="ctr">
                <a:lnSpc>
                  <a:spcPts val="2200"/>
                </a:lnSpc>
              </a:pPr>
              <a:r>
                <a:rPr lang="es-E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o </a:t>
              </a:r>
            </a:p>
            <a:p>
              <a:pPr algn="ctr">
                <a:lnSpc>
                  <a:spcPts val="2200"/>
                </a:lnSpc>
              </a:pPr>
              <a:r>
                <a:rPr lang="es-ES"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desarrollo</a:t>
              </a:r>
            </a:p>
          </p:txBody>
        </p:sp>
      </p:grpSp>
      <p:sp>
        <p:nvSpPr>
          <p:cNvPr id="13" name="CuadroTexto 12">
            <a:extLst>
              <a:ext uri="{FF2B5EF4-FFF2-40B4-BE49-F238E27FC236}">
                <a16:creationId xmlns="" xmlns:a16="http://schemas.microsoft.com/office/drawing/2014/main" id="{ED29B94F-D07E-41B6-A57B-CC1AE361DDD2}"/>
              </a:ext>
            </a:extLst>
          </p:cNvPr>
          <p:cNvSpPr txBox="1"/>
          <p:nvPr/>
        </p:nvSpPr>
        <p:spPr>
          <a:xfrm>
            <a:off x="3215925" y="1569645"/>
            <a:ext cx="6135756" cy="1323439"/>
          </a:xfrm>
          <a:prstGeom prst="rect">
            <a:avLst/>
          </a:prstGeom>
          <a:noFill/>
        </p:spPr>
        <p:txBody>
          <a:bodyPr wrap="square">
            <a:spAutoFit/>
          </a:bodyPr>
          <a:lstStyle/>
          <a:p>
            <a:pPr algn="l" fontAlgn="base">
              <a:buFont typeface="Arial" panose="020B0604020202020204" pitchFamily="34" charset="0"/>
              <a:buChar char="•"/>
            </a:pPr>
            <a:r>
              <a:rPr lang="es-ES" sz="2000" dirty="0">
                <a:solidFill>
                  <a:srgbClr val="555555"/>
                </a:solidFill>
                <a:latin typeface="Arial" panose="020B0604020202020204" pitchFamily="34" charset="0"/>
              </a:rPr>
              <a:t>A</a:t>
            </a:r>
            <a:r>
              <a:rPr lang="es-ES" sz="2000" b="0" i="0" dirty="0">
                <a:solidFill>
                  <a:srgbClr val="555555"/>
                </a:solidFill>
                <a:effectLst/>
                <a:latin typeface="Arial" panose="020B0604020202020204" pitchFamily="34" charset="0"/>
              </a:rPr>
              <a:t>ntecedentes del tema.</a:t>
            </a:r>
          </a:p>
          <a:p>
            <a:pPr algn="l" fontAlgn="base">
              <a:buFont typeface="Arial" panose="020B0604020202020204" pitchFamily="34" charset="0"/>
              <a:buChar char="•"/>
            </a:pPr>
            <a:r>
              <a:rPr lang="es-ES" sz="2000" dirty="0">
                <a:solidFill>
                  <a:srgbClr val="555555"/>
                </a:solidFill>
                <a:latin typeface="Arial" panose="020B0604020202020204" pitchFamily="34" charset="0"/>
              </a:rPr>
              <a:t>O</a:t>
            </a:r>
            <a:r>
              <a:rPr lang="es-ES" sz="2000" b="0" i="0" dirty="0">
                <a:solidFill>
                  <a:srgbClr val="555555"/>
                </a:solidFill>
                <a:effectLst/>
                <a:latin typeface="Arial" panose="020B0604020202020204" pitchFamily="34" charset="0"/>
              </a:rPr>
              <a:t>bjetivo y problema.</a:t>
            </a:r>
          </a:p>
          <a:p>
            <a:pPr algn="l" fontAlgn="base">
              <a:buFont typeface="Arial" panose="020B0604020202020204" pitchFamily="34" charset="0"/>
              <a:buChar char="•"/>
            </a:pPr>
            <a:r>
              <a:rPr lang="es-ES" sz="2000" dirty="0">
                <a:solidFill>
                  <a:srgbClr val="555555"/>
                </a:solidFill>
                <a:latin typeface="Arial" panose="020B0604020202020204" pitchFamily="34" charset="0"/>
              </a:rPr>
              <a:t>Perspectivas teóricas.</a:t>
            </a:r>
            <a:endParaRPr lang="es-ES" sz="2000" b="0" i="0" dirty="0">
              <a:solidFill>
                <a:srgbClr val="555555"/>
              </a:solidFill>
              <a:effectLst/>
              <a:latin typeface="Arial" panose="020B0604020202020204" pitchFamily="34" charset="0"/>
            </a:endParaRPr>
          </a:p>
          <a:p>
            <a:pPr algn="l" fontAlgn="base">
              <a:buFont typeface="Arial" panose="020B0604020202020204" pitchFamily="34" charset="0"/>
              <a:buChar char="•"/>
            </a:pPr>
            <a:r>
              <a:rPr lang="es-ES" sz="2000" dirty="0">
                <a:solidFill>
                  <a:srgbClr val="555555"/>
                </a:solidFill>
                <a:latin typeface="Arial" panose="020B0604020202020204" pitchFamily="34" charset="0"/>
              </a:rPr>
              <a:t>U</a:t>
            </a:r>
            <a:r>
              <a:rPr lang="es-ES" sz="2000" b="0" i="0" dirty="0">
                <a:solidFill>
                  <a:srgbClr val="555555"/>
                </a:solidFill>
                <a:effectLst/>
                <a:latin typeface="Arial" panose="020B0604020202020204" pitchFamily="34" charset="0"/>
              </a:rPr>
              <a:t>na descripción del esquema del texto.</a:t>
            </a:r>
          </a:p>
        </p:txBody>
      </p:sp>
      <p:sp>
        <p:nvSpPr>
          <p:cNvPr id="14" name="CuadroTexto 13">
            <a:extLst>
              <a:ext uri="{FF2B5EF4-FFF2-40B4-BE49-F238E27FC236}">
                <a16:creationId xmlns="" xmlns:a16="http://schemas.microsoft.com/office/drawing/2014/main" id="{6E0DB0B1-363E-4BB9-86A0-F18E33804007}"/>
              </a:ext>
            </a:extLst>
          </p:cNvPr>
          <p:cNvSpPr txBox="1"/>
          <p:nvPr/>
        </p:nvSpPr>
        <p:spPr>
          <a:xfrm>
            <a:off x="3215925" y="3429000"/>
            <a:ext cx="6948492" cy="400110"/>
          </a:xfrm>
          <a:prstGeom prst="rect">
            <a:avLst/>
          </a:prstGeom>
          <a:noFill/>
        </p:spPr>
        <p:txBody>
          <a:bodyPr wrap="square">
            <a:spAutoFit/>
          </a:bodyPr>
          <a:lstStyle/>
          <a:p>
            <a:pPr algn="l" fontAlgn="base">
              <a:buFont typeface="Arial" panose="020B0604020202020204" pitchFamily="34" charset="0"/>
              <a:buChar char="•"/>
            </a:pPr>
            <a:r>
              <a:rPr lang="es-ES" sz="2000" dirty="0">
                <a:solidFill>
                  <a:srgbClr val="555555"/>
                </a:solidFill>
                <a:latin typeface="Arial" panose="020B0604020202020204" pitchFamily="34" charset="0"/>
              </a:rPr>
              <a:t>Desarrolla</a:t>
            </a:r>
            <a:r>
              <a:rPr lang="es-ES" sz="2000" b="0" i="0" dirty="0">
                <a:solidFill>
                  <a:srgbClr val="555555"/>
                </a:solidFill>
                <a:effectLst/>
                <a:latin typeface="Arial" panose="020B0604020202020204" pitchFamily="34" charset="0"/>
              </a:rPr>
              <a:t> y discute los argumentos y las ideas.</a:t>
            </a:r>
          </a:p>
        </p:txBody>
      </p:sp>
      <p:sp>
        <p:nvSpPr>
          <p:cNvPr id="16" name="CuadroTexto 15">
            <a:extLst>
              <a:ext uri="{FF2B5EF4-FFF2-40B4-BE49-F238E27FC236}">
                <a16:creationId xmlns="" xmlns:a16="http://schemas.microsoft.com/office/drawing/2014/main" id="{8FEE9176-80DF-4F9F-8E46-8C4B40675A51}"/>
              </a:ext>
            </a:extLst>
          </p:cNvPr>
          <p:cNvSpPr txBox="1"/>
          <p:nvPr/>
        </p:nvSpPr>
        <p:spPr>
          <a:xfrm>
            <a:off x="3215925" y="4532863"/>
            <a:ext cx="6135756" cy="1015663"/>
          </a:xfrm>
          <a:prstGeom prst="rect">
            <a:avLst/>
          </a:prstGeom>
          <a:noFill/>
        </p:spPr>
        <p:txBody>
          <a:bodyPr wrap="square">
            <a:spAutoFit/>
          </a:bodyPr>
          <a:lstStyle>
            <a:defPPr>
              <a:defRPr lang="en-US"/>
            </a:defPPr>
            <a:lvl1pPr fontAlgn="base">
              <a:buFont typeface="Arial" panose="020B0604020202020204" pitchFamily="34" charset="0"/>
              <a:buChar char="•"/>
              <a:defRPr b="0" i="0">
                <a:solidFill>
                  <a:srgbClr val="555555"/>
                </a:solidFill>
                <a:effectLst/>
                <a:latin typeface="Arial" panose="020B0604020202020204" pitchFamily="34" charset="0"/>
              </a:defRPr>
            </a:lvl1pPr>
          </a:lstStyle>
          <a:p>
            <a:pPr algn="just"/>
            <a:r>
              <a:rPr lang="es-ES" sz="2000" dirty="0"/>
              <a:t>Funciona como una breve reafirmación de los principales argumentos o hechos que se han tratado a lo largo del texto</a:t>
            </a:r>
            <a:endParaRPr lang="es-VE" sz="2000" dirty="0"/>
          </a:p>
        </p:txBody>
      </p:sp>
      <p:sp>
        <p:nvSpPr>
          <p:cNvPr id="17" name="CuadroTexto 16">
            <a:extLst>
              <a:ext uri="{FF2B5EF4-FFF2-40B4-BE49-F238E27FC236}">
                <a16:creationId xmlns="" xmlns:a16="http://schemas.microsoft.com/office/drawing/2014/main" id="{8D5086B7-F4E1-471B-9B45-9723A604E532}"/>
              </a:ext>
            </a:extLst>
          </p:cNvPr>
          <p:cNvSpPr txBox="1"/>
          <p:nvPr/>
        </p:nvSpPr>
        <p:spPr>
          <a:xfrm>
            <a:off x="8211931" y="6004100"/>
            <a:ext cx="2870752" cy="369332"/>
          </a:xfrm>
          <a:prstGeom prst="rect">
            <a:avLst/>
          </a:prstGeom>
          <a:noFill/>
        </p:spPr>
        <p:txBody>
          <a:bodyPr wrap="square">
            <a:spAutoFit/>
          </a:bodyPr>
          <a:lstStyle/>
          <a:p>
            <a:pPr algn="r"/>
            <a:r>
              <a:rPr lang="es-ES" dirty="0">
                <a:solidFill>
                  <a:schemeClr val="bg1">
                    <a:lumMod val="95000"/>
                  </a:schemeClr>
                </a:solidFill>
              </a:rPr>
              <a:t>Caulfield (2021) </a:t>
            </a:r>
            <a:endParaRPr lang="es-VE" dirty="0">
              <a:solidFill>
                <a:schemeClr val="bg1">
                  <a:lumMod val="95000"/>
                </a:schemeClr>
              </a:solidFill>
            </a:endParaRPr>
          </a:p>
        </p:txBody>
      </p:sp>
    </p:spTree>
    <p:extLst>
      <p:ext uri="{BB962C8B-B14F-4D97-AF65-F5344CB8AC3E}">
        <p14:creationId xmlns="" xmlns:p14="http://schemas.microsoft.com/office/powerpoint/2010/main" val="144821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23C1BFB-C506-452F-A5B8-952EDFA23EBB}"/>
              </a:ext>
            </a:extLst>
          </p:cNvPr>
          <p:cNvSpPr>
            <a:spLocks noGrp="1"/>
          </p:cNvSpPr>
          <p:nvPr>
            <p:ph type="title"/>
          </p:nvPr>
        </p:nvSpPr>
        <p:spPr>
          <a:xfrm>
            <a:off x="712305" y="102704"/>
            <a:ext cx="10396882" cy="1151965"/>
          </a:xfrm>
        </p:spPr>
        <p:txBody>
          <a:bodyPr>
            <a:normAutofit fontScale="90000"/>
          </a:bodyPr>
          <a:lstStyle/>
          <a:p>
            <a:r>
              <a:rPr lang="es-ES" dirty="0"/>
              <a:t>Estructura del texto argumentativo</a:t>
            </a:r>
            <a:endParaRPr lang="es-VE" dirty="0"/>
          </a:p>
        </p:txBody>
      </p:sp>
      <p:pic>
        <p:nvPicPr>
          <p:cNvPr id="5" name="Imagen 4">
            <a:extLst>
              <a:ext uri="{FF2B5EF4-FFF2-40B4-BE49-F238E27FC236}">
                <a16:creationId xmlns="" xmlns:a16="http://schemas.microsoft.com/office/drawing/2014/main" id="{8C879F6E-A2F2-4602-93B6-BD78C90FB8F4}"/>
              </a:ext>
            </a:extLst>
          </p:cNvPr>
          <p:cNvPicPr>
            <a:picLocks noChangeAspect="1"/>
          </p:cNvPicPr>
          <p:nvPr/>
        </p:nvPicPr>
        <p:blipFill>
          <a:blip r:embed="rId2"/>
          <a:stretch>
            <a:fillRect/>
          </a:stretch>
        </p:blipFill>
        <p:spPr>
          <a:xfrm>
            <a:off x="4346712" y="1019274"/>
            <a:ext cx="7014023" cy="4490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 xmlns:a16="http://schemas.microsoft.com/office/drawing/2014/main" id="{2EB40055-0A2D-4C30-A931-63C4AF989AAE}"/>
              </a:ext>
            </a:extLst>
          </p:cNvPr>
          <p:cNvSpPr txBox="1"/>
          <p:nvPr/>
        </p:nvSpPr>
        <p:spPr>
          <a:xfrm>
            <a:off x="180713" y="5509591"/>
            <a:ext cx="11043877" cy="923330"/>
          </a:xfrm>
          <a:prstGeom prst="rect">
            <a:avLst/>
          </a:prstGeom>
          <a:noFill/>
        </p:spPr>
        <p:txBody>
          <a:bodyPr wrap="square">
            <a:spAutoFit/>
          </a:bodyPr>
          <a:lstStyle/>
          <a:p>
            <a:pPr algn="just"/>
            <a:r>
              <a:rPr lang="es-VE"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Un </a:t>
            </a:r>
            <a:r>
              <a:rPr lang="es-VE"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texto</a:t>
            </a:r>
            <a:r>
              <a:rPr lang="es-VE"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argumentativo presenta un argumento extenso basado en fundamentos. Requiere una declaración de tesis sólida, una postura claramente definida sobre su tema. </a:t>
            </a:r>
            <a:r>
              <a:rPr lang="es-VE"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El</a:t>
            </a:r>
            <a:r>
              <a:rPr lang="es-VE"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objetivo es convencer al lector de </a:t>
            </a:r>
            <a:r>
              <a:rPr lang="es-VE"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la</a:t>
            </a:r>
            <a:r>
              <a:rPr lang="es-VE"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tesis usando evidencias (como citas ) y análisis.</a:t>
            </a:r>
            <a:endParaRPr lang="es-V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 xmlns:a16="http://schemas.microsoft.com/office/drawing/2014/main" id="{13141D2D-48BC-4E8B-8DCC-D1DC0BFC431F}"/>
              </a:ext>
            </a:extLst>
          </p:cNvPr>
          <p:cNvSpPr txBox="1"/>
          <p:nvPr/>
        </p:nvSpPr>
        <p:spPr>
          <a:xfrm>
            <a:off x="8817664" y="6063589"/>
            <a:ext cx="2870752" cy="369332"/>
          </a:xfrm>
          <a:prstGeom prst="rect">
            <a:avLst/>
          </a:prstGeom>
          <a:noFill/>
        </p:spPr>
        <p:txBody>
          <a:bodyPr wrap="square">
            <a:spAutoFit/>
          </a:bodyPr>
          <a:lstStyle/>
          <a:p>
            <a:pPr algn="r"/>
            <a:r>
              <a:rPr lang="es-ES" dirty="0">
                <a:solidFill>
                  <a:schemeClr val="bg1">
                    <a:lumMod val="95000"/>
                  </a:schemeClr>
                </a:solidFill>
              </a:rPr>
              <a:t>Caulfield (2021) </a:t>
            </a:r>
            <a:endParaRPr lang="es-VE" dirty="0">
              <a:solidFill>
                <a:schemeClr val="bg1">
                  <a:lumMod val="95000"/>
                </a:schemeClr>
              </a:solidFill>
            </a:endParaRPr>
          </a:p>
        </p:txBody>
      </p:sp>
      <p:sp>
        <p:nvSpPr>
          <p:cNvPr id="10" name="CuadroTexto 9">
            <a:extLst>
              <a:ext uri="{FF2B5EF4-FFF2-40B4-BE49-F238E27FC236}">
                <a16:creationId xmlns="" xmlns:a16="http://schemas.microsoft.com/office/drawing/2014/main" id="{E5D11AE8-3EDC-4876-8E32-ACD2E8EFEA70}"/>
              </a:ext>
            </a:extLst>
          </p:cNvPr>
          <p:cNvSpPr txBox="1"/>
          <p:nvPr/>
        </p:nvSpPr>
        <p:spPr>
          <a:xfrm>
            <a:off x="180713" y="2085872"/>
            <a:ext cx="3790123" cy="3089244"/>
          </a:xfrm>
          <a:prstGeom prst="rect">
            <a:avLst/>
          </a:prstGeom>
          <a:noFill/>
        </p:spPr>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s-VE"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La introducción proporciona su tema y declaración de tesis.</a:t>
            </a:r>
          </a:p>
          <a:p>
            <a:pPr marL="342900" lvl="0" indent="-342900" algn="just">
              <a:lnSpc>
                <a:spcPct val="107000"/>
              </a:lnSpc>
              <a:spcAft>
                <a:spcPts val="800"/>
              </a:spcAft>
              <a:buSzPts val="1000"/>
              <a:buFont typeface="Symbol" panose="05050102010706020507" pitchFamily="18" charset="2"/>
              <a:buChar char=""/>
              <a:tabLst>
                <a:tab pos="457200" algn="l"/>
              </a:tabLst>
            </a:pP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VE" sz="1800" dirty="0">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El cuerpo presenta sus pruebas y argumentos.</a:t>
            </a:r>
          </a:p>
          <a:p>
            <a:pPr lvl="0" algn="just">
              <a:lnSpc>
                <a:spcPct val="107000"/>
              </a:lnSpc>
              <a:spcAft>
                <a:spcPts val="800"/>
              </a:spcAft>
              <a:buSzPts val="1000"/>
              <a:tabLst>
                <a:tab pos="457200" algn="l"/>
              </a:tabLst>
            </a:pP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VE" sz="18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rPr>
              <a:t>La conclusión resume su argumento y enfatiza su importancia.</a:t>
            </a:r>
            <a:endParaRPr lang="es-VE"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760204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23C1BFB-C506-452F-A5B8-952EDFA23EBB}"/>
              </a:ext>
            </a:extLst>
          </p:cNvPr>
          <p:cNvSpPr>
            <a:spLocks noGrp="1"/>
          </p:cNvSpPr>
          <p:nvPr>
            <p:ph type="title"/>
          </p:nvPr>
        </p:nvSpPr>
        <p:spPr>
          <a:xfrm>
            <a:off x="712305" y="102704"/>
            <a:ext cx="10396882" cy="1151965"/>
          </a:xfrm>
        </p:spPr>
        <p:txBody>
          <a:bodyPr>
            <a:normAutofit/>
          </a:bodyPr>
          <a:lstStyle/>
          <a:p>
            <a:r>
              <a:rPr lang="es-ES" dirty="0"/>
              <a:t>Estructura del texto expositivo</a:t>
            </a:r>
            <a:endParaRPr lang="es-VE" dirty="0"/>
          </a:p>
        </p:txBody>
      </p:sp>
      <p:sp>
        <p:nvSpPr>
          <p:cNvPr id="7" name="CuadroTexto 6">
            <a:extLst>
              <a:ext uri="{FF2B5EF4-FFF2-40B4-BE49-F238E27FC236}">
                <a16:creationId xmlns="" xmlns:a16="http://schemas.microsoft.com/office/drawing/2014/main" id="{2EB40055-0A2D-4C30-A931-63C4AF989AAE}"/>
              </a:ext>
            </a:extLst>
          </p:cNvPr>
          <p:cNvSpPr txBox="1"/>
          <p:nvPr/>
        </p:nvSpPr>
        <p:spPr>
          <a:xfrm>
            <a:off x="180713" y="5601924"/>
            <a:ext cx="11043877" cy="786241"/>
          </a:xfrm>
          <a:prstGeom prst="rect">
            <a:avLst/>
          </a:prstGeom>
          <a:noFill/>
        </p:spPr>
        <p:txBody>
          <a:bodyPr wrap="square">
            <a:spAutoFit/>
          </a:bodyPr>
          <a:lstStyle/>
          <a:p>
            <a:pPr algn="just">
              <a:lnSpc>
                <a:spcPts val="1800"/>
              </a:lnSpc>
            </a:pPr>
            <a:r>
              <a:rPr lang="es-VE"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Un </a:t>
            </a:r>
            <a:r>
              <a:rPr lang="es-VE"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texto expositivo </a:t>
            </a:r>
            <a:r>
              <a:rPr lang="es-E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proporciona una explicación clara y enfocada de un tema. No requiere un argumento original, solo una visión equilibrada y bien organizada del tema. </a:t>
            </a:r>
            <a:r>
              <a:rPr lang="es-ES"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a:t>
            </a:r>
            <a:r>
              <a:rPr lang="es-E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one a prueba su familiaridad con un tema y la  capacidad para organizar y transmitir información.</a:t>
            </a:r>
            <a:endParaRPr lang="es-V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 xmlns:a16="http://schemas.microsoft.com/office/drawing/2014/main" id="{13141D2D-48BC-4E8B-8DCC-D1DC0BFC431F}"/>
              </a:ext>
            </a:extLst>
          </p:cNvPr>
          <p:cNvSpPr txBox="1"/>
          <p:nvPr/>
        </p:nvSpPr>
        <p:spPr>
          <a:xfrm>
            <a:off x="8817664" y="6063589"/>
            <a:ext cx="2870752" cy="369332"/>
          </a:xfrm>
          <a:prstGeom prst="rect">
            <a:avLst/>
          </a:prstGeom>
          <a:noFill/>
        </p:spPr>
        <p:txBody>
          <a:bodyPr wrap="square">
            <a:spAutoFit/>
          </a:bodyPr>
          <a:lstStyle/>
          <a:p>
            <a:pPr algn="r"/>
            <a:r>
              <a:rPr lang="es-ES" dirty="0">
                <a:solidFill>
                  <a:schemeClr val="bg1">
                    <a:lumMod val="95000"/>
                  </a:schemeClr>
                </a:solidFill>
              </a:rPr>
              <a:t>Caulfield (2021) </a:t>
            </a:r>
            <a:endParaRPr lang="es-VE" dirty="0">
              <a:solidFill>
                <a:schemeClr val="bg1">
                  <a:lumMod val="95000"/>
                </a:schemeClr>
              </a:solidFill>
            </a:endParaRPr>
          </a:p>
        </p:txBody>
      </p:sp>
      <p:sp>
        <p:nvSpPr>
          <p:cNvPr id="10" name="CuadroTexto 9">
            <a:extLst>
              <a:ext uri="{FF2B5EF4-FFF2-40B4-BE49-F238E27FC236}">
                <a16:creationId xmlns="" xmlns:a16="http://schemas.microsoft.com/office/drawing/2014/main" id="{E5D11AE8-3EDC-4876-8E32-ACD2E8EFEA70}"/>
              </a:ext>
            </a:extLst>
          </p:cNvPr>
          <p:cNvSpPr txBox="1"/>
          <p:nvPr/>
        </p:nvSpPr>
        <p:spPr>
          <a:xfrm>
            <a:off x="-92765" y="2221223"/>
            <a:ext cx="3790123" cy="2792880"/>
          </a:xfrm>
          <a:prstGeom prst="rect">
            <a:avLst/>
          </a:prstGeom>
          <a:noFill/>
        </p:spPr>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s-VE"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La introducción </a:t>
            </a:r>
            <a:r>
              <a:rPr lang="es-ES"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establece su tema y proporciona algunos antecedentes generales</a:t>
            </a:r>
            <a:r>
              <a:rPr lang="es-VE"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VE" sz="1800" dirty="0">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El cuerpo presenta </a:t>
            </a:r>
            <a:r>
              <a:rPr lang="es-VE" dirty="0">
                <a:highlight>
                  <a:srgbClr val="00FF00"/>
                </a:highlight>
                <a:latin typeface="Arial" panose="020B0604020202020204" pitchFamily="34" charset="0"/>
                <a:ea typeface="Times New Roman" panose="02020603050405020304" pitchFamily="18" charset="0"/>
                <a:cs typeface="Times New Roman" panose="02020603050405020304" pitchFamily="18" charset="0"/>
              </a:rPr>
              <a:t>los detalles</a:t>
            </a:r>
            <a:r>
              <a:rPr lang="es-VE" sz="1800" dirty="0">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a:t>
            </a:r>
          </a:p>
          <a:p>
            <a:pPr lvl="0" algn="just">
              <a:lnSpc>
                <a:spcPct val="107000"/>
              </a:lnSpc>
              <a:spcAft>
                <a:spcPts val="800"/>
              </a:spcAft>
              <a:buSzPts val="1000"/>
              <a:tabLst>
                <a:tab pos="457200" algn="l"/>
              </a:tabLst>
            </a:pPr>
            <a:endParaRPr lang="es-V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VE" sz="18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rPr>
              <a:t>La conclusión resume </a:t>
            </a:r>
            <a:r>
              <a:rPr lang="es-VE" dirty="0">
                <a:highlight>
                  <a:srgbClr val="00FFFF"/>
                </a:highlight>
                <a:latin typeface="Arial" panose="020B0604020202020204" pitchFamily="34" charset="0"/>
                <a:ea typeface="Times New Roman" panose="02020603050405020304" pitchFamily="18" charset="0"/>
                <a:cs typeface="Times New Roman" panose="02020603050405020304" pitchFamily="18" charset="0"/>
              </a:rPr>
              <a:t>la información presentada</a:t>
            </a:r>
            <a:r>
              <a:rPr lang="es-VE" sz="18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rPr>
              <a:t>.</a:t>
            </a:r>
            <a:endParaRPr lang="es-VE"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 xmlns:a16="http://schemas.microsoft.com/office/drawing/2014/main" id="{B9E5C411-58B5-4FAE-91C4-EE9F9EFCCD5A}"/>
              </a:ext>
            </a:extLst>
          </p:cNvPr>
          <p:cNvPicPr>
            <a:picLocks noChangeAspect="1"/>
          </p:cNvPicPr>
          <p:nvPr/>
        </p:nvPicPr>
        <p:blipFill>
          <a:blip r:embed="rId2"/>
          <a:stretch>
            <a:fillRect/>
          </a:stretch>
        </p:blipFill>
        <p:spPr>
          <a:xfrm>
            <a:off x="3917827" y="1468073"/>
            <a:ext cx="7634004" cy="3618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8490758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332</TotalTime>
  <Words>1405</Words>
  <Application>Microsoft Office PowerPoint</Application>
  <PresentationFormat>Personalizado</PresentationFormat>
  <Paragraphs>156</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Evento principal</vt:lpstr>
      <vt:lpstr>Redacción de textos académicos</vt:lpstr>
      <vt:lpstr>Textos</vt:lpstr>
      <vt:lpstr>Tipología de textos académicos</vt:lpstr>
      <vt:lpstr>Modelo de redacción</vt:lpstr>
      <vt:lpstr>Diapositiva 5</vt:lpstr>
      <vt:lpstr>Diapositiva 6</vt:lpstr>
      <vt:lpstr>Estructura del texto académico</vt:lpstr>
      <vt:lpstr>Estructura del texto argumentativo</vt:lpstr>
      <vt:lpstr>Estructura del texto expositivo</vt:lpstr>
      <vt:lpstr>Redacción de los componentes del texto académico</vt:lpstr>
      <vt:lpstr>Redacción de los componentes del texto académico</vt:lpstr>
      <vt:lpstr>Redacción de los componentes del texto académico</vt:lpstr>
      <vt:lpstr>Normas de forma: citas</vt:lpstr>
      <vt:lpstr>Tipos de citas</vt:lpstr>
      <vt:lpstr>Tipos de citas</vt:lpstr>
      <vt:lpstr>Normas de ortografía</vt:lpstr>
      <vt:lpstr>Estructura del ensayo académico</vt:lpstr>
      <vt:lpstr>Enfoques de ensayos argumentativos</vt:lpstr>
      <vt:lpstr>Párrafo Introductorio del ensayo</vt:lpstr>
      <vt:lpstr>Párrafos de desarrollo del ensayo</vt:lpstr>
      <vt:lpstr>Párrafo de Conclusión del ensayo</vt:lpstr>
      <vt:lpstr>Referencias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Redacción de textos académicos</dc:title>
  <dc:creator>EQUIPO i7</dc:creator>
  <cp:lastModifiedBy>ch_coord05</cp:lastModifiedBy>
  <cp:revision>60</cp:revision>
  <dcterms:created xsi:type="dcterms:W3CDTF">2022-07-17T23:35:07Z</dcterms:created>
  <dcterms:modified xsi:type="dcterms:W3CDTF">2023-03-15T15:53:40Z</dcterms:modified>
</cp:coreProperties>
</file>