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35"/>
  </p:notesMasterIdLst>
  <p:sldIdLst>
    <p:sldId id="256" r:id="rId3"/>
    <p:sldId id="325" r:id="rId4"/>
    <p:sldId id="345" r:id="rId5"/>
    <p:sldId id="331" r:id="rId6"/>
    <p:sldId id="343" r:id="rId7"/>
    <p:sldId id="348" r:id="rId8"/>
    <p:sldId id="347" r:id="rId9"/>
    <p:sldId id="346" r:id="rId10"/>
    <p:sldId id="330" r:id="rId11"/>
    <p:sldId id="338" r:id="rId12"/>
    <p:sldId id="339" r:id="rId13"/>
    <p:sldId id="340" r:id="rId14"/>
    <p:sldId id="341" r:id="rId15"/>
    <p:sldId id="383" r:id="rId16"/>
    <p:sldId id="384" r:id="rId17"/>
    <p:sldId id="364" r:id="rId18"/>
    <p:sldId id="366" r:id="rId19"/>
    <p:sldId id="367" r:id="rId20"/>
    <p:sldId id="368" r:id="rId21"/>
    <p:sldId id="369" r:id="rId22"/>
    <p:sldId id="355" r:id="rId23"/>
    <p:sldId id="371" r:id="rId24"/>
    <p:sldId id="372" r:id="rId25"/>
    <p:sldId id="357" r:id="rId26"/>
    <p:sldId id="329" r:id="rId27"/>
    <p:sldId id="360" r:id="rId28"/>
    <p:sldId id="374" r:id="rId29"/>
    <p:sldId id="376" r:id="rId30"/>
    <p:sldId id="378" r:id="rId31"/>
    <p:sldId id="379" r:id="rId32"/>
    <p:sldId id="381" r:id="rId33"/>
    <p:sldId id="382" r:id="rId34"/>
  </p:sldIdLst>
  <p:sldSz cx="9144000" cy="6858000" type="screen4x3"/>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777"/>
    <a:srgbClr val="F25CE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neCell>
      <a:tcStyle>
        <a:tcBdr/>
      </a:tcStyle>
    </a:neCell>
    <a:nwCell>
      <a:tcStyle>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neCell>
      <a:tcStyle>
        <a:tcBdr/>
      </a:tcStyle>
    </a:neCell>
    <a:nwCell>
      <a:tcStyle>
        <a:tcBdr/>
      </a:tcStyle>
    </a:nw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5C22544A-7EE6-4342-B048-85BDC9FD1C3A}" styleName="Medium Style 2 - Accent 1">
    <a:wholeTbl>
      <a:tcTxStyle>
        <a:fontRef idx="minor">
          <a:scrgbClr r="0" g="0" b="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fontRef idx="minor">
          <a:scrgbClr r="0" g="0" b="0"/>
        </a:fontRef>
        <a:schemeClr val="lt1"/>
      </a:tcTxStyle>
      <a:tcStyle>
        <a:tcBdr>
          <a:top>
            <a:ln w="38100" cmpd="sng">
              <a:solidFill>
                <a:schemeClr val="lt1"/>
              </a:solidFill>
            </a:ln>
          </a:top>
        </a:tcBdr>
        <a:fill>
          <a:solidFill>
            <a:schemeClr val="accent1"/>
          </a:solidFill>
        </a:fill>
      </a:tcStyle>
    </a:lastRow>
    <a:seCell>
      <a:tcStyle>
        <a:tcBdr/>
      </a:tcStyle>
    </a:seCell>
    <a:swCell>
      <a:tcStyle>
        <a:tcBdr/>
      </a:tcStyle>
    </a:swCell>
    <a:firstRow>
      <a:tcTxStyle b="on">
        <a:fontRef idx="minor">
          <a:scrgbClr r="0" g="0" b="0"/>
        </a:fontRef>
        <a:schemeClr val="lt1"/>
      </a:tcTxStyle>
      <a:tcStyle>
        <a:tcBdr>
          <a:bottom>
            <a:ln w="38100" cmpd="sng">
              <a:solidFill>
                <a:schemeClr val="lt1"/>
              </a:solidFill>
            </a:ln>
          </a:bottom>
        </a:tcBdr>
        <a:fill>
          <a:solidFill>
            <a:schemeClr val="accent1"/>
          </a:solidFill>
        </a:fill>
      </a:tcStyle>
    </a:firstRow>
    <a:neCell>
      <a:tcStyle>
        <a:tcBdr/>
      </a:tcStyle>
    </a:neCell>
    <a:nwCell>
      <a:tcStyle>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neCell>
      <a:tcStyle>
        <a:tcBdr/>
      </a:tcStyle>
    </a:neCell>
    <a:nwCell>
      <a:tcStyle>
        <a:tcBdr/>
      </a:tcStyle>
    </a:nwCell>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11" autoAdjust="0"/>
    <p:restoredTop sz="70899" autoAdjust="0"/>
  </p:normalViewPr>
  <p:slideViewPr>
    <p:cSldViewPr>
      <p:cViewPr varScale="1">
        <p:scale>
          <a:sx n="95" d="100"/>
          <a:sy n="95" d="100"/>
        </p:scale>
        <p:origin x="888" y="84"/>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4B4512-796E-4DAA-BB87-F826ADEE7160}" type="doc">
      <dgm:prSet loTypeId="urn:microsoft.com/office/officeart/2005/8/layout/venn1" loCatId="relationship" qsTypeId="urn:microsoft.com/office/officeart/2005/8/quickstyle/3d1" qsCatId="3D" csTypeId="urn:microsoft.com/office/officeart/2005/8/colors/colorful4" csCatId="colorful" phldr="1"/>
      <dgm:spPr/>
    </dgm:pt>
    <dgm:pt modelId="{3B46E2C7-A0F6-43F6-9CD5-1FC6FDBD0ACA}">
      <dgm:prSet phldrT="[Texto]" custT="1"/>
      <dgm:spPr>
        <a:solidFill>
          <a:srgbClr val="00B0F0">
            <a:alpha val="50000"/>
          </a:srgbClr>
        </a:solidFill>
      </dgm:spPr>
      <dgm:t>
        <a:bodyPr/>
        <a:lstStyle/>
        <a:p>
          <a:r>
            <a:rPr lang="es-VE" sz="4800" dirty="0"/>
            <a:t>DML</a:t>
          </a:r>
        </a:p>
      </dgm:t>
    </dgm:pt>
    <dgm:pt modelId="{8EC6EF28-59C2-41C9-AA47-3E3D7298732B}" type="parTrans" cxnId="{8AE23B0D-3393-47F5-82B4-4C600788C077}">
      <dgm:prSet/>
      <dgm:spPr/>
      <dgm:t>
        <a:bodyPr/>
        <a:lstStyle/>
        <a:p>
          <a:endParaRPr lang="es-VE" sz="1200"/>
        </a:p>
      </dgm:t>
    </dgm:pt>
    <dgm:pt modelId="{A2349E70-4520-41B2-8C38-A76E70AF2500}" type="sibTrans" cxnId="{8AE23B0D-3393-47F5-82B4-4C600788C077}">
      <dgm:prSet/>
      <dgm:spPr/>
      <dgm:t>
        <a:bodyPr/>
        <a:lstStyle/>
        <a:p>
          <a:endParaRPr lang="es-VE" sz="1200"/>
        </a:p>
      </dgm:t>
    </dgm:pt>
    <dgm:pt modelId="{9591EF93-19B7-49CE-A672-827D779E90EF}">
      <dgm:prSet phldrT="[Texto]" custT="1"/>
      <dgm:spPr>
        <a:solidFill>
          <a:srgbClr val="00B050">
            <a:alpha val="50000"/>
          </a:srgbClr>
        </a:solidFill>
      </dgm:spPr>
      <dgm:t>
        <a:bodyPr/>
        <a:lstStyle/>
        <a:p>
          <a:r>
            <a:rPr lang="es-VE" sz="4800" dirty="0"/>
            <a:t>DDL</a:t>
          </a:r>
        </a:p>
      </dgm:t>
    </dgm:pt>
    <dgm:pt modelId="{054DC1D9-D45D-4EE0-8A6E-510045226FE7}" type="parTrans" cxnId="{72B8E04D-C2B6-4FB3-8E84-26216496D203}">
      <dgm:prSet/>
      <dgm:spPr/>
      <dgm:t>
        <a:bodyPr/>
        <a:lstStyle/>
        <a:p>
          <a:endParaRPr lang="es-VE" sz="1200"/>
        </a:p>
      </dgm:t>
    </dgm:pt>
    <dgm:pt modelId="{CB1B4F3A-47AD-4953-9662-F910F1997990}" type="sibTrans" cxnId="{72B8E04D-C2B6-4FB3-8E84-26216496D203}">
      <dgm:prSet/>
      <dgm:spPr/>
      <dgm:t>
        <a:bodyPr/>
        <a:lstStyle/>
        <a:p>
          <a:endParaRPr lang="es-VE" sz="1200"/>
        </a:p>
      </dgm:t>
    </dgm:pt>
    <dgm:pt modelId="{E0F571DF-4D47-4195-B92B-B3B894982D95}">
      <dgm:prSet phldrT="[Texto]" custT="1"/>
      <dgm:spPr>
        <a:solidFill>
          <a:srgbClr val="7030A0">
            <a:alpha val="50000"/>
          </a:srgbClr>
        </a:solidFill>
      </dgm:spPr>
      <dgm:t>
        <a:bodyPr/>
        <a:lstStyle/>
        <a:p>
          <a:r>
            <a:rPr lang="es-VE" sz="4800" dirty="0"/>
            <a:t>DCL</a:t>
          </a:r>
        </a:p>
      </dgm:t>
    </dgm:pt>
    <dgm:pt modelId="{256060E8-F5DA-4346-B12D-F4F3F6F6A99D}" type="parTrans" cxnId="{82AC5C56-447D-4AC1-8CA8-8156EDAD4C6A}">
      <dgm:prSet/>
      <dgm:spPr/>
      <dgm:t>
        <a:bodyPr/>
        <a:lstStyle/>
        <a:p>
          <a:endParaRPr lang="es-VE" sz="1200"/>
        </a:p>
      </dgm:t>
    </dgm:pt>
    <dgm:pt modelId="{95AAD6EB-4B2A-492B-BC5A-E1EA392D7861}" type="sibTrans" cxnId="{82AC5C56-447D-4AC1-8CA8-8156EDAD4C6A}">
      <dgm:prSet/>
      <dgm:spPr/>
      <dgm:t>
        <a:bodyPr/>
        <a:lstStyle/>
        <a:p>
          <a:endParaRPr lang="es-VE" sz="1200"/>
        </a:p>
      </dgm:t>
    </dgm:pt>
    <dgm:pt modelId="{8BBF12B2-CC15-4318-8136-E3CC26AE531E}" type="pres">
      <dgm:prSet presAssocID="{614B4512-796E-4DAA-BB87-F826ADEE7160}" presName="compositeShape" presStyleCnt="0">
        <dgm:presLayoutVars>
          <dgm:chMax val="7"/>
          <dgm:dir/>
          <dgm:resizeHandles val="exact"/>
        </dgm:presLayoutVars>
      </dgm:prSet>
      <dgm:spPr/>
    </dgm:pt>
    <dgm:pt modelId="{8D3AE3C6-BED5-4588-8528-6DCE86A31309}" type="pres">
      <dgm:prSet presAssocID="{3B46E2C7-A0F6-43F6-9CD5-1FC6FDBD0ACA}" presName="circ1" presStyleLbl="vennNode1" presStyleIdx="0" presStyleCnt="3"/>
      <dgm:spPr/>
    </dgm:pt>
    <dgm:pt modelId="{48B576A9-7E54-4F20-85D2-FF61D9E55135}" type="pres">
      <dgm:prSet presAssocID="{3B46E2C7-A0F6-43F6-9CD5-1FC6FDBD0ACA}" presName="circ1Tx" presStyleLbl="revTx" presStyleIdx="0" presStyleCnt="0">
        <dgm:presLayoutVars>
          <dgm:chMax val="0"/>
          <dgm:chPref val="0"/>
          <dgm:bulletEnabled val="1"/>
        </dgm:presLayoutVars>
      </dgm:prSet>
      <dgm:spPr/>
    </dgm:pt>
    <dgm:pt modelId="{3FC807FA-FAED-4931-831E-6AD5D29D4006}" type="pres">
      <dgm:prSet presAssocID="{9591EF93-19B7-49CE-A672-827D779E90EF}" presName="circ2" presStyleLbl="vennNode1" presStyleIdx="1" presStyleCnt="3"/>
      <dgm:spPr/>
    </dgm:pt>
    <dgm:pt modelId="{492E80B1-9697-4E75-97C2-E2061C0A81EC}" type="pres">
      <dgm:prSet presAssocID="{9591EF93-19B7-49CE-A672-827D779E90EF}" presName="circ2Tx" presStyleLbl="revTx" presStyleIdx="0" presStyleCnt="0">
        <dgm:presLayoutVars>
          <dgm:chMax val="0"/>
          <dgm:chPref val="0"/>
          <dgm:bulletEnabled val="1"/>
        </dgm:presLayoutVars>
      </dgm:prSet>
      <dgm:spPr/>
    </dgm:pt>
    <dgm:pt modelId="{0872AAC1-FAC7-4235-9A58-E3A78AE1291B}" type="pres">
      <dgm:prSet presAssocID="{E0F571DF-4D47-4195-B92B-B3B894982D95}" presName="circ3" presStyleLbl="vennNode1" presStyleIdx="2" presStyleCnt="3"/>
      <dgm:spPr/>
    </dgm:pt>
    <dgm:pt modelId="{EC772B70-4184-4815-9CF5-8BCCD32FC9C2}" type="pres">
      <dgm:prSet presAssocID="{E0F571DF-4D47-4195-B92B-B3B894982D95}" presName="circ3Tx" presStyleLbl="revTx" presStyleIdx="0" presStyleCnt="0">
        <dgm:presLayoutVars>
          <dgm:chMax val="0"/>
          <dgm:chPref val="0"/>
          <dgm:bulletEnabled val="1"/>
        </dgm:presLayoutVars>
      </dgm:prSet>
      <dgm:spPr/>
    </dgm:pt>
  </dgm:ptLst>
  <dgm:cxnLst>
    <dgm:cxn modelId="{8AE23B0D-3393-47F5-82B4-4C600788C077}" srcId="{614B4512-796E-4DAA-BB87-F826ADEE7160}" destId="{3B46E2C7-A0F6-43F6-9CD5-1FC6FDBD0ACA}" srcOrd="0" destOrd="0" parTransId="{8EC6EF28-59C2-41C9-AA47-3E3D7298732B}" sibTransId="{A2349E70-4520-41B2-8C38-A76E70AF2500}"/>
    <dgm:cxn modelId="{6FCA211B-4A3C-46CE-9906-2747C3C737CE}" type="presOf" srcId="{E0F571DF-4D47-4195-B92B-B3B894982D95}" destId="{0872AAC1-FAC7-4235-9A58-E3A78AE1291B}" srcOrd="0" destOrd="0" presId="urn:microsoft.com/office/officeart/2005/8/layout/venn1"/>
    <dgm:cxn modelId="{F896B840-B9DE-4D6F-ABEC-04CEBE07739E}" type="presOf" srcId="{3B46E2C7-A0F6-43F6-9CD5-1FC6FDBD0ACA}" destId="{8D3AE3C6-BED5-4588-8528-6DCE86A31309}" srcOrd="0" destOrd="0" presId="urn:microsoft.com/office/officeart/2005/8/layout/venn1"/>
    <dgm:cxn modelId="{49716243-68F4-4368-AE84-1B993B159BE5}" type="presOf" srcId="{9591EF93-19B7-49CE-A672-827D779E90EF}" destId="{3FC807FA-FAED-4931-831E-6AD5D29D4006}" srcOrd="0" destOrd="0" presId="urn:microsoft.com/office/officeart/2005/8/layout/venn1"/>
    <dgm:cxn modelId="{4DE4F74A-09CA-4D15-879C-E05F72326D6E}" type="presOf" srcId="{3B46E2C7-A0F6-43F6-9CD5-1FC6FDBD0ACA}" destId="{48B576A9-7E54-4F20-85D2-FF61D9E55135}" srcOrd="1" destOrd="0" presId="urn:microsoft.com/office/officeart/2005/8/layout/venn1"/>
    <dgm:cxn modelId="{72B8E04D-C2B6-4FB3-8E84-26216496D203}" srcId="{614B4512-796E-4DAA-BB87-F826ADEE7160}" destId="{9591EF93-19B7-49CE-A672-827D779E90EF}" srcOrd="1" destOrd="0" parTransId="{054DC1D9-D45D-4EE0-8A6E-510045226FE7}" sibTransId="{CB1B4F3A-47AD-4953-9662-F910F1997990}"/>
    <dgm:cxn modelId="{E782A56F-7B12-4F75-9DAA-FAB537D725A2}" type="presOf" srcId="{9591EF93-19B7-49CE-A672-827D779E90EF}" destId="{492E80B1-9697-4E75-97C2-E2061C0A81EC}" srcOrd="1" destOrd="0" presId="urn:microsoft.com/office/officeart/2005/8/layout/venn1"/>
    <dgm:cxn modelId="{82AC5C56-447D-4AC1-8CA8-8156EDAD4C6A}" srcId="{614B4512-796E-4DAA-BB87-F826ADEE7160}" destId="{E0F571DF-4D47-4195-B92B-B3B894982D95}" srcOrd="2" destOrd="0" parTransId="{256060E8-F5DA-4346-B12D-F4F3F6F6A99D}" sibTransId="{95AAD6EB-4B2A-492B-BC5A-E1EA392D7861}"/>
    <dgm:cxn modelId="{D384D1A9-EA11-4942-81B2-1905045773ED}" type="presOf" srcId="{E0F571DF-4D47-4195-B92B-B3B894982D95}" destId="{EC772B70-4184-4815-9CF5-8BCCD32FC9C2}" srcOrd="1" destOrd="0" presId="urn:microsoft.com/office/officeart/2005/8/layout/venn1"/>
    <dgm:cxn modelId="{FC9486B8-6123-4EEA-A2EB-AF1204D92948}" type="presOf" srcId="{614B4512-796E-4DAA-BB87-F826ADEE7160}" destId="{8BBF12B2-CC15-4318-8136-E3CC26AE531E}" srcOrd="0" destOrd="0" presId="urn:microsoft.com/office/officeart/2005/8/layout/venn1"/>
    <dgm:cxn modelId="{33DB7BF8-6DC9-4038-9F52-4FD6085A103A}" type="presParOf" srcId="{8BBF12B2-CC15-4318-8136-E3CC26AE531E}" destId="{8D3AE3C6-BED5-4588-8528-6DCE86A31309}" srcOrd="0" destOrd="0" presId="urn:microsoft.com/office/officeart/2005/8/layout/venn1"/>
    <dgm:cxn modelId="{36C10B06-FE80-4BB8-AD7C-C5521888ED81}" type="presParOf" srcId="{8BBF12B2-CC15-4318-8136-E3CC26AE531E}" destId="{48B576A9-7E54-4F20-85D2-FF61D9E55135}" srcOrd="1" destOrd="0" presId="urn:microsoft.com/office/officeart/2005/8/layout/venn1"/>
    <dgm:cxn modelId="{EC8FBF6A-ADBE-4BEF-B001-07DC1360BE01}" type="presParOf" srcId="{8BBF12B2-CC15-4318-8136-E3CC26AE531E}" destId="{3FC807FA-FAED-4931-831E-6AD5D29D4006}" srcOrd="2" destOrd="0" presId="urn:microsoft.com/office/officeart/2005/8/layout/venn1"/>
    <dgm:cxn modelId="{0B18D308-5FE9-45F8-9877-628F92F6E850}" type="presParOf" srcId="{8BBF12B2-CC15-4318-8136-E3CC26AE531E}" destId="{492E80B1-9697-4E75-97C2-E2061C0A81EC}" srcOrd="3" destOrd="0" presId="urn:microsoft.com/office/officeart/2005/8/layout/venn1"/>
    <dgm:cxn modelId="{FBCAE22B-74FB-4B38-B58C-B3F99976F49B}" type="presParOf" srcId="{8BBF12B2-CC15-4318-8136-E3CC26AE531E}" destId="{0872AAC1-FAC7-4235-9A58-E3A78AE1291B}" srcOrd="4" destOrd="0" presId="urn:microsoft.com/office/officeart/2005/8/layout/venn1"/>
    <dgm:cxn modelId="{6605787A-52BC-4EB8-A152-D410456742A2}" type="presParOf" srcId="{8BBF12B2-CC15-4318-8136-E3CC26AE531E}" destId="{EC772B70-4184-4815-9CF5-8BCCD32FC9C2}" srcOrd="5" destOrd="0" presId="urn:microsoft.com/office/officeart/2005/8/layout/ven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B649621-FD63-475F-AC5D-8C0F3B30728D}" type="doc">
      <dgm:prSet loTypeId="urn:microsoft.com/office/officeart/2005/8/layout/chevron2" loCatId="list" qsTypeId="urn:microsoft.com/office/officeart/2005/8/quickstyle/3d1" qsCatId="3D" csTypeId="urn:microsoft.com/office/officeart/2005/8/colors/colorful4" csCatId="colorful" phldr="1"/>
      <dgm:spPr/>
      <dgm:t>
        <a:bodyPr/>
        <a:lstStyle/>
        <a:p>
          <a:endParaRPr lang="es-VE"/>
        </a:p>
      </dgm:t>
    </dgm:pt>
    <dgm:pt modelId="{B226A8D0-5418-44FD-815A-721E743D74CB}">
      <dgm:prSet phldrT="[Texto]" custT="1"/>
      <dgm:spPr/>
      <dgm:t>
        <a:bodyPr/>
        <a:lstStyle/>
        <a:p>
          <a:r>
            <a:rPr lang="es-VE" sz="2400" dirty="0"/>
            <a:t>A</a:t>
          </a:r>
        </a:p>
      </dgm:t>
    </dgm:pt>
    <dgm:pt modelId="{3D9E020D-08D2-438C-8290-F433D52A1F34}" type="parTrans" cxnId="{873F7CC3-808A-4A82-801A-70784C07AA83}">
      <dgm:prSet/>
      <dgm:spPr/>
      <dgm:t>
        <a:bodyPr/>
        <a:lstStyle/>
        <a:p>
          <a:endParaRPr lang="es-VE" sz="2000"/>
        </a:p>
      </dgm:t>
    </dgm:pt>
    <dgm:pt modelId="{5083B99F-21C5-4440-AFD8-17ECA7A70FA2}" type="sibTrans" cxnId="{873F7CC3-808A-4A82-801A-70784C07AA83}">
      <dgm:prSet/>
      <dgm:spPr/>
      <dgm:t>
        <a:bodyPr/>
        <a:lstStyle/>
        <a:p>
          <a:endParaRPr lang="es-VE" sz="2000"/>
        </a:p>
      </dgm:t>
    </dgm:pt>
    <dgm:pt modelId="{BF2E9132-531E-494B-8ECA-AF553D659DDC}">
      <dgm:prSet phldrT="[Texto]" custT="1"/>
      <dgm:spPr/>
      <dgm:t>
        <a:bodyPr/>
        <a:lstStyle/>
        <a:p>
          <a:r>
            <a:rPr lang="es-VE" sz="1600" b="1" dirty="0">
              <a:solidFill>
                <a:srgbClr val="002060"/>
              </a:solidFill>
            </a:rPr>
            <a:t>Atomicidad.</a:t>
          </a:r>
          <a:r>
            <a:rPr lang="es-VE" sz="1600" b="1" dirty="0"/>
            <a:t> </a:t>
          </a:r>
          <a:r>
            <a:rPr lang="es-VE" sz="1600" dirty="0"/>
            <a:t>O todas las operaciones de la transacción se realizan adecuadamente en la base de datos o ninguna de ellas.</a:t>
          </a:r>
        </a:p>
      </dgm:t>
    </dgm:pt>
    <dgm:pt modelId="{19F32922-88AA-4BE4-B76C-F5A19629464A}" type="parTrans" cxnId="{07A77579-CB06-4797-9DCD-23F1D5B45F18}">
      <dgm:prSet/>
      <dgm:spPr/>
      <dgm:t>
        <a:bodyPr/>
        <a:lstStyle/>
        <a:p>
          <a:endParaRPr lang="es-VE" sz="2000"/>
        </a:p>
      </dgm:t>
    </dgm:pt>
    <dgm:pt modelId="{B7D65B27-7120-4E8D-95B0-61EAC1145BA4}" type="sibTrans" cxnId="{07A77579-CB06-4797-9DCD-23F1D5B45F18}">
      <dgm:prSet/>
      <dgm:spPr/>
      <dgm:t>
        <a:bodyPr/>
        <a:lstStyle/>
        <a:p>
          <a:endParaRPr lang="es-VE" sz="2000"/>
        </a:p>
      </dgm:t>
    </dgm:pt>
    <dgm:pt modelId="{CD6FE98E-3D0A-40B6-8CB9-A136B5898987}">
      <dgm:prSet phldrT="[Texto]" custT="1"/>
      <dgm:spPr/>
      <dgm:t>
        <a:bodyPr/>
        <a:lstStyle/>
        <a:p>
          <a:r>
            <a:rPr lang="es-VE" sz="2400" dirty="0"/>
            <a:t>C</a:t>
          </a:r>
        </a:p>
      </dgm:t>
    </dgm:pt>
    <dgm:pt modelId="{07CB60FB-AD8A-4D6B-8E40-5D1F4A70AF0E}" type="parTrans" cxnId="{AF75628E-99E6-435F-AAC0-9D9F599A891C}">
      <dgm:prSet/>
      <dgm:spPr/>
      <dgm:t>
        <a:bodyPr/>
        <a:lstStyle/>
        <a:p>
          <a:endParaRPr lang="es-VE" sz="2000"/>
        </a:p>
      </dgm:t>
    </dgm:pt>
    <dgm:pt modelId="{1896B574-A4E4-47E4-BF99-376AE7C2FA7E}" type="sibTrans" cxnId="{AF75628E-99E6-435F-AAC0-9D9F599A891C}">
      <dgm:prSet/>
      <dgm:spPr/>
      <dgm:t>
        <a:bodyPr/>
        <a:lstStyle/>
        <a:p>
          <a:endParaRPr lang="es-VE" sz="2000"/>
        </a:p>
      </dgm:t>
    </dgm:pt>
    <dgm:pt modelId="{FD8C05A5-E439-460D-85D4-CEDE0E480B77}">
      <dgm:prSet phldrT="[Texto]" custT="1"/>
      <dgm:spPr/>
      <dgm:t>
        <a:bodyPr/>
        <a:lstStyle/>
        <a:p>
          <a:r>
            <a:rPr lang="es-VE" sz="2400" dirty="0"/>
            <a:t>I</a:t>
          </a:r>
        </a:p>
      </dgm:t>
    </dgm:pt>
    <dgm:pt modelId="{52CACB45-0651-4AC2-98FC-71DCF00C71D8}" type="parTrans" cxnId="{19A81ABA-12DE-4BD2-BB71-BD6CDE78E52F}">
      <dgm:prSet/>
      <dgm:spPr/>
      <dgm:t>
        <a:bodyPr/>
        <a:lstStyle/>
        <a:p>
          <a:endParaRPr lang="es-VE" sz="2000"/>
        </a:p>
      </dgm:t>
    </dgm:pt>
    <dgm:pt modelId="{987EBC0C-359E-483B-9286-20A41AF15151}" type="sibTrans" cxnId="{19A81ABA-12DE-4BD2-BB71-BD6CDE78E52F}">
      <dgm:prSet/>
      <dgm:spPr/>
      <dgm:t>
        <a:bodyPr/>
        <a:lstStyle/>
        <a:p>
          <a:endParaRPr lang="es-VE" sz="2000"/>
        </a:p>
      </dgm:t>
    </dgm:pt>
    <dgm:pt modelId="{538B5914-5EFB-444E-9C64-2268A36C1D18}">
      <dgm:prSet phldrT="[Texto]" custT="1"/>
      <dgm:spPr/>
      <dgm:t>
        <a:bodyPr/>
        <a:lstStyle/>
        <a:p>
          <a:r>
            <a:rPr lang="es-VE" sz="2400" dirty="0"/>
            <a:t>D</a:t>
          </a:r>
        </a:p>
      </dgm:t>
    </dgm:pt>
    <dgm:pt modelId="{4F071D05-C8FC-4D5F-A4CA-DC63FA1AC41E}" type="parTrans" cxnId="{A4B67007-4776-4C5B-8778-19455DFCC71C}">
      <dgm:prSet/>
      <dgm:spPr/>
      <dgm:t>
        <a:bodyPr/>
        <a:lstStyle/>
        <a:p>
          <a:endParaRPr lang="es-VE" sz="2000"/>
        </a:p>
      </dgm:t>
    </dgm:pt>
    <dgm:pt modelId="{EE83F82C-5D12-41CC-89C3-F3D0863186DB}" type="sibTrans" cxnId="{A4B67007-4776-4C5B-8778-19455DFCC71C}">
      <dgm:prSet/>
      <dgm:spPr/>
      <dgm:t>
        <a:bodyPr/>
        <a:lstStyle/>
        <a:p>
          <a:endParaRPr lang="es-VE" sz="2000"/>
        </a:p>
      </dgm:t>
    </dgm:pt>
    <dgm:pt modelId="{ECC97B7C-8429-426F-A755-2F8E892D5D6F}">
      <dgm:prSet phldrT="[Texto]" custT="1"/>
      <dgm:spPr/>
      <dgm:t>
        <a:bodyPr/>
        <a:lstStyle/>
        <a:p>
          <a:r>
            <a:rPr lang="es-VE" sz="1600" b="1" dirty="0">
              <a:solidFill>
                <a:srgbClr val="002060"/>
              </a:solidFill>
            </a:rPr>
            <a:t>Durabilidad</a:t>
          </a:r>
          <a:r>
            <a:rPr lang="es-VE" sz="1600" dirty="0"/>
            <a:t>. Tras la finalización con éxito de una transacción, los cambios realizados en la base  de datos permanecen, incluso si hay fallos en el sistema</a:t>
          </a:r>
        </a:p>
      </dgm:t>
    </dgm:pt>
    <dgm:pt modelId="{BB0EC96B-932E-473C-88ED-287667C4BAEB}" type="parTrans" cxnId="{DE978562-3213-4413-B8BB-6C1C897AD21D}">
      <dgm:prSet/>
      <dgm:spPr/>
      <dgm:t>
        <a:bodyPr/>
        <a:lstStyle/>
        <a:p>
          <a:endParaRPr lang="es-VE" sz="2000"/>
        </a:p>
      </dgm:t>
    </dgm:pt>
    <dgm:pt modelId="{C4ACD49D-9F3B-46EA-A462-27C1DD5B3425}" type="sibTrans" cxnId="{DE978562-3213-4413-B8BB-6C1C897AD21D}">
      <dgm:prSet/>
      <dgm:spPr/>
      <dgm:t>
        <a:bodyPr/>
        <a:lstStyle/>
        <a:p>
          <a:endParaRPr lang="es-VE" sz="2000"/>
        </a:p>
      </dgm:t>
    </dgm:pt>
    <dgm:pt modelId="{8F94AAD7-791E-46CA-A038-DC3F5717D39D}">
      <dgm:prSet phldrT="[Texto]" custT="1"/>
      <dgm:spPr/>
      <dgm:t>
        <a:bodyPr/>
        <a:lstStyle/>
        <a:p>
          <a:r>
            <a:rPr lang="es-VE" sz="1600" b="1" dirty="0">
              <a:solidFill>
                <a:srgbClr val="002060"/>
              </a:solidFill>
            </a:rPr>
            <a:t>Consistencia. </a:t>
          </a:r>
          <a:r>
            <a:rPr lang="es-VE" sz="1600" dirty="0"/>
            <a:t>La </a:t>
          </a:r>
          <a:r>
            <a:rPr lang="es-VE" sz="1800" dirty="0"/>
            <a:t>ejecución</a:t>
          </a:r>
          <a:r>
            <a:rPr lang="es-VE" sz="1600" dirty="0"/>
            <a:t> aislada de la transacción (es decir, sin otra transacción que se ejecute concurrentemente) conserva la consistencia de la base de datos</a:t>
          </a:r>
        </a:p>
      </dgm:t>
    </dgm:pt>
    <dgm:pt modelId="{7A6AA645-EF2A-4B2F-BC39-9B8B5E304A49}" type="parTrans" cxnId="{CE1A29D5-0EFB-4D35-A06E-8B7F59EAC1CC}">
      <dgm:prSet/>
      <dgm:spPr/>
      <dgm:t>
        <a:bodyPr/>
        <a:lstStyle/>
        <a:p>
          <a:endParaRPr lang="es-VE" sz="2000"/>
        </a:p>
      </dgm:t>
    </dgm:pt>
    <dgm:pt modelId="{507309D2-4755-46E5-9870-30B54BB6B8BC}" type="sibTrans" cxnId="{CE1A29D5-0EFB-4D35-A06E-8B7F59EAC1CC}">
      <dgm:prSet/>
      <dgm:spPr/>
      <dgm:t>
        <a:bodyPr/>
        <a:lstStyle/>
        <a:p>
          <a:endParaRPr lang="es-VE" sz="2000"/>
        </a:p>
      </dgm:t>
    </dgm:pt>
    <dgm:pt modelId="{386113E4-12BA-4F41-8CB3-0268231B8950}">
      <dgm:prSet phldrT="[Texto]" custT="1"/>
      <dgm:spPr/>
      <dgm:t>
        <a:bodyPr/>
        <a:lstStyle/>
        <a:p>
          <a:r>
            <a:rPr lang="es-VE" sz="1400" b="1" dirty="0">
              <a:solidFill>
                <a:srgbClr val="002060"/>
              </a:solidFill>
            </a:rPr>
            <a:t>Aislamiento</a:t>
          </a:r>
          <a:r>
            <a:rPr lang="es-VE" sz="1200" b="1" dirty="0"/>
            <a:t>.  </a:t>
          </a:r>
          <a:r>
            <a:rPr lang="es-VE" sz="1200" b="0" dirty="0"/>
            <a:t>Los efectos de una transacción no se ven influenciados por otras transacciones concurrentes</a:t>
          </a:r>
          <a:r>
            <a:rPr lang="es-VE" sz="1200" b="1" dirty="0"/>
            <a:t>. </a:t>
          </a:r>
          <a:r>
            <a:rPr lang="es-VE" sz="1200" b="0" dirty="0"/>
            <a:t>Aunque se ejecuten varias transacciones </a:t>
          </a:r>
          <a:r>
            <a:rPr lang="es-VE" sz="1200" dirty="0"/>
            <a:t>concurrentemente, el sistema garantiza que para cada par de transacciones </a:t>
          </a:r>
          <a:r>
            <a:rPr lang="es-VE" sz="1200" i="1" dirty="0"/>
            <a:t>Ti y </a:t>
          </a:r>
          <a:r>
            <a:rPr lang="es-VE" sz="1200" i="1" dirty="0" err="1"/>
            <a:t>Tj</a:t>
          </a:r>
          <a:r>
            <a:rPr lang="es-VE" sz="1200" i="1" dirty="0"/>
            <a:t>, se cumple </a:t>
          </a:r>
          <a:r>
            <a:rPr lang="es-VE" sz="1200" dirty="0"/>
            <a:t>que para los efectos de </a:t>
          </a:r>
          <a:r>
            <a:rPr lang="es-VE" sz="1200" i="1" dirty="0"/>
            <a:t>Ti, o bien </a:t>
          </a:r>
          <a:r>
            <a:rPr lang="es-VE" sz="1200" i="1" dirty="0" err="1"/>
            <a:t>Tj</a:t>
          </a:r>
          <a:r>
            <a:rPr lang="es-VE" sz="1200" i="1" dirty="0"/>
            <a:t> ha terminado </a:t>
          </a:r>
          <a:r>
            <a:rPr lang="es-VE" sz="1200" dirty="0"/>
            <a:t>su ejecución antes de que comience </a:t>
          </a:r>
          <a:r>
            <a:rPr lang="es-VE" sz="1200" i="1" dirty="0"/>
            <a:t>Ti , o bien que </a:t>
          </a:r>
          <a:r>
            <a:rPr lang="es-VE" sz="1200" i="1" dirty="0" err="1"/>
            <a:t>Tj</a:t>
          </a:r>
          <a:r>
            <a:rPr lang="es-VE" sz="1200" i="1" dirty="0"/>
            <a:t> ha comenzado su ejecución después de que Ti termine, </a:t>
          </a:r>
          <a:r>
            <a:rPr lang="es-VE" sz="1200" i="0" dirty="0"/>
            <a:t>es decir la transacciones son independientes entre sí.</a:t>
          </a:r>
        </a:p>
      </dgm:t>
    </dgm:pt>
    <dgm:pt modelId="{3CF8A154-35EF-42A5-B302-247DCC167A0F}" type="parTrans" cxnId="{8BA294A3-E19F-481E-B8BF-7BE915B3CCC6}">
      <dgm:prSet/>
      <dgm:spPr/>
      <dgm:t>
        <a:bodyPr/>
        <a:lstStyle/>
        <a:p>
          <a:endParaRPr lang="es-VE" sz="2000"/>
        </a:p>
      </dgm:t>
    </dgm:pt>
    <dgm:pt modelId="{0D7C69CC-C8F3-4EFA-A315-0E89C29F0290}" type="sibTrans" cxnId="{8BA294A3-E19F-481E-B8BF-7BE915B3CCC6}">
      <dgm:prSet/>
      <dgm:spPr/>
      <dgm:t>
        <a:bodyPr/>
        <a:lstStyle/>
        <a:p>
          <a:endParaRPr lang="es-VE" sz="2000"/>
        </a:p>
      </dgm:t>
    </dgm:pt>
    <dgm:pt modelId="{928C59B0-2167-41AC-93E3-77FF0A3FF433}" type="pres">
      <dgm:prSet presAssocID="{2B649621-FD63-475F-AC5D-8C0F3B30728D}" presName="linearFlow" presStyleCnt="0">
        <dgm:presLayoutVars>
          <dgm:dir/>
          <dgm:animLvl val="lvl"/>
          <dgm:resizeHandles val="exact"/>
        </dgm:presLayoutVars>
      </dgm:prSet>
      <dgm:spPr/>
    </dgm:pt>
    <dgm:pt modelId="{47AA3483-EB9A-4250-A996-F97AD2AAB36B}" type="pres">
      <dgm:prSet presAssocID="{B226A8D0-5418-44FD-815A-721E743D74CB}" presName="composite" presStyleCnt="0"/>
      <dgm:spPr/>
    </dgm:pt>
    <dgm:pt modelId="{F4584827-EBA5-4AB6-927A-75C1DD680575}" type="pres">
      <dgm:prSet presAssocID="{B226A8D0-5418-44FD-815A-721E743D74CB}" presName="parentText" presStyleLbl="alignNode1" presStyleIdx="0" presStyleCnt="4">
        <dgm:presLayoutVars>
          <dgm:chMax val="1"/>
          <dgm:bulletEnabled val="1"/>
        </dgm:presLayoutVars>
      </dgm:prSet>
      <dgm:spPr/>
    </dgm:pt>
    <dgm:pt modelId="{ED6A7CBB-716B-4B8D-98FB-3C4A23C1A100}" type="pres">
      <dgm:prSet presAssocID="{B226A8D0-5418-44FD-815A-721E743D74CB}" presName="descendantText" presStyleLbl="alignAcc1" presStyleIdx="0" presStyleCnt="4">
        <dgm:presLayoutVars>
          <dgm:bulletEnabled val="1"/>
        </dgm:presLayoutVars>
      </dgm:prSet>
      <dgm:spPr/>
    </dgm:pt>
    <dgm:pt modelId="{7EA5FE52-EB1B-488B-B03E-77C2D4DE1F21}" type="pres">
      <dgm:prSet presAssocID="{5083B99F-21C5-4440-AFD8-17ECA7A70FA2}" presName="sp" presStyleCnt="0"/>
      <dgm:spPr/>
    </dgm:pt>
    <dgm:pt modelId="{BD5733F5-B060-47BA-A8B7-5D5AD0E27E8F}" type="pres">
      <dgm:prSet presAssocID="{CD6FE98E-3D0A-40B6-8CB9-A136B5898987}" presName="composite" presStyleCnt="0"/>
      <dgm:spPr/>
    </dgm:pt>
    <dgm:pt modelId="{75110614-5395-428E-94BC-4C48A4995418}" type="pres">
      <dgm:prSet presAssocID="{CD6FE98E-3D0A-40B6-8CB9-A136B5898987}" presName="parentText" presStyleLbl="alignNode1" presStyleIdx="1" presStyleCnt="4">
        <dgm:presLayoutVars>
          <dgm:chMax val="1"/>
          <dgm:bulletEnabled val="1"/>
        </dgm:presLayoutVars>
      </dgm:prSet>
      <dgm:spPr/>
    </dgm:pt>
    <dgm:pt modelId="{4033C291-8596-4A07-B68A-ADE118E2513C}" type="pres">
      <dgm:prSet presAssocID="{CD6FE98E-3D0A-40B6-8CB9-A136B5898987}" presName="descendantText" presStyleLbl="alignAcc1" presStyleIdx="1" presStyleCnt="4">
        <dgm:presLayoutVars>
          <dgm:bulletEnabled val="1"/>
        </dgm:presLayoutVars>
      </dgm:prSet>
      <dgm:spPr/>
    </dgm:pt>
    <dgm:pt modelId="{E61B745F-1ED3-41C2-A5B1-886EACF2BDF2}" type="pres">
      <dgm:prSet presAssocID="{1896B574-A4E4-47E4-BF99-376AE7C2FA7E}" presName="sp" presStyleCnt="0"/>
      <dgm:spPr/>
    </dgm:pt>
    <dgm:pt modelId="{B25B1BF9-B6C8-49F6-8E4D-EF6E4E448D9A}" type="pres">
      <dgm:prSet presAssocID="{FD8C05A5-E439-460D-85D4-CEDE0E480B77}" presName="composite" presStyleCnt="0"/>
      <dgm:spPr/>
    </dgm:pt>
    <dgm:pt modelId="{47AD8578-0D96-4035-8DB5-240613FB6581}" type="pres">
      <dgm:prSet presAssocID="{FD8C05A5-E439-460D-85D4-CEDE0E480B77}" presName="parentText" presStyleLbl="alignNode1" presStyleIdx="2" presStyleCnt="4">
        <dgm:presLayoutVars>
          <dgm:chMax val="1"/>
          <dgm:bulletEnabled val="1"/>
        </dgm:presLayoutVars>
      </dgm:prSet>
      <dgm:spPr/>
    </dgm:pt>
    <dgm:pt modelId="{6BD52BED-BCC6-4950-87AE-24F96BEBA7A9}" type="pres">
      <dgm:prSet presAssocID="{FD8C05A5-E439-460D-85D4-CEDE0E480B77}" presName="descendantText" presStyleLbl="alignAcc1" presStyleIdx="2" presStyleCnt="4">
        <dgm:presLayoutVars>
          <dgm:bulletEnabled val="1"/>
        </dgm:presLayoutVars>
      </dgm:prSet>
      <dgm:spPr/>
    </dgm:pt>
    <dgm:pt modelId="{9AA182D3-4EDA-4A1B-9CD1-928A7EDB8281}" type="pres">
      <dgm:prSet presAssocID="{987EBC0C-359E-483B-9286-20A41AF15151}" presName="sp" presStyleCnt="0"/>
      <dgm:spPr/>
    </dgm:pt>
    <dgm:pt modelId="{E9455387-631F-45CB-B031-2F32BAB0181B}" type="pres">
      <dgm:prSet presAssocID="{538B5914-5EFB-444E-9C64-2268A36C1D18}" presName="composite" presStyleCnt="0"/>
      <dgm:spPr/>
    </dgm:pt>
    <dgm:pt modelId="{C542E0C1-AA05-4794-AD03-6412E7E2CD6F}" type="pres">
      <dgm:prSet presAssocID="{538B5914-5EFB-444E-9C64-2268A36C1D18}" presName="parentText" presStyleLbl="alignNode1" presStyleIdx="3" presStyleCnt="4">
        <dgm:presLayoutVars>
          <dgm:chMax val="1"/>
          <dgm:bulletEnabled val="1"/>
        </dgm:presLayoutVars>
      </dgm:prSet>
      <dgm:spPr/>
    </dgm:pt>
    <dgm:pt modelId="{544B415B-2E65-4AB8-84A8-CADAE9931258}" type="pres">
      <dgm:prSet presAssocID="{538B5914-5EFB-444E-9C64-2268A36C1D18}" presName="descendantText" presStyleLbl="alignAcc1" presStyleIdx="3" presStyleCnt="4">
        <dgm:presLayoutVars>
          <dgm:bulletEnabled val="1"/>
        </dgm:presLayoutVars>
      </dgm:prSet>
      <dgm:spPr/>
    </dgm:pt>
  </dgm:ptLst>
  <dgm:cxnLst>
    <dgm:cxn modelId="{A4B67007-4776-4C5B-8778-19455DFCC71C}" srcId="{2B649621-FD63-475F-AC5D-8C0F3B30728D}" destId="{538B5914-5EFB-444E-9C64-2268A36C1D18}" srcOrd="3" destOrd="0" parTransId="{4F071D05-C8FC-4D5F-A4CA-DC63FA1AC41E}" sibTransId="{EE83F82C-5D12-41CC-89C3-F3D0863186DB}"/>
    <dgm:cxn modelId="{11A7350F-6B63-41D6-800F-D88A3A494DDB}" type="presOf" srcId="{538B5914-5EFB-444E-9C64-2268A36C1D18}" destId="{C542E0C1-AA05-4794-AD03-6412E7E2CD6F}" srcOrd="0" destOrd="0" presId="urn:microsoft.com/office/officeart/2005/8/layout/chevron2"/>
    <dgm:cxn modelId="{54548D15-BA8C-4019-91AA-108D8C6A5B5F}" type="presOf" srcId="{386113E4-12BA-4F41-8CB3-0268231B8950}" destId="{6BD52BED-BCC6-4950-87AE-24F96BEBA7A9}" srcOrd="0" destOrd="0" presId="urn:microsoft.com/office/officeart/2005/8/layout/chevron2"/>
    <dgm:cxn modelId="{B22A3316-E3C4-4984-8040-243E9C6C05B3}" type="presOf" srcId="{B226A8D0-5418-44FD-815A-721E743D74CB}" destId="{F4584827-EBA5-4AB6-927A-75C1DD680575}" srcOrd="0" destOrd="0" presId="urn:microsoft.com/office/officeart/2005/8/layout/chevron2"/>
    <dgm:cxn modelId="{223CBE20-9900-4311-900A-2BAC366FFCEC}" type="presOf" srcId="{BF2E9132-531E-494B-8ECA-AF553D659DDC}" destId="{ED6A7CBB-716B-4B8D-98FB-3C4A23C1A100}" srcOrd="0" destOrd="0" presId="urn:microsoft.com/office/officeart/2005/8/layout/chevron2"/>
    <dgm:cxn modelId="{DE978562-3213-4413-B8BB-6C1C897AD21D}" srcId="{538B5914-5EFB-444E-9C64-2268A36C1D18}" destId="{ECC97B7C-8429-426F-A755-2F8E892D5D6F}" srcOrd="0" destOrd="0" parTransId="{BB0EC96B-932E-473C-88ED-287667C4BAEB}" sibTransId="{C4ACD49D-9F3B-46EA-A462-27C1DD5B3425}"/>
    <dgm:cxn modelId="{07A77579-CB06-4797-9DCD-23F1D5B45F18}" srcId="{B226A8D0-5418-44FD-815A-721E743D74CB}" destId="{BF2E9132-531E-494B-8ECA-AF553D659DDC}" srcOrd="0" destOrd="0" parTransId="{19F32922-88AA-4BE4-B76C-F5A19629464A}" sibTransId="{B7D65B27-7120-4E8D-95B0-61EAC1145BA4}"/>
    <dgm:cxn modelId="{41907F8C-0288-4187-B404-1E193A970D71}" type="presOf" srcId="{CD6FE98E-3D0A-40B6-8CB9-A136B5898987}" destId="{75110614-5395-428E-94BC-4C48A4995418}" srcOrd="0" destOrd="0" presId="urn:microsoft.com/office/officeart/2005/8/layout/chevron2"/>
    <dgm:cxn modelId="{AF75628E-99E6-435F-AAC0-9D9F599A891C}" srcId="{2B649621-FD63-475F-AC5D-8C0F3B30728D}" destId="{CD6FE98E-3D0A-40B6-8CB9-A136B5898987}" srcOrd="1" destOrd="0" parTransId="{07CB60FB-AD8A-4D6B-8E40-5D1F4A70AF0E}" sibTransId="{1896B574-A4E4-47E4-BF99-376AE7C2FA7E}"/>
    <dgm:cxn modelId="{8BA294A3-E19F-481E-B8BF-7BE915B3CCC6}" srcId="{FD8C05A5-E439-460D-85D4-CEDE0E480B77}" destId="{386113E4-12BA-4F41-8CB3-0268231B8950}" srcOrd="0" destOrd="0" parTransId="{3CF8A154-35EF-42A5-B302-247DCC167A0F}" sibTransId="{0D7C69CC-C8F3-4EFA-A315-0E89C29F0290}"/>
    <dgm:cxn modelId="{558550A8-61F2-4297-8352-B3545E7B6A1F}" type="presOf" srcId="{8F94AAD7-791E-46CA-A038-DC3F5717D39D}" destId="{4033C291-8596-4A07-B68A-ADE118E2513C}" srcOrd="0" destOrd="0" presId="urn:microsoft.com/office/officeart/2005/8/layout/chevron2"/>
    <dgm:cxn modelId="{8789B7B6-DFC6-4E47-9148-DDF57CCBE58E}" type="presOf" srcId="{2B649621-FD63-475F-AC5D-8C0F3B30728D}" destId="{928C59B0-2167-41AC-93E3-77FF0A3FF433}" srcOrd="0" destOrd="0" presId="urn:microsoft.com/office/officeart/2005/8/layout/chevron2"/>
    <dgm:cxn modelId="{19A81ABA-12DE-4BD2-BB71-BD6CDE78E52F}" srcId="{2B649621-FD63-475F-AC5D-8C0F3B30728D}" destId="{FD8C05A5-E439-460D-85D4-CEDE0E480B77}" srcOrd="2" destOrd="0" parTransId="{52CACB45-0651-4AC2-98FC-71DCF00C71D8}" sibTransId="{987EBC0C-359E-483B-9286-20A41AF15151}"/>
    <dgm:cxn modelId="{873F7CC3-808A-4A82-801A-70784C07AA83}" srcId="{2B649621-FD63-475F-AC5D-8C0F3B30728D}" destId="{B226A8D0-5418-44FD-815A-721E743D74CB}" srcOrd="0" destOrd="0" parTransId="{3D9E020D-08D2-438C-8290-F433D52A1F34}" sibTransId="{5083B99F-21C5-4440-AFD8-17ECA7A70FA2}"/>
    <dgm:cxn modelId="{CE1A29D5-0EFB-4D35-A06E-8B7F59EAC1CC}" srcId="{CD6FE98E-3D0A-40B6-8CB9-A136B5898987}" destId="{8F94AAD7-791E-46CA-A038-DC3F5717D39D}" srcOrd="0" destOrd="0" parTransId="{7A6AA645-EF2A-4B2F-BC39-9B8B5E304A49}" sibTransId="{507309D2-4755-46E5-9870-30B54BB6B8BC}"/>
    <dgm:cxn modelId="{715BF8F1-2F10-49D3-A4E9-0141DBE8B5F6}" type="presOf" srcId="{FD8C05A5-E439-460D-85D4-CEDE0E480B77}" destId="{47AD8578-0D96-4035-8DB5-240613FB6581}" srcOrd="0" destOrd="0" presId="urn:microsoft.com/office/officeart/2005/8/layout/chevron2"/>
    <dgm:cxn modelId="{ABE396FC-335B-4EC2-8BB4-C5BFA22B76F8}" type="presOf" srcId="{ECC97B7C-8429-426F-A755-2F8E892D5D6F}" destId="{544B415B-2E65-4AB8-84A8-CADAE9931258}" srcOrd="0" destOrd="0" presId="urn:microsoft.com/office/officeart/2005/8/layout/chevron2"/>
    <dgm:cxn modelId="{159C1819-1C61-419F-BD38-BAADCE3CFCD0}" type="presParOf" srcId="{928C59B0-2167-41AC-93E3-77FF0A3FF433}" destId="{47AA3483-EB9A-4250-A996-F97AD2AAB36B}" srcOrd="0" destOrd="0" presId="urn:microsoft.com/office/officeart/2005/8/layout/chevron2"/>
    <dgm:cxn modelId="{71A2E35F-9910-4710-B6BA-6DAAE9DAFDDA}" type="presParOf" srcId="{47AA3483-EB9A-4250-A996-F97AD2AAB36B}" destId="{F4584827-EBA5-4AB6-927A-75C1DD680575}" srcOrd="0" destOrd="0" presId="urn:microsoft.com/office/officeart/2005/8/layout/chevron2"/>
    <dgm:cxn modelId="{30532932-111D-4335-B442-E1E201E4CEFE}" type="presParOf" srcId="{47AA3483-EB9A-4250-A996-F97AD2AAB36B}" destId="{ED6A7CBB-716B-4B8D-98FB-3C4A23C1A100}" srcOrd="1" destOrd="0" presId="urn:microsoft.com/office/officeart/2005/8/layout/chevron2"/>
    <dgm:cxn modelId="{885B2063-042A-4067-A5DB-28ED879C5D67}" type="presParOf" srcId="{928C59B0-2167-41AC-93E3-77FF0A3FF433}" destId="{7EA5FE52-EB1B-488B-B03E-77C2D4DE1F21}" srcOrd="1" destOrd="0" presId="urn:microsoft.com/office/officeart/2005/8/layout/chevron2"/>
    <dgm:cxn modelId="{50C57805-BE5E-4CDF-8E32-CB219B04A434}" type="presParOf" srcId="{928C59B0-2167-41AC-93E3-77FF0A3FF433}" destId="{BD5733F5-B060-47BA-A8B7-5D5AD0E27E8F}" srcOrd="2" destOrd="0" presId="urn:microsoft.com/office/officeart/2005/8/layout/chevron2"/>
    <dgm:cxn modelId="{6E858D7E-8FFD-4A0C-87C0-47859FD30D35}" type="presParOf" srcId="{BD5733F5-B060-47BA-A8B7-5D5AD0E27E8F}" destId="{75110614-5395-428E-94BC-4C48A4995418}" srcOrd="0" destOrd="0" presId="urn:microsoft.com/office/officeart/2005/8/layout/chevron2"/>
    <dgm:cxn modelId="{02ABC4DD-33D4-4A7F-BB90-4194E202E8DA}" type="presParOf" srcId="{BD5733F5-B060-47BA-A8B7-5D5AD0E27E8F}" destId="{4033C291-8596-4A07-B68A-ADE118E2513C}" srcOrd="1" destOrd="0" presId="urn:microsoft.com/office/officeart/2005/8/layout/chevron2"/>
    <dgm:cxn modelId="{CE7D315C-CC80-426D-887C-EFE90182AD3D}" type="presParOf" srcId="{928C59B0-2167-41AC-93E3-77FF0A3FF433}" destId="{E61B745F-1ED3-41C2-A5B1-886EACF2BDF2}" srcOrd="3" destOrd="0" presId="urn:microsoft.com/office/officeart/2005/8/layout/chevron2"/>
    <dgm:cxn modelId="{592061EE-40FD-47EA-8B46-8A28750AAFEB}" type="presParOf" srcId="{928C59B0-2167-41AC-93E3-77FF0A3FF433}" destId="{B25B1BF9-B6C8-49F6-8E4D-EF6E4E448D9A}" srcOrd="4" destOrd="0" presId="urn:microsoft.com/office/officeart/2005/8/layout/chevron2"/>
    <dgm:cxn modelId="{62FC2CCE-3614-4338-B64A-24FCCF93E77C}" type="presParOf" srcId="{B25B1BF9-B6C8-49F6-8E4D-EF6E4E448D9A}" destId="{47AD8578-0D96-4035-8DB5-240613FB6581}" srcOrd="0" destOrd="0" presId="urn:microsoft.com/office/officeart/2005/8/layout/chevron2"/>
    <dgm:cxn modelId="{26BB78E7-23F1-4C84-B998-274D24A1661B}" type="presParOf" srcId="{B25B1BF9-B6C8-49F6-8E4D-EF6E4E448D9A}" destId="{6BD52BED-BCC6-4950-87AE-24F96BEBA7A9}" srcOrd="1" destOrd="0" presId="urn:microsoft.com/office/officeart/2005/8/layout/chevron2"/>
    <dgm:cxn modelId="{74B9D993-FC82-46B2-B817-03F88A973203}" type="presParOf" srcId="{928C59B0-2167-41AC-93E3-77FF0A3FF433}" destId="{9AA182D3-4EDA-4A1B-9CD1-928A7EDB8281}" srcOrd="5" destOrd="0" presId="urn:microsoft.com/office/officeart/2005/8/layout/chevron2"/>
    <dgm:cxn modelId="{0DEA174E-E8D7-43D5-B59D-A67FBFDC64AE}" type="presParOf" srcId="{928C59B0-2167-41AC-93E3-77FF0A3FF433}" destId="{E9455387-631F-45CB-B031-2F32BAB0181B}" srcOrd="6" destOrd="0" presId="urn:microsoft.com/office/officeart/2005/8/layout/chevron2"/>
    <dgm:cxn modelId="{ABD094FD-FBCA-40DF-B272-F6924DA5399E}" type="presParOf" srcId="{E9455387-631F-45CB-B031-2F32BAB0181B}" destId="{C542E0C1-AA05-4794-AD03-6412E7E2CD6F}" srcOrd="0" destOrd="0" presId="urn:microsoft.com/office/officeart/2005/8/layout/chevron2"/>
    <dgm:cxn modelId="{DC38F153-A025-458D-A3FE-44C4E0D148A5}" type="presParOf" srcId="{E9455387-631F-45CB-B031-2F32BAB0181B}" destId="{544B415B-2E65-4AB8-84A8-CADAE9931258}"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3AE3C6-BED5-4588-8528-6DCE86A31309}">
      <dsp:nvSpPr>
        <dsp:cNvPr id="0" name=""/>
        <dsp:cNvSpPr/>
      </dsp:nvSpPr>
      <dsp:spPr>
        <a:xfrm>
          <a:off x="1828799" y="50799"/>
          <a:ext cx="2438400" cy="2438400"/>
        </a:xfrm>
        <a:prstGeom prst="ellipse">
          <a:avLst/>
        </a:prstGeom>
        <a:solidFill>
          <a:srgbClr val="00B0F0">
            <a:alpha val="50000"/>
          </a:srgbClr>
        </a:solidFill>
        <a:ln>
          <a:noFill/>
        </a:ln>
        <a:effectLst>
          <a:outerShdw blurRad="130000" dist="101600" dir="2700000" algn="tl"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marL="0" lvl="0" indent="0" algn="ctr" defTabSz="2133600">
            <a:lnSpc>
              <a:spcPct val="90000"/>
            </a:lnSpc>
            <a:spcBef>
              <a:spcPct val="0"/>
            </a:spcBef>
            <a:spcAft>
              <a:spcPct val="35000"/>
            </a:spcAft>
            <a:buNone/>
          </a:pPr>
          <a:r>
            <a:rPr lang="es-VE" sz="4800" kern="1200" dirty="0"/>
            <a:t>DML</a:t>
          </a:r>
        </a:p>
      </dsp:txBody>
      <dsp:txXfrm>
        <a:off x="2153920" y="477519"/>
        <a:ext cx="1788160" cy="1097280"/>
      </dsp:txXfrm>
    </dsp:sp>
    <dsp:sp modelId="{3FC807FA-FAED-4931-831E-6AD5D29D4006}">
      <dsp:nvSpPr>
        <dsp:cNvPr id="0" name=""/>
        <dsp:cNvSpPr/>
      </dsp:nvSpPr>
      <dsp:spPr>
        <a:xfrm>
          <a:off x="2708656" y="1574800"/>
          <a:ext cx="2438400" cy="2438400"/>
        </a:xfrm>
        <a:prstGeom prst="ellipse">
          <a:avLst/>
        </a:prstGeom>
        <a:solidFill>
          <a:srgbClr val="00B050">
            <a:alpha val="50000"/>
          </a:srgbClr>
        </a:solidFill>
        <a:ln>
          <a:noFill/>
        </a:ln>
        <a:effectLst>
          <a:outerShdw blurRad="130000" dist="101600" dir="2700000" algn="tl"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marL="0" lvl="0" indent="0" algn="ctr" defTabSz="2133600">
            <a:lnSpc>
              <a:spcPct val="90000"/>
            </a:lnSpc>
            <a:spcBef>
              <a:spcPct val="0"/>
            </a:spcBef>
            <a:spcAft>
              <a:spcPct val="35000"/>
            </a:spcAft>
            <a:buNone/>
          </a:pPr>
          <a:r>
            <a:rPr lang="es-VE" sz="4800" kern="1200" dirty="0"/>
            <a:t>DDL</a:t>
          </a:r>
        </a:p>
      </dsp:txBody>
      <dsp:txXfrm>
        <a:off x="3454400" y="2204720"/>
        <a:ext cx="1463040" cy="1341120"/>
      </dsp:txXfrm>
    </dsp:sp>
    <dsp:sp modelId="{0872AAC1-FAC7-4235-9A58-E3A78AE1291B}">
      <dsp:nvSpPr>
        <dsp:cNvPr id="0" name=""/>
        <dsp:cNvSpPr/>
      </dsp:nvSpPr>
      <dsp:spPr>
        <a:xfrm>
          <a:off x="948943" y="1574800"/>
          <a:ext cx="2438400" cy="2438400"/>
        </a:xfrm>
        <a:prstGeom prst="ellipse">
          <a:avLst/>
        </a:prstGeom>
        <a:solidFill>
          <a:srgbClr val="7030A0">
            <a:alpha val="50000"/>
          </a:srgbClr>
        </a:solidFill>
        <a:ln>
          <a:noFill/>
        </a:ln>
        <a:effectLst>
          <a:outerShdw blurRad="130000" dist="101600" dir="2700000" algn="tl"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marL="0" lvl="0" indent="0" algn="ctr" defTabSz="2133600">
            <a:lnSpc>
              <a:spcPct val="90000"/>
            </a:lnSpc>
            <a:spcBef>
              <a:spcPct val="0"/>
            </a:spcBef>
            <a:spcAft>
              <a:spcPct val="35000"/>
            </a:spcAft>
            <a:buNone/>
          </a:pPr>
          <a:r>
            <a:rPr lang="es-VE" sz="4800" kern="1200" dirty="0"/>
            <a:t>DCL</a:t>
          </a:r>
        </a:p>
      </dsp:txBody>
      <dsp:txXfrm>
        <a:off x="1178560" y="2204720"/>
        <a:ext cx="1463040" cy="13411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584827-EBA5-4AB6-927A-75C1DD680575}">
      <dsp:nvSpPr>
        <dsp:cNvPr id="0" name=""/>
        <dsp:cNvSpPr/>
      </dsp:nvSpPr>
      <dsp:spPr>
        <a:xfrm rot="5400000">
          <a:off x="-192735" y="198076"/>
          <a:ext cx="1284900" cy="899430"/>
        </a:xfrm>
        <a:prstGeom prst="chevron">
          <a:avLst/>
        </a:prstGeom>
        <a:gradFill rotWithShape="0">
          <a:gsLst>
            <a:gs pos="0">
              <a:schemeClr val="accent4">
                <a:hueOff val="0"/>
                <a:satOff val="0"/>
                <a:lumOff val="0"/>
                <a:alphaOff val="0"/>
                <a:shade val="60000"/>
              </a:schemeClr>
            </a:gs>
            <a:gs pos="33000">
              <a:schemeClr val="accent4">
                <a:hueOff val="0"/>
                <a:satOff val="0"/>
                <a:lumOff val="0"/>
                <a:alphaOff val="0"/>
                <a:tint val="86500"/>
              </a:schemeClr>
            </a:gs>
            <a:gs pos="46750">
              <a:schemeClr val="accent4">
                <a:hueOff val="0"/>
                <a:satOff val="0"/>
                <a:lumOff val="0"/>
                <a:alphaOff val="0"/>
                <a:tint val="71000"/>
                <a:satMod val="112000"/>
              </a:schemeClr>
            </a:gs>
            <a:gs pos="53000">
              <a:schemeClr val="accent4">
                <a:hueOff val="0"/>
                <a:satOff val="0"/>
                <a:lumOff val="0"/>
                <a:alphaOff val="0"/>
                <a:tint val="71000"/>
                <a:satMod val="112000"/>
              </a:schemeClr>
            </a:gs>
            <a:gs pos="68000">
              <a:schemeClr val="accent4">
                <a:hueOff val="0"/>
                <a:satOff val="0"/>
                <a:lumOff val="0"/>
                <a:alphaOff val="0"/>
                <a:tint val="86000"/>
              </a:schemeClr>
            </a:gs>
            <a:gs pos="100000">
              <a:schemeClr val="accent4">
                <a:hueOff val="0"/>
                <a:satOff val="0"/>
                <a:lumOff val="0"/>
                <a:alphaOff val="0"/>
                <a:shade val="60000"/>
              </a:schemeClr>
            </a:gs>
          </a:gsLst>
          <a:lin ang="8350000" scaled="1"/>
        </a:gradFill>
        <a:ln w="9525" cap="flat" cmpd="sng" algn="ctr">
          <a:solidFill>
            <a:schemeClr val="accent4">
              <a:hueOff val="0"/>
              <a:satOff val="0"/>
              <a:lumOff val="0"/>
              <a:alphaOff val="0"/>
            </a:schemeClr>
          </a:solidFill>
          <a:prstDash val="solid"/>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VE" sz="2400" kern="1200" dirty="0"/>
            <a:t>A</a:t>
          </a:r>
        </a:p>
      </dsp:txBody>
      <dsp:txXfrm rot="-5400000">
        <a:off x="0" y="455056"/>
        <a:ext cx="899430" cy="385470"/>
      </dsp:txXfrm>
    </dsp:sp>
    <dsp:sp modelId="{ED6A7CBB-716B-4B8D-98FB-3C4A23C1A100}">
      <dsp:nvSpPr>
        <dsp:cNvPr id="0" name=""/>
        <dsp:cNvSpPr/>
      </dsp:nvSpPr>
      <dsp:spPr>
        <a:xfrm rot="5400000">
          <a:off x="3812542" y="-2907770"/>
          <a:ext cx="835185" cy="6661409"/>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190500" dist="228600" dir="2700000" sy="90000" rotWithShape="0">
            <a:srgbClr val="000000">
              <a:alpha val="255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s-VE" sz="1600" b="1" kern="1200" dirty="0">
              <a:solidFill>
                <a:srgbClr val="002060"/>
              </a:solidFill>
            </a:rPr>
            <a:t>Atomicidad.</a:t>
          </a:r>
          <a:r>
            <a:rPr lang="es-VE" sz="1600" b="1" kern="1200" dirty="0"/>
            <a:t> </a:t>
          </a:r>
          <a:r>
            <a:rPr lang="es-VE" sz="1600" kern="1200" dirty="0"/>
            <a:t>O todas las operaciones de la transacción se realizan adecuadamente en la base de datos o ninguna de ellas.</a:t>
          </a:r>
        </a:p>
      </dsp:txBody>
      <dsp:txXfrm rot="-5400000">
        <a:off x="899430" y="46112"/>
        <a:ext cx="6620639" cy="753645"/>
      </dsp:txXfrm>
    </dsp:sp>
    <dsp:sp modelId="{75110614-5395-428E-94BC-4C48A4995418}">
      <dsp:nvSpPr>
        <dsp:cNvPr id="0" name=""/>
        <dsp:cNvSpPr/>
      </dsp:nvSpPr>
      <dsp:spPr>
        <a:xfrm rot="5400000">
          <a:off x="-192735" y="1336906"/>
          <a:ext cx="1284900" cy="899430"/>
        </a:xfrm>
        <a:prstGeom prst="chevron">
          <a:avLst/>
        </a:prstGeom>
        <a:gradFill rotWithShape="0">
          <a:gsLst>
            <a:gs pos="0">
              <a:schemeClr val="accent4">
                <a:hueOff val="6807678"/>
                <a:satOff val="-7995"/>
                <a:lumOff val="3072"/>
                <a:alphaOff val="0"/>
                <a:shade val="60000"/>
              </a:schemeClr>
            </a:gs>
            <a:gs pos="33000">
              <a:schemeClr val="accent4">
                <a:hueOff val="6807678"/>
                <a:satOff val="-7995"/>
                <a:lumOff val="3072"/>
                <a:alphaOff val="0"/>
                <a:tint val="86500"/>
              </a:schemeClr>
            </a:gs>
            <a:gs pos="46750">
              <a:schemeClr val="accent4">
                <a:hueOff val="6807678"/>
                <a:satOff val="-7995"/>
                <a:lumOff val="3072"/>
                <a:alphaOff val="0"/>
                <a:tint val="71000"/>
                <a:satMod val="112000"/>
              </a:schemeClr>
            </a:gs>
            <a:gs pos="53000">
              <a:schemeClr val="accent4">
                <a:hueOff val="6807678"/>
                <a:satOff val="-7995"/>
                <a:lumOff val="3072"/>
                <a:alphaOff val="0"/>
                <a:tint val="71000"/>
                <a:satMod val="112000"/>
              </a:schemeClr>
            </a:gs>
            <a:gs pos="68000">
              <a:schemeClr val="accent4">
                <a:hueOff val="6807678"/>
                <a:satOff val="-7995"/>
                <a:lumOff val="3072"/>
                <a:alphaOff val="0"/>
                <a:tint val="86000"/>
              </a:schemeClr>
            </a:gs>
            <a:gs pos="100000">
              <a:schemeClr val="accent4">
                <a:hueOff val="6807678"/>
                <a:satOff val="-7995"/>
                <a:lumOff val="3072"/>
                <a:alphaOff val="0"/>
                <a:shade val="60000"/>
              </a:schemeClr>
            </a:gs>
          </a:gsLst>
          <a:lin ang="8350000" scaled="1"/>
        </a:gradFill>
        <a:ln w="9525" cap="flat" cmpd="sng" algn="ctr">
          <a:solidFill>
            <a:schemeClr val="accent4">
              <a:hueOff val="6807678"/>
              <a:satOff val="-7995"/>
              <a:lumOff val="3072"/>
              <a:alphaOff val="0"/>
            </a:schemeClr>
          </a:solidFill>
          <a:prstDash val="solid"/>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VE" sz="2400" kern="1200" dirty="0"/>
            <a:t>C</a:t>
          </a:r>
        </a:p>
      </dsp:txBody>
      <dsp:txXfrm rot="-5400000">
        <a:off x="0" y="1593886"/>
        <a:ext cx="899430" cy="385470"/>
      </dsp:txXfrm>
    </dsp:sp>
    <dsp:sp modelId="{4033C291-8596-4A07-B68A-ADE118E2513C}">
      <dsp:nvSpPr>
        <dsp:cNvPr id="0" name=""/>
        <dsp:cNvSpPr/>
      </dsp:nvSpPr>
      <dsp:spPr>
        <a:xfrm rot="5400000">
          <a:off x="3812542" y="-1768941"/>
          <a:ext cx="835185" cy="6661409"/>
        </a:xfrm>
        <a:prstGeom prst="round2SameRect">
          <a:avLst/>
        </a:prstGeom>
        <a:solidFill>
          <a:schemeClr val="lt1">
            <a:alpha val="90000"/>
            <a:hueOff val="0"/>
            <a:satOff val="0"/>
            <a:lumOff val="0"/>
            <a:alphaOff val="0"/>
          </a:schemeClr>
        </a:solidFill>
        <a:ln w="9525" cap="flat" cmpd="sng" algn="ctr">
          <a:solidFill>
            <a:schemeClr val="accent4">
              <a:hueOff val="6807678"/>
              <a:satOff val="-7995"/>
              <a:lumOff val="3072"/>
              <a:alphaOff val="0"/>
            </a:schemeClr>
          </a:solidFill>
          <a:prstDash val="solid"/>
        </a:ln>
        <a:effectLst>
          <a:outerShdw blurRad="190500" dist="228600" dir="2700000" sy="90000" rotWithShape="0">
            <a:srgbClr val="000000">
              <a:alpha val="255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s-VE" sz="1600" b="1" kern="1200" dirty="0">
              <a:solidFill>
                <a:srgbClr val="002060"/>
              </a:solidFill>
            </a:rPr>
            <a:t>Consistencia. </a:t>
          </a:r>
          <a:r>
            <a:rPr lang="es-VE" sz="1600" kern="1200" dirty="0"/>
            <a:t>La </a:t>
          </a:r>
          <a:r>
            <a:rPr lang="es-VE" sz="1800" kern="1200" dirty="0"/>
            <a:t>ejecución</a:t>
          </a:r>
          <a:r>
            <a:rPr lang="es-VE" sz="1600" kern="1200" dirty="0"/>
            <a:t> aislada de la transacción (es decir, sin otra transacción que se ejecute concurrentemente) conserva la consistencia de la base de datos</a:t>
          </a:r>
        </a:p>
      </dsp:txBody>
      <dsp:txXfrm rot="-5400000">
        <a:off x="899430" y="1184941"/>
        <a:ext cx="6620639" cy="753645"/>
      </dsp:txXfrm>
    </dsp:sp>
    <dsp:sp modelId="{47AD8578-0D96-4035-8DB5-240613FB6581}">
      <dsp:nvSpPr>
        <dsp:cNvPr id="0" name=""/>
        <dsp:cNvSpPr/>
      </dsp:nvSpPr>
      <dsp:spPr>
        <a:xfrm rot="5400000">
          <a:off x="-192735" y="2475735"/>
          <a:ext cx="1284900" cy="899430"/>
        </a:xfrm>
        <a:prstGeom prst="chevron">
          <a:avLst/>
        </a:prstGeom>
        <a:gradFill rotWithShape="0">
          <a:gsLst>
            <a:gs pos="0">
              <a:schemeClr val="accent4">
                <a:hueOff val="13615356"/>
                <a:satOff val="-15991"/>
                <a:lumOff val="6144"/>
                <a:alphaOff val="0"/>
                <a:shade val="60000"/>
              </a:schemeClr>
            </a:gs>
            <a:gs pos="33000">
              <a:schemeClr val="accent4">
                <a:hueOff val="13615356"/>
                <a:satOff val="-15991"/>
                <a:lumOff val="6144"/>
                <a:alphaOff val="0"/>
                <a:tint val="86500"/>
              </a:schemeClr>
            </a:gs>
            <a:gs pos="46750">
              <a:schemeClr val="accent4">
                <a:hueOff val="13615356"/>
                <a:satOff val="-15991"/>
                <a:lumOff val="6144"/>
                <a:alphaOff val="0"/>
                <a:tint val="71000"/>
                <a:satMod val="112000"/>
              </a:schemeClr>
            </a:gs>
            <a:gs pos="53000">
              <a:schemeClr val="accent4">
                <a:hueOff val="13615356"/>
                <a:satOff val="-15991"/>
                <a:lumOff val="6144"/>
                <a:alphaOff val="0"/>
                <a:tint val="71000"/>
                <a:satMod val="112000"/>
              </a:schemeClr>
            </a:gs>
            <a:gs pos="68000">
              <a:schemeClr val="accent4">
                <a:hueOff val="13615356"/>
                <a:satOff val="-15991"/>
                <a:lumOff val="6144"/>
                <a:alphaOff val="0"/>
                <a:tint val="86000"/>
              </a:schemeClr>
            </a:gs>
            <a:gs pos="100000">
              <a:schemeClr val="accent4">
                <a:hueOff val="13615356"/>
                <a:satOff val="-15991"/>
                <a:lumOff val="6144"/>
                <a:alphaOff val="0"/>
                <a:shade val="60000"/>
              </a:schemeClr>
            </a:gs>
          </a:gsLst>
          <a:lin ang="8350000" scaled="1"/>
        </a:gradFill>
        <a:ln w="9525" cap="flat" cmpd="sng" algn="ctr">
          <a:solidFill>
            <a:schemeClr val="accent4">
              <a:hueOff val="13615356"/>
              <a:satOff val="-15991"/>
              <a:lumOff val="6144"/>
              <a:alphaOff val="0"/>
            </a:schemeClr>
          </a:solidFill>
          <a:prstDash val="solid"/>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VE" sz="2400" kern="1200" dirty="0"/>
            <a:t>I</a:t>
          </a:r>
        </a:p>
      </dsp:txBody>
      <dsp:txXfrm rot="-5400000">
        <a:off x="0" y="2732715"/>
        <a:ext cx="899430" cy="385470"/>
      </dsp:txXfrm>
    </dsp:sp>
    <dsp:sp modelId="{6BD52BED-BCC6-4950-87AE-24F96BEBA7A9}">
      <dsp:nvSpPr>
        <dsp:cNvPr id="0" name=""/>
        <dsp:cNvSpPr/>
      </dsp:nvSpPr>
      <dsp:spPr>
        <a:xfrm rot="5400000">
          <a:off x="3812542" y="-630111"/>
          <a:ext cx="835185" cy="6661409"/>
        </a:xfrm>
        <a:prstGeom prst="round2SameRect">
          <a:avLst/>
        </a:prstGeom>
        <a:solidFill>
          <a:schemeClr val="lt1">
            <a:alpha val="90000"/>
            <a:hueOff val="0"/>
            <a:satOff val="0"/>
            <a:lumOff val="0"/>
            <a:alphaOff val="0"/>
          </a:schemeClr>
        </a:solidFill>
        <a:ln w="9525" cap="flat" cmpd="sng" algn="ctr">
          <a:solidFill>
            <a:schemeClr val="accent4">
              <a:hueOff val="13615356"/>
              <a:satOff val="-15991"/>
              <a:lumOff val="6144"/>
              <a:alphaOff val="0"/>
            </a:schemeClr>
          </a:solidFill>
          <a:prstDash val="solid"/>
        </a:ln>
        <a:effectLst>
          <a:outerShdw blurRad="190500" dist="228600" dir="2700000" sy="90000" rotWithShape="0">
            <a:srgbClr val="000000">
              <a:alpha val="255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s-VE" sz="1400" b="1" kern="1200" dirty="0">
              <a:solidFill>
                <a:srgbClr val="002060"/>
              </a:solidFill>
            </a:rPr>
            <a:t>Aislamiento</a:t>
          </a:r>
          <a:r>
            <a:rPr lang="es-VE" sz="1200" b="1" kern="1200" dirty="0"/>
            <a:t>.  </a:t>
          </a:r>
          <a:r>
            <a:rPr lang="es-VE" sz="1200" b="0" kern="1200" dirty="0"/>
            <a:t>Los efectos de una transacción no se ven influenciados por otras transacciones concurrentes</a:t>
          </a:r>
          <a:r>
            <a:rPr lang="es-VE" sz="1200" b="1" kern="1200" dirty="0"/>
            <a:t>. </a:t>
          </a:r>
          <a:r>
            <a:rPr lang="es-VE" sz="1200" b="0" kern="1200" dirty="0"/>
            <a:t>Aunque se ejecuten varias transacciones </a:t>
          </a:r>
          <a:r>
            <a:rPr lang="es-VE" sz="1200" kern="1200" dirty="0"/>
            <a:t>concurrentemente, el sistema garantiza que para cada par de transacciones </a:t>
          </a:r>
          <a:r>
            <a:rPr lang="es-VE" sz="1200" i="1" kern="1200" dirty="0"/>
            <a:t>Ti y </a:t>
          </a:r>
          <a:r>
            <a:rPr lang="es-VE" sz="1200" i="1" kern="1200" dirty="0" err="1"/>
            <a:t>Tj</a:t>
          </a:r>
          <a:r>
            <a:rPr lang="es-VE" sz="1200" i="1" kern="1200" dirty="0"/>
            <a:t>, se cumple </a:t>
          </a:r>
          <a:r>
            <a:rPr lang="es-VE" sz="1200" kern="1200" dirty="0"/>
            <a:t>que para los efectos de </a:t>
          </a:r>
          <a:r>
            <a:rPr lang="es-VE" sz="1200" i="1" kern="1200" dirty="0"/>
            <a:t>Ti, o bien </a:t>
          </a:r>
          <a:r>
            <a:rPr lang="es-VE" sz="1200" i="1" kern="1200" dirty="0" err="1"/>
            <a:t>Tj</a:t>
          </a:r>
          <a:r>
            <a:rPr lang="es-VE" sz="1200" i="1" kern="1200" dirty="0"/>
            <a:t> ha terminado </a:t>
          </a:r>
          <a:r>
            <a:rPr lang="es-VE" sz="1200" kern="1200" dirty="0"/>
            <a:t>su ejecución antes de que comience </a:t>
          </a:r>
          <a:r>
            <a:rPr lang="es-VE" sz="1200" i="1" kern="1200" dirty="0"/>
            <a:t>Ti , o bien que </a:t>
          </a:r>
          <a:r>
            <a:rPr lang="es-VE" sz="1200" i="1" kern="1200" dirty="0" err="1"/>
            <a:t>Tj</a:t>
          </a:r>
          <a:r>
            <a:rPr lang="es-VE" sz="1200" i="1" kern="1200" dirty="0"/>
            <a:t> ha comenzado su ejecución después de que Ti termine, </a:t>
          </a:r>
          <a:r>
            <a:rPr lang="es-VE" sz="1200" i="0" kern="1200" dirty="0"/>
            <a:t>es decir la transacciones son independientes entre sí.</a:t>
          </a:r>
        </a:p>
      </dsp:txBody>
      <dsp:txXfrm rot="-5400000">
        <a:off x="899430" y="2323771"/>
        <a:ext cx="6620639" cy="753645"/>
      </dsp:txXfrm>
    </dsp:sp>
    <dsp:sp modelId="{C542E0C1-AA05-4794-AD03-6412E7E2CD6F}">
      <dsp:nvSpPr>
        <dsp:cNvPr id="0" name=""/>
        <dsp:cNvSpPr/>
      </dsp:nvSpPr>
      <dsp:spPr>
        <a:xfrm rot="5400000">
          <a:off x="-192735" y="3614565"/>
          <a:ext cx="1284900" cy="899430"/>
        </a:xfrm>
        <a:prstGeom prst="chevron">
          <a:avLst/>
        </a:prstGeom>
        <a:gradFill rotWithShape="0">
          <a:gsLst>
            <a:gs pos="0">
              <a:schemeClr val="accent4">
                <a:hueOff val="20423033"/>
                <a:satOff val="-23986"/>
                <a:lumOff val="9216"/>
                <a:alphaOff val="0"/>
                <a:shade val="60000"/>
              </a:schemeClr>
            </a:gs>
            <a:gs pos="33000">
              <a:schemeClr val="accent4">
                <a:hueOff val="20423033"/>
                <a:satOff val="-23986"/>
                <a:lumOff val="9216"/>
                <a:alphaOff val="0"/>
                <a:tint val="86500"/>
              </a:schemeClr>
            </a:gs>
            <a:gs pos="46750">
              <a:schemeClr val="accent4">
                <a:hueOff val="20423033"/>
                <a:satOff val="-23986"/>
                <a:lumOff val="9216"/>
                <a:alphaOff val="0"/>
                <a:tint val="71000"/>
                <a:satMod val="112000"/>
              </a:schemeClr>
            </a:gs>
            <a:gs pos="53000">
              <a:schemeClr val="accent4">
                <a:hueOff val="20423033"/>
                <a:satOff val="-23986"/>
                <a:lumOff val="9216"/>
                <a:alphaOff val="0"/>
                <a:tint val="71000"/>
                <a:satMod val="112000"/>
              </a:schemeClr>
            </a:gs>
            <a:gs pos="68000">
              <a:schemeClr val="accent4">
                <a:hueOff val="20423033"/>
                <a:satOff val="-23986"/>
                <a:lumOff val="9216"/>
                <a:alphaOff val="0"/>
                <a:tint val="86000"/>
              </a:schemeClr>
            </a:gs>
            <a:gs pos="100000">
              <a:schemeClr val="accent4">
                <a:hueOff val="20423033"/>
                <a:satOff val="-23986"/>
                <a:lumOff val="9216"/>
                <a:alphaOff val="0"/>
                <a:shade val="60000"/>
              </a:schemeClr>
            </a:gs>
          </a:gsLst>
          <a:lin ang="8350000" scaled="1"/>
        </a:gradFill>
        <a:ln w="9525" cap="flat" cmpd="sng" algn="ctr">
          <a:solidFill>
            <a:schemeClr val="accent4">
              <a:hueOff val="20423033"/>
              <a:satOff val="-23986"/>
              <a:lumOff val="9216"/>
              <a:alphaOff val="0"/>
            </a:schemeClr>
          </a:solidFill>
          <a:prstDash val="solid"/>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VE" sz="2400" kern="1200" dirty="0"/>
            <a:t>D</a:t>
          </a:r>
        </a:p>
      </dsp:txBody>
      <dsp:txXfrm rot="-5400000">
        <a:off x="0" y="3871545"/>
        <a:ext cx="899430" cy="385470"/>
      </dsp:txXfrm>
    </dsp:sp>
    <dsp:sp modelId="{544B415B-2E65-4AB8-84A8-CADAE9931258}">
      <dsp:nvSpPr>
        <dsp:cNvPr id="0" name=""/>
        <dsp:cNvSpPr/>
      </dsp:nvSpPr>
      <dsp:spPr>
        <a:xfrm rot="5400000">
          <a:off x="3812542" y="508718"/>
          <a:ext cx="835185" cy="6661409"/>
        </a:xfrm>
        <a:prstGeom prst="round2SameRect">
          <a:avLst/>
        </a:prstGeom>
        <a:solidFill>
          <a:schemeClr val="lt1">
            <a:alpha val="90000"/>
            <a:hueOff val="0"/>
            <a:satOff val="0"/>
            <a:lumOff val="0"/>
            <a:alphaOff val="0"/>
          </a:schemeClr>
        </a:solidFill>
        <a:ln w="9525" cap="flat" cmpd="sng" algn="ctr">
          <a:solidFill>
            <a:schemeClr val="accent4">
              <a:hueOff val="20423033"/>
              <a:satOff val="-23986"/>
              <a:lumOff val="9216"/>
              <a:alphaOff val="0"/>
            </a:schemeClr>
          </a:solidFill>
          <a:prstDash val="solid"/>
        </a:ln>
        <a:effectLst>
          <a:outerShdw blurRad="190500" dist="228600" dir="2700000" sy="90000" rotWithShape="0">
            <a:srgbClr val="000000">
              <a:alpha val="255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s-VE" sz="1600" b="1" kern="1200" dirty="0">
              <a:solidFill>
                <a:srgbClr val="002060"/>
              </a:solidFill>
            </a:rPr>
            <a:t>Durabilidad</a:t>
          </a:r>
          <a:r>
            <a:rPr lang="es-VE" sz="1600" kern="1200" dirty="0"/>
            <a:t>. Tras la finalización con éxito de una transacción, los cambios realizados en la base  de datos permanecen, incluso si hay fallos en el sistema</a:t>
          </a:r>
        </a:p>
      </dsp:txBody>
      <dsp:txXfrm rot="-5400000">
        <a:off x="899430" y="3462600"/>
        <a:ext cx="6620639" cy="753645"/>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latinLnBrk="0">
              <a:defRPr lang="es-ES" sz="1200"/>
            </a:lvl1pPr>
            <a:extLst/>
          </a:lstStyle>
          <a:p>
            <a:endParaRPr lang="es-E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latinLnBrk="0">
              <a:defRPr lang="es-ES" sz="1200"/>
            </a:lvl1pPr>
            <a:extLst/>
          </a:lstStyle>
          <a:p>
            <a:fld id="{C238408C-6839-46EE-8131-EDA75C487F2E}" type="datetimeFigureOut">
              <a:rPr lang="es-ES"/>
              <a:pPr/>
              <a:t>09/05/2022</a:t>
            </a:fld>
            <a:endParaRPr lang="es-E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s-E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latinLnBrk="0">
              <a:defRPr lang="es-ES" sz="1200"/>
            </a:lvl1pPr>
            <a:extLst/>
          </a:lstStyle>
          <a:p>
            <a:endParaRPr lang="es-E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latinLnBrk="0">
              <a:defRPr lang="es-ES" sz="1200"/>
            </a:lvl1pPr>
            <a:extLst/>
          </a:lstStyle>
          <a:p>
            <a:fld id="{87D77045-401A-4D5E-BFE3-54C21A8A6634}" type="slidenum">
              <a:rPr/>
              <a:pPr/>
              <a:t>‹Nº›</a:t>
            </a:fld>
            <a:endParaRPr lang="es-ES"/>
          </a:p>
        </p:txBody>
      </p:sp>
    </p:spTree>
  </p:cSld>
  <p:clrMap bg1="lt1" tx1="dk1" bg2="lt2" tx2="dk2" accent1="accent1" accent2="accent2" accent3="accent3" accent4="accent4" accent5="accent5" accent6="accent6" hlink="hlink" folHlink="folHlink"/>
  <p:notesStyle>
    <a:lvl1pPr marL="0" algn="l" rtl="0" latinLnBrk="0">
      <a:defRPr lang="es-ES" sz="1200" kern="1200">
        <a:solidFill>
          <a:schemeClr val="tx1"/>
        </a:solidFill>
        <a:latin typeface="+mn-lt"/>
        <a:ea typeface="+mn-ea"/>
        <a:cs typeface="+mn-cs"/>
      </a:defRPr>
    </a:lvl1pPr>
    <a:lvl2pPr marL="457200" algn="l" rtl="0">
      <a:defRPr lang="es-ES" sz="1200" kern="1200">
        <a:solidFill>
          <a:schemeClr val="tx1"/>
        </a:solidFill>
        <a:latin typeface="+mn-lt"/>
        <a:ea typeface="+mn-ea"/>
        <a:cs typeface="+mn-cs"/>
      </a:defRPr>
    </a:lvl2pPr>
    <a:lvl3pPr marL="914400" algn="l" rtl="0">
      <a:defRPr lang="es-ES" sz="1200" kern="1200">
        <a:solidFill>
          <a:schemeClr val="tx1"/>
        </a:solidFill>
        <a:latin typeface="+mn-lt"/>
        <a:ea typeface="+mn-ea"/>
        <a:cs typeface="+mn-cs"/>
      </a:defRPr>
    </a:lvl3pPr>
    <a:lvl4pPr marL="1371600" algn="l" rtl="0">
      <a:defRPr lang="es-ES" sz="1200" kern="1200">
        <a:solidFill>
          <a:schemeClr val="tx1"/>
        </a:solidFill>
        <a:latin typeface="+mn-lt"/>
        <a:ea typeface="+mn-ea"/>
        <a:cs typeface="+mn-cs"/>
      </a:defRPr>
    </a:lvl4pPr>
    <a:lvl5pPr marL="1828800" algn="l" rtl="0">
      <a:defRPr lang="es-ES" sz="1200" kern="1200">
        <a:solidFill>
          <a:schemeClr val="tx1"/>
        </a:solidFill>
        <a:latin typeface="+mn-lt"/>
        <a:ea typeface="+mn-ea"/>
        <a:cs typeface="+mn-cs"/>
      </a:defRPr>
    </a:lvl5pPr>
    <a:lvl6pPr marL="2286000" algn="l" rtl="0">
      <a:defRPr lang="es-ES" sz="1200" kern="1200">
        <a:solidFill>
          <a:schemeClr val="tx1"/>
        </a:solidFill>
        <a:latin typeface="+mn-lt"/>
        <a:ea typeface="+mn-ea"/>
        <a:cs typeface="+mn-cs"/>
      </a:defRPr>
    </a:lvl6pPr>
    <a:lvl7pPr marL="2743200" algn="l" rtl="0">
      <a:defRPr lang="es-ES" sz="1200" kern="1200">
        <a:solidFill>
          <a:schemeClr val="tx1"/>
        </a:solidFill>
        <a:latin typeface="+mn-lt"/>
        <a:ea typeface="+mn-ea"/>
        <a:cs typeface="+mn-cs"/>
      </a:defRPr>
    </a:lvl7pPr>
    <a:lvl8pPr marL="3200400" algn="l" rtl="0">
      <a:defRPr lang="es-ES" sz="1200" kern="1200">
        <a:solidFill>
          <a:schemeClr val="tx1"/>
        </a:solidFill>
        <a:latin typeface="+mn-lt"/>
        <a:ea typeface="+mn-ea"/>
        <a:cs typeface="+mn-cs"/>
      </a:defRPr>
    </a:lvl8pPr>
    <a:lvl9pPr marL="3657600" algn="l" rtl="0">
      <a:defRPr lang="es-ES"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En la entrega</a:t>
            </a:r>
            <a:r>
              <a:rPr lang="es-ES" baseline="0" dirty="0"/>
              <a:t> pasada estuvimos hablando un poco acerca de las </a:t>
            </a:r>
            <a:r>
              <a:rPr lang="es-ES" baseline="0" dirty="0" err="1"/>
              <a:t>BD</a:t>
            </a:r>
            <a:r>
              <a:rPr lang="es-ES" baseline="0" dirty="0"/>
              <a:t> y sus ventajas. Hoy vamos a conocer al hacedor de esas ventajas y  los componentes que permiten mantener la data  consistente.</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1</a:t>
            </a:fld>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Vamos a profundizar un poco</a:t>
            </a:r>
            <a:r>
              <a:rPr lang="es-ES" baseline="0" dirty="0"/>
              <a:t> en la Integridad de datos. </a:t>
            </a:r>
          </a:p>
          <a:p>
            <a:r>
              <a:rPr lang="es-ES" baseline="0" dirty="0"/>
              <a:t>Existen tres tipos de restricciones cuya finalidad es garantizar la integridad de datos dentro de la </a:t>
            </a:r>
            <a:r>
              <a:rPr lang="es-ES" baseline="0" dirty="0" err="1"/>
              <a:t>BD</a:t>
            </a:r>
            <a:r>
              <a:rPr lang="es-ES" baseline="0" dirty="0"/>
              <a:t>. Estas tres restricciones las estaremos analizando en las próximas láminas.</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10</a:t>
            </a:fld>
            <a:endParaRPr lang="es-E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La primera restricción está asociada al dominio</a:t>
            </a:r>
            <a:r>
              <a:rPr lang="es-ES" baseline="0" dirty="0"/>
              <a:t>. El dominio son todos los posibles valores que puede asumir un campo de una tabla de la </a:t>
            </a:r>
            <a:r>
              <a:rPr lang="es-ES" baseline="0" dirty="0" err="1"/>
              <a:t>BD</a:t>
            </a:r>
            <a:r>
              <a:rPr lang="es-ES" baseline="0" dirty="0"/>
              <a:t>.</a:t>
            </a:r>
          </a:p>
          <a:p>
            <a:endParaRPr lang="es-ES" baseline="0" dirty="0"/>
          </a:p>
          <a:p>
            <a:r>
              <a:rPr lang="es-ES" baseline="0" dirty="0"/>
              <a:t>Un </a:t>
            </a:r>
            <a:r>
              <a:rPr lang="es-ES" baseline="0" dirty="0" err="1"/>
              <a:t>DBMS</a:t>
            </a:r>
            <a:r>
              <a:rPr lang="es-ES" baseline="0" dirty="0"/>
              <a:t> nos ayuda a controlar la integridad del dominio a través de la solicitud de datos considerados requeridos u obligatorios y chequeando la validez de los valores que se pretendan ingresar a la </a:t>
            </a:r>
            <a:r>
              <a:rPr lang="es-ES" baseline="0" dirty="0" err="1"/>
              <a:t>BD</a:t>
            </a:r>
            <a:endParaRPr lang="es-ES" baseline="0" dirty="0"/>
          </a:p>
          <a:p>
            <a:endParaRPr lang="es-ES" baseline="0" dirty="0"/>
          </a:p>
          <a:p>
            <a:r>
              <a:rPr lang="es-ES" baseline="0" dirty="0"/>
              <a:t>Asumamos que se quiera ingresar el registro de un estudiante dentro de la base de datos.  Un dato obligatorio sería  el numero de la cédula de identidad, por tanto cuando se crea la tabla la estructura de la tabla que almacenará esa data, le decimos al </a:t>
            </a:r>
            <a:r>
              <a:rPr lang="es-ES" baseline="0" dirty="0" err="1"/>
              <a:t>DBMS</a:t>
            </a:r>
            <a:r>
              <a:rPr lang="es-ES" baseline="0" dirty="0"/>
              <a:t> que ese campo  (CI) debe ser llenado de forma obligatoria y que solamente debe ingresarse valores numéricos. Si el usuario que está ingresando los datos omite este valor o ingresa letras en vez de números, el </a:t>
            </a:r>
            <a:r>
              <a:rPr lang="es-ES" baseline="0" dirty="0" err="1"/>
              <a:t>DBMS</a:t>
            </a:r>
            <a:r>
              <a:rPr lang="es-ES" baseline="0" dirty="0"/>
              <a:t> enviará un mensaje de error y no permitirá que el registro sea guardado dentro de la </a:t>
            </a:r>
            <a:r>
              <a:rPr lang="es-ES" baseline="0" dirty="0" err="1"/>
              <a:t>BD</a:t>
            </a:r>
            <a:r>
              <a:rPr lang="es-ES" baseline="0" dirty="0"/>
              <a:t> a menos que se corrijan dichos errores</a:t>
            </a:r>
          </a:p>
          <a:p>
            <a:endParaRPr lang="es-ES" baseline="0"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11</a:t>
            </a:fld>
            <a:endParaRPr lang="es-E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baseline="0" dirty="0"/>
              <a:t>La clave primaria es aquel campo dentro de la tabla que no puede contener valores repetidos (</a:t>
            </a:r>
            <a:r>
              <a:rPr lang="es-ES" baseline="0" dirty="0" err="1"/>
              <a:t>ejm</a:t>
            </a:r>
            <a:r>
              <a:rPr lang="es-ES" baseline="0" dirty="0"/>
              <a:t>: la cédula de identidad). Cuando configuramos un campo dentro de la </a:t>
            </a:r>
            <a:r>
              <a:rPr lang="es-ES" baseline="0" dirty="0" err="1"/>
              <a:t>BD</a:t>
            </a:r>
            <a:r>
              <a:rPr lang="es-ES" baseline="0" dirty="0"/>
              <a:t> como clave primaria, el </a:t>
            </a:r>
            <a:r>
              <a:rPr lang="es-ES" baseline="0" dirty="0" err="1"/>
              <a:t>DBMS</a:t>
            </a:r>
            <a:r>
              <a:rPr lang="es-ES" baseline="0" dirty="0"/>
              <a:t> no permitirá ingresar un valor que hayan sido ingresado con anterioridad, enviará un mensaje de error hasta que dicho error sea corregido. Esto es lo que nos permite asegurar que dos personas no sean registradas con la misma cédula o dos vehículos con la misma placa.</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12</a:t>
            </a:fld>
            <a:endParaRPr lang="es-E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13</a:t>
            </a:fld>
            <a:endParaRPr lang="es-E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Como ya hemos</a:t>
            </a:r>
            <a:r>
              <a:rPr lang="es-ES" baseline="0" dirty="0"/>
              <a:t> mencionado, en las </a:t>
            </a:r>
            <a:r>
              <a:rPr lang="es-ES" baseline="0" dirty="0" err="1"/>
              <a:t>BD</a:t>
            </a:r>
            <a:r>
              <a:rPr lang="es-ES" baseline="0" dirty="0"/>
              <a:t> los datos se encuentran relacionados. Así lo podemos observar en estas dos tablas , el campo </a:t>
            </a:r>
            <a:r>
              <a:rPr lang="es-ES" i="1" baseline="0" dirty="0"/>
              <a:t>CI</a:t>
            </a:r>
            <a:r>
              <a:rPr lang="es-ES" baseline="0" dirty="0"/>
              <a:t> de la tabla </a:t>
            </a:r>
            <a:r>
              <a:rPr lang="es-ES" u="sng" baseline="0" dirty="0"/>
              <a:t>Propietarios</a:t>
            </a:r>
            <a:r>
              <a:rPr lang="es-ES" baseline="0" dirty="0"/>
              <a:t> se encuentra relacionado con el campo </a:t>
            </a:r>
            <a:r>
              <a:rPr lang="es-ES" i="1" baseline="0" dirty="0"/>
              <a:t>Propietario</a:t>
            </a:r>
            <a:r>
              <a:rPr lang="es-ES" baseline="0" dirty="0"/>
              <a:t> de la tabla </a:t>
            </a:r>
            <a:r>
              <a:rPr lang="es-ES" u="sng" baseline="0" dirty="0"/>
              <a:t>Vehículos</a:t>
            </a:r>
          </a:p>
          <a:p>
            <a:endParaRPr lang="es-ES" baseline="0" dirty="0"/>
          </a:p>
          <a:p>
            <a:r>
              <a:rPr lang="es-ES" baseline="0" dirty="0"/>
              <a:t>Ahora bien, los </a:t>
            </a:r>
            <a:r>
              <a:rPr lang="es-ES" baseline="0" dirty="0" err="1"/>
              <a:t>DBMS</a:t>
            </a:r>
            <a:r>
              <a:rPr lang="es-ES" baseline="0" dirty="0"/>
              <a:t> nos ayudan a mantener la integridad de la data a través de la activación de la Integridad Referencial. Esta activación es opcional, pero de no activarla pueden surgir problemas como los presentados en la lámina.</a:t>
            </a:r>
          </a:p>
          <a:p>
            <a:endParaRPr lang="es-ES" baseline="0" dirty="0"/>
          </a:p>
          <a:p>
            <a:r>
              <a:rPr lang="es-ES" baseline="0" dirty="0"/>
              <a:t>Si activamos la IR, el </a:t>
            </a:r>
            <a:r>
              <a:rPr lang="es-ES" baseline="0" dirty="0" err="1"/>
              <a:t>DBMS</a:t>
            </a:r>
            <a:r>
              <a:rPr lang="es-ES" baseline="0" dirty="0"/>
              <a:t> </a:t>
            </a:r>
            <a:r>
              <a:rPr lang="es-ES" b="1" baseline="0" dirty="0"/>
              <a:t>no</a:t>
            </a:r>
            <a:r>
              <a:rPr lang="es-ES" baseline="0" dirty="0"/>
              <a:t> permitirá el ingreso de la cédula de identidad </a:t>
            </a:r>
            <a:r>
              <a:rPr lang="es-VE" sz="1200" b="1" dirty="0">
                <a:solidFill>
                  <a:srgbClr val="F25CE0"/>
                </a:solidFill>
                <a:latin typeface="+mn-lt"/>
                <a:ea typeface="Calibri"/>
                <a:cs typeface="Times New Roman"/>
              </a:rPr>
              <a:t>15365987 </a:t>
            </a:r>
            <a:r>
              <a:rPr lang="es-VE" sz="1200" b="0" dirty="0">
                <a:solidFill>
                  <a:srgbClr val="F25CE0"/>
                </a:solidFill>
                <a:latin typeface="+mn-lt"/>
                <a:ea typeface="Calibri"/>
                <a:cs typeface="Times New Roman"/>
              </a:rPr>
              <a:t>en</a:t>
            </a:r>
            <a:r>
              <a:rPr lang="es-VE" sz="1200" b="0" baseline="0" dirty="0">
                <a:solidFill>
                  <a:srgbClr val="F25CE0"/>
                </a:solidFill>
                <a:latin typeface="+mn-lt"/>
                <a:ea typeface="Calibri"/>
                <a:cs typeface="Times New Roman"/>
              </a:rPr>
              <a:t> la tabla Vehículo </a:t>
            </a:r>
            <a:r>
              <a:rPr lang="es-VE" sz="1200" b="0" dirty="0">
                <a:solidFill>
                  <a:srgbClr val="F25CE0"/>
                </a:solidFill>
                <a:latin typeface="+mn-lt"/>
                <a:ea typeface="Calibri"/>
                <a:cs typeface="Times New Roman"/>
              </a:rPr>
              <a:t>sin</a:t>
            </a:r>
            <a:r>
              <a:rPr lang="es-VE" sz="1200" b="0" baseline="0" dirty="0">
                <a:solidFill>
                  <a:srgbClr val="F25CE0"/>
                </a:solidFill>
                <a:latin typeface="+mn-lt"/>
                <a:ea typeface="Calibri"/>
                <a:cs typeface="Times New Roman"/>
              </a:rPr>
              <a:t> antes haberla ingresado en la tabla Propietarios.</a:t>
            </a:r>
          </a:p>
          <a:p>
            <a:endParaRPr lang="es-VE" sz="1200" b="0" baseline="0" dirty="0">
              <a:solidFill>
                <a:srgbClr val="F25CE0"/>
              </a:solidFill>
              <a:latin typeface="+mn-lt"/>
              <a:cs typeface="Times New Roman"/>
            </a:endParaRPr>
          </a:p>
          <a:p>
            <a:r>
              <a:rPr lang="es-VE" sz="1200" b="0" baseline="0" dirty="0">
                <a:solidFill>
                  <a:srgbClr val="F25CE0"/>
                </a:solidFill>
                <a:latin typeface="+mn-lt"/>
                <a:cs typeface="Times New Roman"/>
              </a:rPr>
              <a:t>Se puede decir que los registros de la tabla Propietarios son considerados como </a:t>
            </a:r>
            <a:r>
              <a:rPr lang="es-VE" sz="1200" b="0" i="1" baseline="0" dirty="0">
                <a:solidFill>
                  <a:srgbClr val="F25CE0"/>
                </a:solidFill>
                <a:latin typeface="+mn-lt"/>
                <a:cs typeface="Times New Roman"/>
              </a:rPr>
              <a:t>Padres </a:t>
            </a:r>
            <a:r>
              <a:rPr lang="es-VE" sz="1200" b="0" i="0" baseline="0" dirty="0">
                <a:solidFill>
                  <a:srgbClr val="F25CE0"/>
                </a:solidFill>
                <a:latin typeface="+mn-lt"/>
                <a:cs typeface="Times New Roman"/>
              </a:rPr>
              <a:t>de los registros de la tabla Vehículos.</a:t>
            </a:r>
          </a:p>
          <a:p>
            <a:endParaRPr lang="es-VE" sz="1200" b="0" i="0" baseline="0" dirty="0">
              <a:solidFill>
                <a:srgbClr val="F25CE0"/>
              </a:solidFill>
              <a:latin typeface="+mn-lt"/>
              <a:cs typeface="Times New Roman"/>
            </a:endParaRPr>
          </a:p>
          <a:p>
            <a:endParaRPr lang="es-ES" i="1" baseline="0" dirty="0"/>
          </a:p>
          <a:p>
            <a:endParaRPr lang="es-ES" baseline="0" dirty="0"/>
          </a:p>
          <a:p>
            <a:endParaRPr lang="es-ES" baseline="0"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14</a:t>
            </a:fld>
            <a:endParaRPr lang="es-E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15</a:t>
            </a:fld>
            <a:endParaRPr lang="es-E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Otro aspecto que el </a:t>
            </a:r>
            <a:r>
              <a:rPr lang="es-ES" dirty="0" err="1"/>
              <a:t>DBMS</a:t>
            </a:r>
            <a:r>
              <a:rPr lang="es-ES" dirty="0"/>
              <a:t> debe</a:t>
            </a:r>
            <a:r>
              <a:rPr lang="es-ES" baseline="0" dirty="0"/>
              <a:t> proporcionar es la Seguridad de la </a:t>
            </a:r>
            <a:r>
              <a:rPr lang="es-ES" baseline="0" dirty="0" err="1"/>
              <a:t>BD</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16</a:t>
            </a:fld>
            <a:endParaRPr lang="es-E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17</a:t>
            </a:fld>
            <a:endParaRPr lang="es-E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18</a:t>
            </a:fld>
            <a:endParaRPr lang="es-E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19</a:t>
            </a:fld>
            <a:endParaRPr lang="es-E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Bien</a:t>
            </a:r>
            <a:r>
              <a:rPr lang="es-ES" baseline="0" dirty="0"/>
              <a:t>, hemos llegado al “hacedor de la magia”, a los Sistemas Manejadores de Bases de datos (</a:t>
            </a:r>
            <a:r>
              <a:rPr lang="es-ES" baseline="0" dirty="0" err="1"/>
              <a:t>SMBD</a:t>
            </a:r>
            <a:r>
              <a:rPr lang="es-ES" baseline="0" dirty="0"/>
              <a:t> o </a:t>
            </a:r>
            <a:r>
              <a:rPr lang="es-ES" baseline="0" dirty="0" err="1"/>
              <a:t>DBMS</a:t>
            </a:r>
            <a:r>
              <a:rPr lang="es-ES" baseline="0" dirty="0"/>
              <a:t> por sus siglas en inglés). También son conocidos como Sistemas Gestores de Bases de Datos (</a:t>
            </a:r>
            <a:r>
              <a:rPr lang="es-ES" baseline="0" dirty="0" err="1"/>
              <a:t>SGBD</a:t>
            </a:r>
            <a:r>
              <a:rPr lang="es-ES" baseline="0" dirty="0"/>
              <a:t>).</a:t>
            </a:r>
          </a:p>
          <a:p>
            <a:endParaRPr lang="es-ES" baseline="0" dirty="0"/>
          </a:p>
          <a:p>
            <a:r>
              <a:rPr lang="es-ES" baseline="0" dirty="0"/>
              <a:t>En palabras sencillas, un </a:t>
            </a:r>
            <a:r>
              <a:rPr lang="es-ES" baseline="0" dirty="0" err="1"/>
              <a:t>DBMS</a:t>
            </a:r>
            <a:r>
              <a:rPr lang="es-ES" baseline="0" dirty="0"/>
              <a:t> es un software especializado  para la creación y gestión de Bases de Datos. Una </a:t>
            </a:r>
            <a:r>
              <a:rPr lang="es-ES" baseline="0" dirty="0" err="1"/>
              <a:t>BD</a:t>
            </a:r>
            <a:r>
              <a:rPr lang="es-ES" baseline="0" dirty="0"/>
              <a:t> creada con un </a:t>
            </a:r>
            <a:r>
              <a:rPr lang="es-ES" baseline="0" dirty="0" err="1"/>
              <a:t>DBMS</a:t>
            </a:r>
            <a:r>
              <a:rPr lang="es-ES" baseline="0" dirty="0"/>
              <a:t> es la que nos va a proporcionar </a:t>
            </a:r>
            <a:r>
              <a:rPr lang="es-ES" b="1" baseline="0" dirty="0"/>
              <a:t>todas las ventajas </a:t>
            </a:r>
            <a:r>
              <a:rPr lang="es-ES" baseline="0" dirty="0"/>
              <a:t>de la que habíamos hablado en láminas pasadas.</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2</a:t>
            </a:fld>
            <a:endParaRPr lang="es-E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20</a:t>
            </a:fld>
            <a:endParaRPr lang="es-E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VE" dirty="0"/>
          </a:p>
          <a:p>
            <a:r>
              <a:rPr lang="es-VE" dirty="0"/>
              <a:t>Imaginemos</a:t>
            </a:r>
            <a:r>
              <a:rPr lang="es-VE" baseline="0" dirty="0"/>
              <a:t> a una persona realizando una transferencia bancaria .  Una transferencia está compuesta por dos operaciones o instrucciones:</a:t>
            </a:r>
          </a:p>
          <a:p>
            <a:r>
              <a:rPr lang="es-VE" baseline="0" dirty="0"/>
              <a:t>1. </a:t>
            </a:r>
            <a:r>
              <a:rPr lang="es-VE" dirty="0"/>
              <a:t>Descontar de la cuenta</a:t>
            </a:r>
            <a:r>
              <a:rPr lang="es-VE" baseline="0" dirty="0"/>
              <a:t> de </a:t>
            </a:r>
            <a:r>
              <a:rPr lang="es-VE" dirty="0"/>
              <a:t>origen la cantidad indicada</a:t>
            </a:r>
          </a:p>
          <a:p>
            <a:r>
              <a:rPr lang="es-VE" baseline="0" dirty="0"/>
              <a:t>2. </a:t>
            </a:r>
            <a:r>
              <a:rPr lang="es-VE" dirty="0"/>
              <a:t>Aumentar el saldo de la cuenta</a:t>
            </a:r>
            <a:r>
              <a:rPr lang="es-VE" baseline="0" dirty="0"/>
              <a:t> de </a:t>
            </a:r>
            <a:r>
              <a:rPr lang="es-VE" dirty="0"/>
              <a:t>destino con el monto</a:t>
            </a:r>
            <a:r>
              <a:rPr lang="es-VE" baseline="0" dirty="0"/>
              <a:t> </a:t>
            </a:r>
            <a:r>
              <a:rPr lang="es-VE" dirty="0"/>
              <a:t>de la cantidad transferida de la cuenta origen. </a:t>
            </a:r>
          </a:p>
          <a:p>
            <a:endParaRPr lang="es-VE" baseline="0" dirty="0"/>
          </a:p>
          <a:p>
            <a:r>
              <a:rPr lang="es-VE" baseline="0" dirty="0"/>
              <a:t>Este conjunto de instrucciones conforman una transacción y está claro que las dos instrucciones que la componen (una transacción está conformada por dos o más instrucciones) deben ejecutarse. O se ejecutan todas o no se ejecuta  ninguna. Para el ejemplo presentado </a:t>
            </a:r>
            <a:r>
              <a:rPr lang="es-VE" dirty="0"/>
              <a:t>es obvio  que la transacción bancaria no se puede quedar “a medias”</a:t>
            </a:r>
            <a:endParaRPr lang="es-VE" baseline="0" dirty="0"/>
          </a:p>
          <a:p>
            <a:endParaRPr lang="es-VE" baseline="0" dirty="0"/>
          </a:p>
          <a:p>
            <a:r>
              <a:rPr lang="es-VE" dirty="0"/>
              <a:t>El concepto de transacción se desarrolló para atender los casos en los que el estado resultante de la base de datos depende del éxito completo en una serie de operaciones</a:t>
            </a:r>
          </a:p>
        </p:txBody>
      </p:sp>
      <p:sp>
        <p:nvSpPr>
          <p:cNvPr id="4" name="Slide Number Placeholder 3"/>
          <p:cNvSpPr>
            <a:spLocks noGrp="1"/>
          </p:cNvSpPr>
          <p:nvPr>
            <p:ph type="sldNum" sz="quarter" idx="10"/>
          </p:nvPr>
        </p:nvSpPr>
        <p:spPr/>
        <p:txBody>
          <a:bodyPr/>
          <a:lstStyle/>
          <a:p>
            <a:fld id="{87D77045-401A-4D5E-BFE3-54C21A8A6634}" type="slidenum">
              <a:rPr lang="es-ES" smtClean="0"/>
              <a:pPr/>
              <a:t>21</a:t>
            </a:fld>
            <a:endParaRPr lang="es-E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VE" dirty="0"/>
              <a:t>La acción de cancelar o abortar una transacción se denomina deshacer la transacción. Deshacer una transacción permite anular los cambios y recuperar el estado de la base de datos previo a la transacción.</a:t>
            </a:r>
          </a:p>
          <a:p>
            <a:endParaRPr lang="es-VE" dirty="0"/>
          </a:p>
          <a:p>
            <a:r>
              <a:rPr lang="es-VE" dirty="0"/>
              <a:t>La ejecución de una transacción debe conducir a un estado de la base de datos consistente (que cumple todas las restricciones de integridad definidas). </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22</a:t>
            </a:fld>
            <a:endParaRPr lang="es-E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23</a:t>
            </a:fld>
            <a:endParaRPr lang="es-E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24</a:t>
            </a:fld>
            <a:endParaRPr lang="es-E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Los </a:t>
            </a:r>
            <a:r>
              <a:rPr lang="es-ES" dirty="0" err="1"/>
              <a:t>DBMS</a:t>
            </a:r>
            <a:r>
              <a:rPr lang="es-ES" dirty="0"/>
              <a:t> poseen</a:t>
            </a:r>
            <a:r>
              <a:rPr lang="es-ES" baseline="0" dirty="0"/>
              <a:t> tres componentes para controlar la concurrencia, gestionar las recuperaciones y las transacciones</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25</a:t>
            </a:fld>
            <a:endParaRPr lang="es-E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26</a:t>
            </a:fld>
            <a:endParaRPr lang="es-E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Veamos ahora los tipos de </a:t>
            </a:r>
            <a:r>
              <a:rPr lang="es-ES" dirty="0" err="1"/>
              <a:t>BD</a:t>
            </a:r>
            <a:r>
              <a:rPr lang="es-ES" dirty="0"/>
              <a:t>. Estas se clasifican</a:t>
            </a:r>
            <a:r>
              <a:rPr lang="es-ES" baseline="0" dirty="0"/>
              <a:t> de acuerdo a varios criterios como lo son:</a:t>
            </a:r>
          </a:p>
          <a:p>
            <a:r>
              <a:rPr lang="es-ES" baseline="0" dirty="0"/>
              <a:t>-Variabilidad de datos almacenados</a:t>
            </a:r>
          </a:p>
          <a:p>
            <a:pPr>
              <a:buFontTx/>
              <a:buChar char="-"/>
            </a:pPr>
            <a:r>
              <a:rPr lang="es-ES" baseline="0" dirty="0"/>
              <a:t>Número de usuarios</a:t>
            </a:r>
          </a:p>
          <a:p>
            <a:pPr>
              <a:buFontTx/>
              <a:buChar char="-"/>
            </a:pPr>
            <a:r>
              <a:rPr lang="es-ES" dirty="0"/>
              <a:t>Ubicación de sus</a:t>
            </a:r>
            <a:r>
              <a:rPr lang="es-ES" baseline="0" dirty="0"/>
              <a:t> datos</a:t>
            </a:r>
          </a:p>
          <a:p>
            <a:pPr>
              <a:buFontTx/>
              <a:buChar char="-"/>
            </a:pPr>
            <a:r>
              <a:rPr lang="es-ES" baseline="0" dirty="0"/>
              <a:t>Modelo de datos</a:t>
            </a:r>
          </a:p>
          <a:p>
            <a:pPr>
              <a:buFontTx/>
              <a:buChar char="-"/>
            </a:pPr>
            <a:r>
              <a:rPr lang="es-ES" baseline="0" dirty="0"/>
              <a:t>Forma de administrar los datos</a:t>
            </a:r>
          </a:p>
          <a:p>
            <a:pPr>
              <a:buFontTx/>
              <a:buChar char="-"/>
            </a:pPr>
            <a:endParaRPr lang="es-ES" baseline="0" dirty="0"/>
          </a:p>
          <a:p>
            <a:pPr>
              <a:buFontTx/>
              <a:buNone/>
            </a:pP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27</a:t>
            </a:fld>
            <a:endParaRPr lang="es-E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28</a:t>
            </a:fld>
            <a:endParaRPr lang="es-E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29</a:t>
            </a:fld>
            <a:endParaRPr lang="es-E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Ejemplos</a:t>
            </a:r>
            <a:r>
              <a:rPr lang="es-ES" baseline="0" dirty="0"/>
              <a:t> de estos software son los que tenemos en esta lámina, unos más robustos que otros, algunos con pago de licencias, otros con  licencia </a:t>
            </a:r>
            <a:r>
              <a:rPr lang="es-ES" baseline="0" dirty="0" err="1"/>
              <a:t>GPL</a:t>
            </a:r>
            <a:endParaRPr lang="es-ES" baseline="0" dirty="0"/>
          </a:p>
          <a:p>
            <a:endParaRPr lang="es-ES" baseline="0" dirty="0"/>
          </a:p>
          <a:p>
            <a:r>
              <a:rPr lang="es-ES" baseline="0" dirty="0"/>
              <a:t>Los </a:t>
            </a:r>
            <a:r>
              <a:rPr lang="es-ES" baseline="0" dirty="0" err="1"/>
              <a:t>DBMS</a:t>
            </a:r>
            <a:r>
              <a:rPr lang="es-ES" baseline="0" dirty="0"/>
              <a:t> presentados en esta lámina son de diferentes modelos de </a:t>
            </a:r>
            <a:r>
              <a:rPr lang="es-ES" baseline="0" dirty="0" err="1"/>
              <a:t>BD</a:t>
            </a:r>
            <a:r>
              <a:rPr lang="es-ES" baseline="0" dirty="0"/>
              <a:t>. Entre los </a:t>
            </a:r>
            <a:r>
              <a:rPr lang="es-ES" baseline="0" dirty="0" err="1"/>
              <a:t>DBMS</a:t>
            </a:r>
            <a:r>
              <a:rPr lang="es-ES" baseline="0" dirty="0"/>
              <a:t> para modelos relacionales (conocidos como </a:t>
            </a:r>
            <a:r>
              <a:rPr lang="es-ES" baseline="0" dirty="0" err="1"/>
              <a:t>RDBMS</a:t>
            </a:r>
            <a:r>
              <a:rPr lang="es-ES" baseline="0" dirty="0"/>
              <a:t>, R de </a:t>
            </a:r>
            <a:r>
              <a:rPr lang="es-ES" baseline="0" dirty="0" err="1"/>
              <a:t>Relational</a:t>
            </a:r>
            <a:r>
              <a:rPr lang="es-ES" baseline="0" dirty="0"/>
              <a:t>) tenemos a </a:t>
            </a:r>
            <a:r>
              <a:rPr lang="es-ES" baseline="0" dirty="0" err="1"/>
              <a:t>Informix</a:t>
            </a:r>
            <a:r>
              <a:rPr lang="es-ES" baseline="0" dirty="0"/>
              <a:t>, </a:t>
            </a:r>
            <a:r>
              <a:rPr lang="es-ES" baseline="0" dirty="0" err="1"/>
              <a:t>firebird</a:t>
            </a:r>
            <a:r>
              <a:rPr lang="es-ES" baseline="0" dirty="0"/>
              <a:t>, </a:t>
            </a:r>
            <a:r>
              <a:rPr lang="es-ES" baseline="0" dirty="0" err="1"/>
              <a:t>access</a:t>
            </a:r>
            <a:r>
              <a:rPr lang="es-ES" baseline="0" dirty="0"/>
              <a:t>, </a:t>
            </a:r>
            <a:r>
              <a:rPr lang="es-ES" baseline="0" dirty="0" err="1"/>
              <a:t>mysql</a:t>
            </a:r>
            <a:r>
              <a:rPr lang="es-ES" baseline="0" dirty="0"/>
              <a:t>, </a:t>
            </a:r>
            <a:r>
              <a:rPr lang="es-ES" baseline="0" dirty="0" err="1"/>
              <a:t>foxpro</a:t>
            </a:r>
            <a:r>
              <a:rPr lang="es-ES" baseline="0" dirty="0"/>
              <a:t>, </a:t>
            </a:r>
            <a:r>
              <a:rPr lang="es-ES" baseline="0" dirty="0" err="1"/>
              <a:t>sql</a:t>
            </a:r>
            <a:r>
              <a:rPr lang="es-ES" baseline="0" dirty="0"/>
              <a:t> server,  </a:t>
            </a:r>
            <a:r>
              <a:rPr lang="es-ES" baseline="0" dirty="0" err="1"/>
              <a:t>oracle</a:t>
            </a:r>
            <a:r>
              <a:rPr lang="es-ES" baseline="0" dirty="0"/>
              <a:t>, </a:t>
            </a:r>
            <a:r>
              <a:rPr lang="es-ES" baseline="0" dirty="0" err="1"/>
              <a:t>Postgresql</a:t>
            </a:r>
            <a:r>
              <a:rPr lang="es-ES" baseline="0" dirty="0"/>
              <a:t> entre otros</a:t>
            </a:r>
          </a:p>
          <a:p>
            <a:endParaRPr lang="es-ES" baseline="0" dirty="0"/>
          </a:p>
          <a:p>
            <a:r>
              <a:rPr lang="es-ES" baseline="0" dirty="0"/>
              <a:t>Los demás (</a:t>
            </a:r>
            <a:r>
              <a:rPr lang="es-ES" baseline="0" dirty="0" err="1"/>
              <a:t>mongoDB</a:t>
            </a:r>
            <a:r>
              <a:rPr lang="es-ES" baseline="0" dirty="0"/>
              <a:t>, </a:t>
            </a:r>
            <a:r>
              <a:rPr lang="es-ES" baseline="0" dirty="0" err="1"/>
              <a:t>cassandra</a:t>
            </a:r>
            <a:r>
              <a:rPr lang="es-ES" baseline="0" dirty="0"/>
              <a:t>, </a:t>
            </a:r>
            <a:r>
              <a:rPr lang="es-ES" baseline="0" dirty="0" err="1"/>
              <a:t>redis</a:t>
            </a:r>
            <a:r>
              <a:rPr lang="es-ES" baseline="0" dirty="0"/>
              <a:t> , db4o) siguen siendo gestores de bases de datos pero no del mundo relacional.</a:t>
            </a:r>
          </a:p>
          <a:p>
            <a:endParaRPr lang="es-ES" baseline="0" dirty="0"/>
          </a:p>
          <a:p>
            <a:r>
              <a:rPr lang="es-ES" baseline="0" dirty="0"/>
              <a:t>De aquí en adelante  usaremos el término </a:t>
            </a:r>
            <a:r>
              <a:rPr lang="es-ES" baseline="0" dirty="0" err="1"/>
              <a:t>DBMS</a:t>
            </a:r>
            <a:r>
              <a:rPr lang="es-ES" baseline="0" dirty="0"/>
              <a:t> en vez de </a:t>
            </a:r>
            <a:r>
              <a:rPr lang="es-ES" baseline="0" dirty="0" err="1"/>
              <a:t>RDBMS</a:t>
            </a:r>
            <a:r>
              <a:rPr lang="es-ES" baseline="0" dirty="0"/>
              <a:t> porque estaremos detallando los </a:t>
            </a:r>
            <a:r>
              <a:rPr lang="es-ES" baseline="0" dirty="0" err="1"/>
              <a:t>DBMS</a:t>
            </a:r>
            <a:r>
              <a:rPr lang="es-ES" baseline="0" dirty="0"/>
              <a:t> relacionales.</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3</a:t>
            </a:fld>
            <a:endParaRPr lang="es-E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30</a:t>
            </a:fld>
            <a:endParaRPr lang="es-E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31</a:t>
            </a:fld>
            <a:endParaRPr lang="es-E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VE" sz="1200" b="0" i="0" kern="1200" dirty="0">
              <a:solidFill>
                <a:schemeClr val="tx1"/>
              </a:solidFill>
              <a:latin typeface="+mn-lt"/>
              <a:ea typeface="+mn-ea"/>
              <a:cs typeface="+mn-cs"/>
            </a:endParaRPr>
          </a:p>
          <a:p>
            <a:r>
              <a:rPr lang="es-VE" sz="1200" b="0" i="0" kern="1200" dirty="0">
                <a:solidFill>
                  <a:schemeClr val="tx1"/>
                </a:solidFill>
                <a:latin typeface="+mn-lt"/>
                <a:ea typeface="+mn-ea"/>
                <a:cs typeface="+mn-cs"/>
              </a:rPr>
              <a:t>En las </a:t>
            </a:r>
            <a:r>
              <a:rPr lang="es-VE" sz="1200" b="0" i="0" kern="1200" dirty="0" err="1">
                <a:solidFill>
                  <a:schemeClr val="tx1"/>
                </a:solidFill>
                <a:latin typeface="+mn-lt"/>
                <a:ea typeface="+mn-ea"/>
                <a:cs typeface="+mn-cs"/>
              </a:rPr>
              <a:t>BD</a:t>
            </a:r>
            <a:r>
              <a:rPr lang="es-VE" sz="1200" b="0" i="0" kern="1200" dirty="0">
                <a:solidFill>
                  <a:schemeClr val="tx1"/>
                </a:solidFill>
                <a:latin typeface="+mn-lt"/>
                <a:ea typeface="+mn-ea"/>
                <a:cs typeface="+mn-cs"/>
              </a:rPr>
              <a:t> </a:t>
            </a:r>
            <a:r>
              <a:rPr lang="es-VE" sz="1200" b="0" i="0" kern="1200" dirty="0" err="1">
                <a:solidFill>
                  <a:schemeClr val="tx1"/>
                </a:solidFill>
                <a:latin typeface="+mn-lt"/>
                <a:ea typeface="+mn-ea"/>
                <a:cs typeface="+mn-cs"/>
              </a:rPr>
              <a:t>NoSQL</a:t>
            </a:r>
            <a:r>
              <a:rPr lang="es-VE" sz="1200" b="0" i="0" kern="1200" baseline="0" dirty="0">
                <a:solidFill>
                  <a:schemeClr val="tx1"/>
                </a:solidFill>
                <a:latin typeface="+mn-lt"/>
                <a:ea typeface="+mn-ea"/>
                <a:cs typeface="+mn-cs"/>
              </a:rPr>
              <a:t> , l</a:t>
            </a:r>
            <a:r>
              <a:rPr lang="es-VE" sz="1200" b="0" i="0" kern="1200" dirty="0">
                <a:solidFill>
                  <a:schemeClr val="tx1"/>
                </a:solidFill>
                <a:latin typeface="+mn-lt"/>
                <a:ea typeface="+mn-ea"/>
                <a:cs typeface="+mn-cs"/>
              </a:rPr>
              <a:t>os datos no tienen porqué estar relacionados entre sí y por lo tanto no tienen que almacenarse en estructuras fijas como las tablas del modelo de base de datos relacional. Este</a:t>
            </a:r>
            <a:r>
              <a:rPr lang="es-VE" sz="1200" b="0" i="0" kern="1200" baseline="0" dirty="0">
                <a:solidFill>
                  <a:schemeClr val="tx1"/>
                </a:solidFill>
                <a:latin typeface="+mn-lt"/>
                <a:ea typeface="+mn-ea"/>
                <a:cs typeface="+mn-cs"/>
              </a:rPr>
              <a:t> tipo de </a:t>
            </a:r>
            <a:r>
              <a:rPr lang="es-VE" sz="1200" b="0" i="0" kern="1200" baseline="0" dirty="0" err="1">
                <a:solidFill>
                  <a:schemeClr val="tx1"/>
                </a:solidFill>
                <a:latin typeface="+mn-lt"/>
                <a:ea typeface="+mn-ea"/>
                <a:cs typeface="+mn-cs"/>
              </a:rPr>
              <a:t>BD</a:t>
            </a:r>
            <a:r>
              <a:rPr lang="es-VE" sz="1200" b="0" i="0" kern="1200" baseline="0" dirty="0">
                <a:solidFill>
                  <a:schemeClr val="tx1"/>
                </a:solidFill>
                <a:latin typeface="+mn-lt"/>
                <a:ea typeface="+mn-ea"/>
                <a:cs typeface="+mn-cs"/>
              </a:rPr>
              <a:t> están ganando cada vez más espacio en el mundo de las </a:t>
            </a:r>
            <a:r>
              <a:rPr lang="es-VE" sz="1200" b="0" i="0" kern="1200" baseline="0" dirty="0" err="1">
                <a:solidFill>
                  <a:schemeClr val="tx1"/>
                </a:solidFill>
                <a:latin typeface="+mn-lt"/>
                <a:ea typeface="+mn-ea"/>
                <a:cs typeface="+mn-cs"/>
              </a:rPr>
              <a:t>BD</a:t>
            </a:r>
            <a:r>
              <a:rPr lang="es-VE" sz="1200" b="0" i="0" kern="1200" baseline="0" dirty="0">
                <a:solidFill>
                  <a:schemeClr val="tx1"/>
                </a:solidFill>
                <a:latin typeface="+mn-lt"/>
                <a:ea typeface="+mn-ea"/>
                <a:cs typeface="+mn-cs"/>
              </a:rPr>
              <a:t> debido a las limitaciones ofrecidas por las </a:t>
            </a:r>
            <a:r>
              <a:rPr lang="es-VE" sz="1200" b="0" i="0" kern="1200" baseline="0" dirty="0" err="1">
                <a:solidFill>
                  <a:schemeClr val="tx1"/>
                </a:solidFill>
                <a:latin typeface="+mn-lt"/>
                <a:ea typeface="+mn-ea"/>
                <a:cs typeface="+mn-cs"/>
              </a:rPr>
              <a:t>BD</a:t>
            </a:r>
            <a:r>
              <a:rPr lang="es-VE" sz="1200" b="0" i="0" kern="1200" baseline="0" dirty="0">
                <a:solidFill>
                  <a:schemeClr val="tx1"/>
                </a:solidFill>
                <a:latin typeface="+mn-lt"/>
                <a:ea typeface="+mn-ea"/>
                <a:cs typeface="+mn-cs"/>
              </a:rPr>
              <a:t> relacionales.</a:t>
            </a:r>
          </a:p>
          <a:p>
            <a:endParaRPr lang="es-VE" sz="1200" b="0" i="0" kern="1200" baseline="0" dirty="0">
              <a:solidFill>
                <a:schemeClr val="tx1"/>
              </a:solidFill>
              <a:latin typeface="+mn-lt"/>
              <a:ea typeface="+mn-ea"/>
              <a:cs typeface="+mn-cs"/>
            </a:endParaRPr>
          </a:p>
          <a:p>
            <a:r>
              <a:rPr lang="es-ES" baseline="0" dirty="0"/>
              <a:t>Con esta lámina finalizamos esta segunda entrega de la unidad. En la próxima entrega estaremos hablando de los Sistemas de Bases de Datos que no son lo mismo que los Sistemas Manejadores de </a:t>
            </a:r>
            <a:r>
              <a:rPr lang="es-ES" baseline="0" dirty="0" err="1"/>
              <a:t>BD</a:t>
            </a:r>
            <a:endParaRPr lang="es-ES" baseline="0" dirty="0"/>
          </a:p>
          <a:p>
            <a:endParaRPr lang="es-ES" baseline="0" dirty="0"/>
          </a:p>
          <a:p>
            <a:r>
              <a:rPr lang="es-ES" baseline="0" dirty="0"/>
              <a:t>Les recuerdo que cualquier comentario pueden dejarlo en el foro o a mi dirección de correo m.raquel.herrera@gmail.com</a:t>
            </a:r>
          </a:p>
          <a:p>
            <a:endParaRPr lang="es-ES" baseline="0" dirty="0"/>
          </a:p>
          <a:p>
            <a:r>
              <a:rPr lang="es-ES" baseline="0" dirty="0"/>
              <a:t>Buen día para todos.</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32</a:t>
            </a:fld>
            <a:endParaRPr lang="es-E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dirty="0"/>
              <a:t>Un poco recopilando lo que hemos</a:t>
            </a:r>
            <a:r>
              <a:rPr lang="es-ES" baseline="0" dirty="0"/>
              <a:t> estado halando de los </a:t>
            </a:r>
            <a:r>
              <a:rPr lang="es-ES" baseline="0" dirty="0" err="1"/>
              <a:t>DBMS</a:t>
            </a:r>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4</a:t>
            </a:fld>
            <a:endParaRPr lang="es-E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VE" dirty="0"/>
              <a:t>Ahora bien,</a:t>
            </a:r>
            <a:r>
              <a:rPr lang="es-VE" baseline="0" dirty="0"/>
              <a:t> vamos a hablar de tres componentes o lenguajes contenidos los gestores de </a:t>
            </a:r>
            <a:r>
              <a:rPr lang="es-VE" baseline="0" dirty="0" err="1"/>
              <a:t>BD</a:t>
            </a:r>
            <a:r>
              <a:rPr lang="es-VE" baseline="0" dirty="0"/>
              <a:t> del mundo relacional. En realidad el </a:t>
            </a:r>
            <a:r>
              <a:rPr lang="es-VE" baseline="0" dirty="0" err="1"/>
              <a:t>DDL</a:t>
            </a:r>
            <a:r>
              <a:rPr lang="es-VE" baseline="0" dirty="0"/>
              <a:t>, </a:t>
            </a:r>
            <a:r>
              <a:rPr lang="es-VE" baseline="0" dirty="0" err="1"/>
              <a:t>DML</a:t>
            </a:r>
            <a:r>
              <a:rPr lang="es-VE" baseline="0" dirty="0"/>
              <a:t> y </a:t>
            </a:r>
            <a:r>
              <a:rPr lang="es-VE" baseline="0" dirty="0" err="1"/>
              <a:t>DCL</a:t>
            </a:r>
            <a:r>
              <a:rPr lang="es-VE" baseline="0" dirty="0"/>
              <a:t> forman parte de lo que se conoce como SQL. SQL es el lenguaje de consulta de los manejadores de </a:t>
            </a:r>
            <a:r>
              <a:rPr lang="es-VE" baseline="0" dirty="0" err="1"/>
              <a:t>BD</a:t>
            </a:r>
            <a:r>
              <a:rPr lang="es-VE" baseline="0" dirty="0"/>
              <a:t> relacionales.</a:t>
            </a:r>
          </a:p>
          <a:p>
            <a:endParaRPr lang="es-VE" baseline="0" dirty="0"/>
          </a:p>
          <a:p>
            <a:r>
              <a:rPr lang="es-VE" baseline="0" dirty="0"/>
              <a:t>En las próximas láminas se explicará brevemente cada uno de estos componentes, los comandos presentados por cada componente se explicarán brevemente. (En la unidad V estaremos hablando más en profundidad de SQL)</a:t>
            </a:r>
          </a:p>
        </p:txBody>
      </p:sp>
      <p:sp>
        <p:nvSpPr>
          <p:cNvPr id="4" name="3 Marcador de número de diapositiva"/>
          <p:cNvSpPr>
            <a:spLocks noGrp="1"/>
          </p:cNvSpPr>
          <p:nvPr>
            <p:ph type="sldNum" sz="quarter" idx="10"/>
          </p:nvPr>
        </p:nvSpPr>
        <p:spPr/>
        <p:txBody>
          <a:bodyPr/>
          <a:lstStyle/>
          <a:p>
            <a:fld id="{87D77045-401A-4D5E-BFE3-54C21A8A6634}" type="slidenum">
              <a:rPr lang="es-VE" smtClean="0"/>
              <a:pPr/>
              <a:t>5</a:t>
            </a:fld>
            <a:endParaRPr lang="es-V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VE" sz="1200" b="0" i="0" kern="1200" dirty="0">
                <a:solidFill>
                  <a:schemeClr val="tx1"/>
                </a:solidFill>
                <a:latin typeface="+mn-lt"/>
                <a:ea typeface="+mn-ea"/>
                <a:cs typeface="+mn-cs"/>
              </a:rPr>
              <a:t>En pocas palabas, los comandos</a:t>
            </a:r>
            <a:r>
              <a:rPr lang="es-VE" sz="1200" b="0" i="0" kern="1200" baseline="0" dirty="0">
                <a:solidFill>
                  <a:schemeClr val="tx1"/>
                </a:solidFill>
                <a:latin typeface="+mn-lt"/>
                <a:ea typeface="+mn-ea"/>
                <a:cs typeface="+mn-cs"/>
              </a:rPr>
              <a:t>  o sentencias pertenecientes al </a:t>
            </a:r>
            <a:r>
              <a:rPr lang="es-VE" sz="1200" b="0" i="0" kern="1200" baseline="0" dirty="0" err="1">
                <a:solidFill>
                  <a:schemeClr val="tx1"/>
                </a:solidFill>
                <a:latin typeface="+mn-lt"/>
                <a:ea typeface="+mn-ea"/>
                <a:cs typeface="+mn-cs"/>
              </a:rPr>
              <a:t>DDL</a:t>
            </a:r>
            <a:r>
              <a:rPr lang="es-VE" sz="1200" b="0" i="0" kern="1200" baseline="0" dirty="0">
                <a:solidFill>
                  <a:schemeClr val="tx1"/>
                </a:solidFill>
                <a:latin typeface="+mn-lt"/>
                <a:ea typeface="+mn-ea"/>
                <a:cs typeface="+mn-cs"/>
              </a:rPr>
              <a:t> p</a:t>
            </a:r>
            <a:r>
              <a:rPr lang="es-VE" sz="1200" b="0" i="0" kern="1200" dirty="0">
                <a:solidFill>
                  <a:schemeClr val="tx1"/>
                </a:solidFill>
                <a:latin typeface="+mn-lt"/>
                <a:ea typeface="+mn-ea"/>
                <a:cs typeface="+mn-cs"/>
              </a:rPr>
              <a:t>ermiten crear y modificar la estructura de la </a:t>
            </a:r>
            <a:r>
              <a:rPr lang="es-VE" sz="1200" b="0" i="0" kern="1200" dirty="0" err="1">
                <a:solidFill>
                  <a:schemeClr val="tx1"/>
                </a:solidFill>
                <a:latin typeface="+mn-lt"/>
                <a:ea typeface="+mn-ea"/>
                <a:cs typeface="+mn-cs"/>
              </a:rPr>
              <a:t>BD</a:t>
            </a:r>
            <a:r>
              <a:rPr lang="es-VE" sz="1200" b="0" i="0" kern="1200" dirty="0">
                <a:solidFill>
                  <a:schemeClr val="tx1"/>
                </a:solidFill>
                <a:latin typeface="+mn-lt"/>
                <a:ea typeface="+mn-ea"/>
                <a:cs typeface="+mn-cs"/>
              </a:rPr>
              <a:t>. Ejemplo</a:t>
            </a:r>
            <a:r>
              <a:rPr lang="es-VE" sz="1200" b="0" i="0" kern="1200" baseline="0" dirty="0">
                <a:solidFill>
                  <a:schemeClr val="tx1"/>
                </a:solidFill>
                <a:latin typeface="+mn-lt"/>
                <a:ea typeface="+mn-ea"/>
                <a:cs typeface="+mn-cs"/>
              </a:rPr>
              <a:t>s de estos comandos son :</a:t>
            </a:r>
          </a:p>
          <a:p>
            <a:r>
              <a:rPr lang="es-VE" sz="1200" b="1" i="0" kern="1200" dirty="0" err="1">
                <a:solidFill>
                  <a:schemeClr val="tx1"/>
                </a:solidFill>
                <a:latin typeface="+mn-lt"/>
                <a:ea typeface="+mn-ea"/>
                <a:cs typeface="+mn-cs"/>
              </a:rPr>
              <a:t>CREATE</a:t>
            </a:r>
            <a:r>
              <a:rPr lang="es-VE" sz="1200" b="1" i="0" kern="1200" dirty="0">
                <a:solidFill>
                  <a:schemeClr val="tx1"/>
                </a:solidFill>
                <a:latin typeface="+mn-lt"/>
                <a:ea typeface="+mn-ea"/>
                <a:cs typeface="+mn-cs"/>
              </a:rPr>
              <a:t>:</a:t>
            </a:r>
            <a:r>
              <a:rPr lang="es-VE" sz="1200" b="0" i="0" kern="1200" dirty="0">
                <a:solidFill>
                  <a:schemeClr val="tx1"/>
                </a:solidFill>
                <a:latin typeface="+mn-lt"/>
                <a:ea typeface="+mn-ea"/>
                <a:cs typeface="+mn-cs"/>
              </a:rPr>
              <a:t> Utilizado para crear nuevas tablas, campos e índices.</a:t>
            </a:r>
          </a:p>
          <a:p>
            <a:r>
              <a:rPr lang="es-VE" sz="1200" b="1" i="0" kern="1200" dirty="0">
                <a:solidFill>
                  <a:schemeClr val="tx1"/>
                </a:solidFill>
                <a:latin typeface="+mn-lt"/>
                <a:ea typeface="+mn-ea"/>
                <a:cs typeface="+mn-cs"/>
              </a:rPr>
              <a:t>ALTER:</a:t>
            </a:r>
            <a:r>
              <a:rPr lang="es-VE" sz="1200" b="0" i="0" kern="1200" dirty="0">
                <a:solidFill>
                  <a:schemeClr val="tx1"/>
                </a:solidFill>
                <a:latin typeface="+mn-lt"/>
                <a:ea typeface="+mn-ea"/>
                <a:cs typeface="+mn-cs"/>
              </a:rPr>
              <a:t> Utilizado para modificar las tablas agregando campos o cambiando la definición de los campos.</a:t>
            </a:r>
          </a:p>
          <a:p>
            <a:r>
              <a:rPr lang="es-VE" sz="1200" b="1" i="0" kern="1200" dirty="0" err="1">
                <a:solidFill>
                  <a:schemeClr val="tx1"/>
                </a:solidFill>
                <a:latin typeface="+mn-lt"/>
                <a:ea typeface="+mn-ea"/>
                <a:cs typeface="+mn-cs"/>
              </a:rPr>
              <a:t>DROP</a:t>
            </a:r>
            <a:r>
              <a:rPr lang="es-VE" sz="1200" b="1" i="0" kern="1200" dirty="0">
                <a:solidFill>
                  <a:schemeClr val="tx1"/>
                </a:solidFill>
                <a:latin typeface="+mn-lt"/>
                <a:ea typeface="+mn-ea"/>
                <a:cs typeface="+mn-cs"/>
              </a:rPr>
              <a:t>:</a:t>
            </a:r>
            <a:r>
              <a:rPr lang="es-VE" sz="1200" b="0" i="0" kern="1200" dirty="0">
                <a:solidFill>
                  <a:schemeClr val="tx1"/>
                </a:solidFill>
                <a:latin typeface="+mn-lt"/>
                <a:ea typeface="+mn-ea"/>
                <a:cs typeface="+mn-cs"/>
              </a:rPr>
              <a:t> Empleado para eliminar tablas e índices.</a:t>
            </a:r>
          </a:p>
          <a:p>
            <a:r>
              <a:rPr lang="es-VE" sz="1200" b="1" i="0" kern="1200" dirty="0" err="1">
                <a:solidFill>
                  <a:schemeClr val="tx1"/>
                </a:solidFill>
                <a:latin typeface="+mn-lt"/>
                <a:ea typeface="+mn-ea"/>
                <a:cs typeface="+mn-cs"/>
              </a:rPr>
              <a:t>TRUNCATE</a:t>
            </a:r>
            <a:r>
              <a:rPr lang="es-VE" sz="1200" b="1" i="0" kern="1200" dirty="0">
                <a:solidFill>
                  <a:schemeClr val="tx1"/>
                </a:solidFill>
                <a:latin typeface="+mn-lt"/>
                <a:ea typeface="+mn-ea"/>
                <a:cs typeface="+mn-cs"/>
              </a:rPr>
              <a:t>:</a:t>
            </a:r>
            <a:r>
              <a:rPr lang="es-VE" sz="1200" b="0" i="0" kern="1200" dirty="0">
                <a:solidFill>
                  <a:schemeClr val="tx1"/>
                </a:solidFill>
                <a:latin typeface="+mn-lt"/>
                <a:ea typeface="+mn-ea"/>
                <a:cs typeface="+mn-cs"/>
              </a:rPr>
              <a:t> Empleado para eliminar todos los registros de una tabla.</a:t>
            </a:r>
          </a:p>
          <a:p>
            <a:endParaRPr lang="es-VE" dirty="0"/>
          </a:p>
        </p:txBody>
      </p:sp>
      <p:sp>
        <p:nvSpPr>
          <p:cNvPr id="4" name="3 Marcador de número de diapositiva"/>
          <p:cNvSpPr>
            <a:spLocks noGrp="1"/>
          </p:cNvSpPr>
          <p:nvPr>
            <p:ph type="sldNum" sz="quarter" idx="10"/>
          </p:nvPr>
        </p:nvSpPr>
        <p:spPr/>
        <p:txBody>
          <a:bodyPr/>
          <a:lstStyle/>
          <a:p>
            <a:fld id="{87D77045-401A-4D5E-BFE3-54C21A8A6634}" type="slidenum">
              <a:rPr lang="es-VE" smtClean="0"/>
              <a:pPr/>
              <a:t>6</a:t>
            </a:fld>
            <a:endParaRPr lang="es-V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VE" sz="1200" b="0" i="0" kern="1200" dirty="0">
                <a:solidFill>
                  <a:schemeClr val="tx1"/>
                </a:solidFill>
                <a:latin typeface="+mn-lt"/>
                <a:ea typeface="+mn-ea"/>
                <a:cs typeface="+mn-cs"/>
              </a:rPr>
              <a:t>Los comandos pertenecientes</a:t>
            </a:r>
            <a:r>
              <a:rPr lang="es-VE" sz="1200" b="0" i="0" kern="1200" baseline="0" dirty="0">
                <a:solidFill>
                  <a:schemeClr val="tx1"/>
                </a:solidFill>
                <a:latin typeface="+mn-lt"/>
                <a:ea typeface="+mn-ea"/>
                <a:cs typeface="+mn-cs"/>
              </a:rPr>
              <a:t> al </a:t>
            </a:r>
            <a:r>
              <a:rPr lang="es-VE" sz="1200" b="0" i="0" kern="1200" baseline="0" dirty="0" err="1">
                <a:solidFill>
                  <a:schemeClr val="tx1"/>
                </a:solidFill>
                <a:latin typeface="+mn-lt"/>
                <a:ea typeface="+mn-ea"/>
                <a:cs typeface="+mn-cs"/>
              </a:rPr>
              <a:t>DML</a:t>
            </a:r>
            <a:r>
              <a:rPr lang="es-VE" sz="1200" b="0" i="0" kern="1200" baseline="0" dirty="0">
                <a:solidFill>
                  <a:schemeClr val="tx1"/>
                </a:solidFill>
                <a:latin typeface="+mn-lt"/>
                <a:ea typeface="+mn-ea"/>
                <a:cs typeface="+mn-cs"/>
              </a:rPr>
              <a:t>  permiten </a:t>
            </a:r>
            <a:r>
              <a:rPr lang="es-VE" sz="1200" b="0" i="0" kern="1200" dirty="0">
                <a:solidFill>
                  <a:schemeClr val="tx1"/>
                </a:solidFill>
                <a:latin typeface="+mn-lt"/>
                <a:ea typeface="+mn-ea"/>
                <a:cs typeface="+mn-cs"/>
              </a:rPr>
              <a:t>realizar diferentes operaciones para consultar o manipular datos. A este tipo de operaciones  también se le conoce como</a:t>
            </a:r>
            <a:r>
              <a:rPr lang="es-VE" sz="1200" b="0" i="0" kern="1200" baseline="0" dirty="0">
                <a:solidFill>
                  <a:schemeClr val="tx1"/>
                </a:solidFill>
                <a:latin typeface="+mn-lt"/>
                <a:ea typeface="+mn-ea"/>
                <a:cs typeface="+mn-cs"/>
              </a:rPr>
              <a:t> </a:t>
            </a:r>
            <a:r>
              <a:rPr lang="es-VE" sz="1200" b="0" i="0" kern="1200" dirty="0">
                <a:solidFill>
                  <a:schemeClr val="tx1"/>
                </a:solidFill>
                <a:latin typeface="+mn-lt"/>
                <a:ea typeface="+mn-ea"/>
                <a:cs typeface="+mn-cs"/>
              </a:rPr>
              <a:t>operaciones </a:t>
            </a:r>
            <a:r>
              <a:rPr lang="es-VE" sz="1200" b="0" i="0" kern="1200" dirty="0" err="1">
                <a:solidFill>
                  <a:schemeClr val="tx1"/>
                </a:solidFill>
                <a:latin typeface="+mn-lt"/>
                <a:ea typeface="+mn-ea"/>
                <a:cs typeface="+mn-cs"/>
              </a:rPr>
              <a:t>CRUD</a:t>
            </a:r>
            <a:r>
              <a:rPr lang="es-VE" sz="1200" b="0" i="0" kern="1200" dirty="0">
                <a:solidFill>
                  <a:schemeClr val="tx1"/>
                </a:solidFill>
                <a:latin typeface="+mn-lt"/>
                <a:ea typeface="+mn-ea"/>
                <a:cs typeface="+mn-cs"/>
              </a:rPr>
              <a:t> (</a:t>
            </a:r>
            <a:r>
              <a:rPr lang="es-VE" sz="1200" b="1" i="0" kern="1200" dirty="0" err="1">
                <a:solidFill>
                  <a:schemeClr val="tx1"/>
                </a:solidFill>
                <a:latin typeface="+mn-lt"/>
                <a:ea typeface="+mn-ea"/>
                <a:cs typeface="+mn-cs"/>
              </a:rPr>
              <a:t>C</a:t>
            </a:r>
            <a:r>
              <a:rPr lang="es-VE" sz="1200" b="0" i="0" kern="1200" dirty="0" err="1">
                <a:solidFill>
                  <a:schemeClr val="tx1"/>
                </a:solidFill>
                <a:latin typeface="+mn-lt"/>
                <a:ea typeface="+mn-ea"/>
                <a:cs typeface="+mn-cs"/>
              </a:rPr>
              <a:t>reate</a:t>
            </a:r>
            <a:r>
              <a:rPr lang="es-VE" sz="1200" b="0" i="0" kern="1200" dirty="0">
                <a:solidFill>
                  <a:schemeClr val="tx1"/>
                </a:solidFill>
                <a:latin typeface="+mn-lt"/>
                <a:ea typeface="+mn-ea"/>
                <a:cs typeface="+mn-cs"/>
              </a:rPr>
              <a:t>, </a:t>
            </a:r>
            <a:r>
              <a:rPr lang="es-VE" sz="1200" b="1" i="0" kern="1200" dirty="0" err="1">
                <a:solidFill>
                  <a:schemeClr val="tx1"/>
                </a:solidFill>
                <a:latin typeface="+mn-lt"/>
                <a:ea typeface="+mn-ea"/>
                <a:cs typeface="+mn-cs"/>
              </a:rPr>
              <a:t>R</a:t>
            </a:r>
            <a:r>
              <a:rPr lang="es-VE" sz="1200" b="0" i="0" kern="1200" dirty="0" err="1">
                <a:solidFill>
                  <a:schemeClr val="tx1"/>
                </a:solidFill>
                <a:latin typeface="+mn-lt"/>
                <a:ea typeface="+mn-ea"/>
                <a:cs typeface="+mn-cs"/>
              </a:rPr>
              <a:t>ead</a:t>
            </a:r>
            <a:r>
              <a:rPr lang="es-VE" sz="1200" b="0" i="0" kern="1200" dirty="0">
                <a:solidFill>
                  <a:schemeClr val="tx1"/>
                </a:solidFill>
                <a:latin typeface="+mn-lt"/>
                <a:ea typeface="+mn-ea"/>
                <a:cs typeface="+mn-cs"/>
              </a:rPr>
              <a:t>, </a:t>
            </a:r>
            <a:r>
              <a:rPr lang="es-VE" sz="1200" b="1" i="0" kern="1200" dirty="0" err="1">
                <a:solidFill>
                  <a:schemeClr val="tx1"/>
                </a:solidFill>
                <a:latin typeface="+mn-lt"/>
                <a:ea typeface="+mn-ea"/>
                <a:cs typeface="+mn-cs"/>
              </a:rPr>
              <a:t>U</a:t>
            </a:r>
            <a:r>
              <a:rPr lang="es-VE" sz="1200" b="0" i="0" kern="1200" dirty="0" err="1">
                <a:solidFill>
                  <a:schemeClr val="tx1"/>
                </a:solidFill>
                <a:latin typeface="+mn-lt"/>
                <a:ea typeface="+mn-ea"/>
                <a:cs typeface="+mn-cs"/>
              </a:rPr>
              <a:t>pdate</a:t>
            </a:r>
            <a:r>
              <a:rPr lang="es-VE" sz="1200" b="0" i="0" kern="1200" dirty="0">
                <a:solidFill>
                  <a:schemeClr val="tx1"/>
                </a:solidFill>
                <a:latin typeface="+mn-lt"/>
                <a:ea typeface="+mn-ea"/>
                <a:cs typeface="+mn-cs"/>
              </a:rPr>
              <a:t> y </a:t>
            </a:r>
            <a:r>
              <a:rPr lang="es-VE" sz="1200" b="1" i="0" kern="1200" dirty="0" err="1">
                <a:solidFill>
                  <a:schemeClr val="tx1"/>
                </a:solidFill>
                <a:latin typeface="+mn-lt"/>
                <a:ea typeface="+mn-ea"/>
                <a:cs typeface="+mn-cs"/>
              </a:rPr>
              <a:t>D</a:t>
            </a:r>
            <a:r>
              <a:rPr lang="es-VE" sz="1200" b="0" i="0" kern="1200" dirty="0" err="1">
                <a:solidFill>
                  <a:schemeClr val="tx1"/>
                </a:solidFill>
                <a:latin typeface="+mn-lt"/>
                <a:ea typeface="+mn-ea"/>
                <a:cs typeface="+mn-cs"/>
              </a:rPr>
              <a:t>elete</a:t>
            </a:r>
            <a:r>
              <a:rPr lang="es-VE" sz="1200" b="0" i="0" kern="1200" dirty="0">
                <a:solidFill>
                  <a:schemeClr val="tx1"/>
                </a:solidFill>
                <a:latin typeface="+mn-lt"/>
                <a:ea typeface="+mn-ea"/>
                <a:cs typeface="+mn-cs"/>
              </a:rPr>
              <a:t>). Para ello el </a:t>
            </a:r>
            <a:r>
              <a:rPr lang="es-VE" sz="1200" b="0" i="0" kern="1200" dirty="0" err="1">
                <a:solidFill>
                  <a:schemeClr val="tx1"/>
                </a:solidFill>
                <a:latin typeface="+mn-lt"/>
                <a:ea typeface="+mn-ea"/>
                <a:cs typeface="+mn-cs"/>
              </a:rPr>
              <a:t>DML</a:t>
            </a:r>
            <a:r>
              <a:rPr lang="es-VE" sz="1200" b="0" i="0" kern="1200" dirty="0">
                <a:solidFill>
                  <a:schemeClr val="tx1"/>
                </a:solidFill>
                <a:latin typeface="+mn-lt"/>
                <a:ea typeface="+mn-ea"/>
                <a:cs typeface="+mn-cs"/>
              </a:rPr>
              <a:t> dispone</a:t>
            </a:r>
            <a:r>
              <a:rPr lang="es-VE" sz="1200" b="0" i="0" kern="1200" baseline="0" dirty="0">
                <a:solidFill>
                  <a:schemeClr val="tx1"/>
                </a:solidFill>
                <a:latin typeface="+mn-lt"/>
                <a:ea typeface="+mn-ea"/>
                <a:cs typeface="+mn-cs"/>
              </a:rPr>
              <a:t> </a:t>
            </a:r>
            <a:r>
              <a:rPr lang="es-VE" sz="1200" b="0" i="0" kern="1200" dirty="0">
                <a:solidFill>
                  <a:schemeClr val="tx1"/>
                </a:solidFill>
                <a:latin typeface="+mn-lt"/>
                <a:ea typeface="+mn-ea"/>
                <a:cs typeface="+mn-cs"/>
              </a:rPr>
              <a:t>cuatro instrucciones o comandos para realizar dichas operaciones:</a:t>
            </a:r>
          </a:p>
          <a:p>
            <a:r>
              <a:rPr lang="es-VE" sz="1200" b="0" i="0" kern="1200" dirty="0" err="1">
                <a:solidFill>
                  <a:schemeClr val="tx1"/>
                </a:solidFill>
                <a:latin typeface="+mn-lt"/>
                <a:ea typeface="+mn-ea"/>
                <a:cs typeface="+mn-cs"/>
              </a:rPr>
              <a:t>INSERT</a:t>
            </a:r>
            <a:r>
              <a:rPr lang="es-VE" sz="1200" b="0" i="0" kern="1200" dirty="0">
                <a:solidFill>
                  <a:schemeClr val="tx1"/>
                </a:solidFill>
                <a:latin typeface="+mn-lt"/>
                <a:ea typeface="+mn-ea"/>
                <a:cs typeface="+mn-cs"/>
              </a:rPr>
              <a:t>: inserta filas en una tabla. (</a:t>
            </a:r>
            <a:r>
              <a:rPr lang="es-VE" sz="1200" b="1" i="0" kern="1200" dirty="0" err="1">
                <a:solidFill>
                  <a:schemeClr val="tx1"/>
                </a:solidFill>
                <a:latin typeface="+mn-lt"/>
                <a:ea typeface="+mn-ea"/>
                <a:cs typeface="+mn-cs"/>
              </a:rPr>
              <a:t>C</a:t>
            </a:r>
            <a:r>
              <a:rPr lang="es-VE" sz="1200" b="0" i="0" kern="1200" dirty="0" err="1">
                <a:solidFill>
                  <a:schemeClr val="tx1"/>
                </a:solidFill>
                <a:latin typeface="+mn-lt"/>
                <a:ea typeface="+mn-ea"/>
                <a:cs typeface="+mn-cs"/>
              </a:rPr>
              <a:t>reate</a:t>
            </a:r>
            <a:r>
              <a:rPr lang="es-VE" sz="1200" b="0" i="0" kern="1200" dirty="0">
                <a:solidFill>
                  <a:schemeClr val="tx1"/>
                </a:solidFill>
                <a:latin typeface="+mn-lt"/>
                <a:ea typeface="+mn-ea"/>
                <a:cs typeface="+mn-cs"/>
              </a:rPr>
              <a:t>)</a:t>
            </a:r>
          </a:p>
          <a:p>
            <a:r>
              <a:rPr lang="es-VE" sz="1200" b="0" i="0" kern="1200" dirty="0" err="1">
                <a:solidFill>
                  <a:schemeClr val="tx1"/>
                </a:solidFill>
                <a:latin typeface="+mn-lt"/>
                <a:ea typeface="+mn-ea"/>
                <a:cs typeface="+mn-cs"/>
              </a:rPr>
              <a:t>SELECT</a:t>
            </a:r>
            <a:r>
              <a:rPr lang="es-VE" sz="1200" b="0" i="0" kern="1200" dirty="0">
                <a:solidFill>
                  <a:schemeClr val="tx1"/>
                </a:solidFill>
                <a:latin typeface="+mn-lt"/>
                <a:ea typeface="+mn-ea"/>
                <a:cs typeface="+mn-cs"/>
              </a:rPr>
              <a:t>: Muestra información sobre los datos almacenados.  (</a:t>
            </a:r>
            <a:r>
              <a:rPr lang="es-VE" sz="1200" b="1" i="0" kern="1200" dirty="0" err="1">
                <a:solidFill>
                  <a:schemeClr val="tx1"/>
                </a:solidFill>
                <a:latin typeface="+mn-lt"/>
                <a:ea typeface="+mn-ea"/>
                <a:cs typeface="+mn-cs"/>
              </a:rPr>
              <a:t>R</a:t>
            </a:r>
            <a:r>
              <a:rPr lang="es-VE" sz="1200" b="0" i="0" kern="1200" dirty="0" err="1">
                <a:solidFill>
                  <a:schemeClr val="tx1"/>
                </a:solidFill>
                <a:latin typeface="+mn-lt"/>
                <a:ea typeface="+mn-ea"/>
                <a:cs typeface="+mn-cs"/>
              </a:rPr>
              <a:t>ead</a:t>
            </a:r>
            <a:r>
              <a:rPr lang="es-VE" sz="1200" b="0" i="0" kern="1200" dirty="0">
                <a:solidFill>
                  <a:schemeClr val="tx1"/>
                </a:solidFill>
                <a:latin typeface="+mn-lt"/>
                <a:ea typeface="+mn-ea"/>
                <a:cs typeface="+mn-cs"/>
              </a:rPr>
              <a:t>)</a:t>
            </a:r>
          </a:p>
          <a:p>
            <a:r>
              <a:rPr lang="es-VE" sz="1200" b="0" i="0" kern="1200" dirty="0" err="1">
                <a:solidFill>
                  <a:schemeClr val="tx1"/>
                </a:solidFill>
                <a:latin typeface="+mn-lt"/>
                <a:ea typeface="+mn-ea"/>
                <a:cs typeface="+mn-cs"/>
              </a:rPr>
              <a:t>UPDATE</a:t>
            </a:r>
            <a:r>
              <a:rPr lang="es-VE" sz="1200" b="0" i="0" kern="1200" dirty="0">
                <a:solidFill>
                  <a:schemeClr val="tx1"/>
                </a:solidFill>
                <a:latin typeface="+mn-lt"/>
                <a:ea typeface="+mn-ea"/>
                <a:cs typeface="+mn-cs"/>
              </a:rPr>
              <a:t>: Actualiza información de los registros</a:t>
            </a:r>
            <a:r>
              <a:rPr lang="es-VE" sz="1200" b="0" i="0" kern="1200" baseline="0" dirty="0">
                <a:solidFill>
                  <a:schemeClr val="tx1"/>
                </a:solidFill>
                <a:latin typeface="+mn-lt"/>
                <a:ea typeface="+mn-ea"/>
                <a:cs typeface="+mn-cs"/>
              </a:rPr>
              <a:t> de</a:t>
            </a:r>
            <a:r>
              <a:rPr lang="es-VE" sz="1200" b="0" i="0" kern="1200" dirty="0">
                <a:solidFill>
                  <a:schemeClr val="tx1"/>
                </a:solidFill>
                <a:latin typeface="+mn-lt"/>
                <a:ea typeface="+mn-ea"/>
                <a:cs typeface="+mn-cs"/>
              </a:rPr>
              <a:t> una tabla. (</a:t>
            </a:r>
            <a:r>
              <a:rPr lang="es-VE" sz="1200" b="1" i="0" kern="1200" dirty="0" err="1">
                <a:solidFill>
                  <a:schemeClr val="tx1"/>
                </a:solidFill>
                <a:latin typeface="+mn-lt"/>
                <a:ea typeface="+mn-ea"/>
                <a:cs typeface="+mn-cs"/>
              </a:rPr>
              <a:t>U</a:t>
            </a:r>
            <a:r>
              <a:rPr lang="es-VE" sz="1200" b="0" i="0" kern="1200" dirty="0" err="1">
                <a:solidFill>
                  <a:schemeClr val="tx1"/>
                </a:solidFill>
                <a:latin typeface="+mn-lt"/>
                <a:ea typeface="+mn-ea"/>
                <a:cs typeface="+mn-cs"/>
              </a:rPr>
              <a:t>pdate</a:t>
            </a:r>
            <a:r>
              <a:rPr lang="es-VE" sz="1200" b="0" i="0" kern="1200" dirty="0">
                <a:solidFill>
                  <a:schemeClr val="tx1"/>
                </a:solidFill>
                <a:latin typeface="+mn-lt"/>
                <a:ea typeface="+mn-ea"/>
                <a:cs typeface="+mn-cs"/>
              </a:rPr>
              <a:t>)</a:t>
            </a:r>
          </a:p>
          <a:p>
            <a:r>
              <a:rPr lang="es-VE" sz="1200" b="0" i="0" kern="1200" dirty="0" err="1">
                <a:solidFill>
                  <a:schemeClr val="tx1"/>
                </a:solidFill>
                <a:latin typeface="+mn-lt"/>
                <a:ea typeface="+mn-ea"/>
                <a:cs typeface="+mn-cs"/>
              </a:rPr>
              <a:t>DELETE</a:t>
            </a:r>
            <a:r>
              <a:rPr lang="es-VE" sz="1200" b="0" i="0" kern="1200" dirty="0">
                <a:solidFill>
                  <a:schemeClr val="tx1"/>
                </a:solidFill>
                <a:latin typeface="+mn-lt"/>
                <a:ea typeface="+mn-ea"/>
                <a:cs typeface="+mn-cs"/>
              </a:rPr>
              <a:t>: Borra</a:t>
            </a:r>
            <a:r>
              <a:rPr lang="es-VE" sz="1200" b="0" i="0" kern="1200" baseline="0" dirty="0">
                <a:solidFill>
                  <a:schemeClr val="tx1"/>
                </a:solidFill>
                <a:latin typeface="+mn-lt"/>
                <a:ea typeface="+mn-ea"/>
                <a:cs typeface="+mn-cs"/>
              </a:rPr>
              <a:t> o elimina la (s) </a:t>
            </a:r>
            <a:r>
              <a:rPr lang="es-VE" sz="1200" b="0" i="0" kern="1200" dirty="0">
                <a:solidFill>
                  <a:schemeClr val="tx1"/>
                </a:solidFill>
                <a:latin typeface="+mn-lt"/>
                <a:ea typeface="+mn-ea"/>
                <a:cs typeface="+mn-cs"/>
              </a:rPr>
              <a:t>fila(s) de una tabla. (</a:t>
            </a:r>
            <a:r>
              <a:rPr lang="es-VE" sz="1200" b="1" i="0" kern="1200" dirty="0" err="1">
                <a:solidFill>
                  <a:schemeClr val="tx1"/>
                </a:solidFill>
                <a:latin typeface="+mn-lt"/>
                <a:ea typeface="+mn-ea"/>
                <a:cs typeface="+mn-cs"/>
              </a:rPr>
              <a:t>D</a:t>
            </a:r>
            <a:r>
              <a:rPr lang="es-VE" sz="1200" b="0" i="0" kern="1200" dirty="0" err="1">
                <a:solidFill>
                  <a:schemeClr val="tx1"/>
                </a:solidFill>
                <a:latin typeface="+mn-lt"/>
                <a:ea typeface="+mn-ea"/>
                <a:cs typeface="+mn-cs"/>
              </a:rPr>
              <a:t>elete</a:t>
            </a:r>
            <a:r>
              <a:rPr lang="es-VE" sz="1200" b="0" i="0" kern="1200" dirty="0">
                <a:solidFill>
                  <a:schemeClr val="tx1"/>
                </a:solidFill>
                <a:latin typeface="+mn-lt"/>
                <a:ea typeface="+mn-ea"/>
                <a:cs typeface="+mn-cs"/>
              </a:rPr>
              <a:t>)</a:t>
            </a:r>
          </a:p>
        </p:txBody>
      </p:sp>
      <p:sp>
        <p:nvSpPr>
          <p:cNvPr id="4" name="3 Marcador de número de diapositiva"/>
          <p:cNvSpPr>
            <a:spLocks noGrp="1"/>
          </p:cNvSpPr>
          <p:nvPr>
            <p:ph type="sldNum" sz="quarter" idx="10"/>
          </p:nvPr>
        </p:nvSpPr>
        <p:spPr/>
        <p:txBody>
          <a:bodyPr/>
          <a:lstStyle/>
          <a:p>
            <a:fld id="{87D77045-401A-4D5E-BFE3-54C21A8A6634}" type="slidenum">
              <a:rPr lang="es-VE" smtClean="0"/>
              <a:pPr/>
              <a:t>7</a:t>
            </a:fld>
            <a:endParaRPr lang="es-V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VE" sz="1200" b="0" i="0" kern="1200" dirty="0">
                <a:solidFill>
                  <a:schemeClr val="tx1"/>
                </a:solidFill>
                <a:latin typeface="+mn-lt"/>
                <a:ea typeface="+mn-ea"/>
                <a:cs typeface="+mn-cs"/>
              </a:rPr>
              <a:t>Hasta aquí hemos visto las sentencias usadas para crear y manipular datos pero también es necesario su control y administración. De esto se encarga el lenguaje </a:t>
            </a:r>
            <a:r>
              <a:rPr lang="es-VE" sz="1200" b="0" i="0" kern="1200" dirty="0" err="1">
                <a:solidFill>
                  <a:schemeClr val="tx1"/>
                </a:solidFill>
                <a:latin typeface="+mn-lt"/>
                <a:ea typeface="+mn-ea"/>
                <a:cs typeface="+mn-cs"/>
              </a:rPr>
              <a:t>DLC</a:t>
            </a:r>
            <a:r>
              <a:rPr lang="es-VE" sz="1200" b="0" i="0" kern="1200" dirty="0">
                <a:solidFill>
                  <a:schemeClr val="tx1"/>
                </a:solidFill>
                <a:latin typeface="+mn-lt"/>
                <a:ea typeface="+mn-ea"/>
                <a:cs typeface="+mn-cs"/>
              </a:rPr>
              <a:t> (Data Control </a:t>
            </a:r>
            <a:r>
              <a:rPr lang="es-VE" sz="1200" b="0" i="0" kern="1200" dirty="0" err="1">
                <a:solidFill>
                  <a:schemeClr val="tx1"/>
                </a:solidFill>
                <a:latin typeface="+mn-lt"/>
                <a:ea typeface="+mn-ea"/>
                <a:cs typeface="+mn-cs"/>
              </a:rPr>
              <a:t>Languaje</a:t>
            </a:r>
            <a:r>
              <a:rPr lang="es-VE" sz="1200" b="0" i="0" kern="1200" dirty="0">
                <a:solidFill>
                  <a:schemeClr val="tx1"/>
                </a:solidFill>
                <a:latin typeface="+mn-lt"/>
                <a:ea typeface="+mn-ea"/>
                <a:cs typeface="+mn-cs"/>
              </a:rPr>
              <a:t>) mediante el conjunto de comandos que permiten a un administrador del sistema de bases de datos controlar el acceso a usuarios mediante la asignación de permisos o roles para realizar determinadas tareas.</a:t>
            </a:r>
          </a:p>
          <a:p>
            <a:r>
              <a:rPr lang="es-VE" sz="1200" b="0" i="0" kern="1200" dirty="0">
                <a:solidFill>
                  <a:schemeClr val="tx1"/>
                </a:solidFill>
                <a:latin typeface="+mn-lt"/>
                <a:ea typeface="+mn-ea"/>
                <a:cs typeface="+mn-cs"/>
              </a:rPr>
              <a:t>Los comandos para controlar los permisos son los siguientes:</a:t>
            </a:r>
          </a:p>
          <a:p>
            <a:r>
              <a:rPr lang="es-VE" sz="1200" b="0" i="0" kern="1200" dirty="0" err="1">
                <a:solidFill>
                  <a:schemeClr val="tx1"/>
                </a:solidFill>
                <a:latin typeface="+mn-lt"/>
                <a:ea typeface="+mn-ea"/>
                <a:cs typeface="+mn-cs"/>
              </a:rPr>
              <a:t>GRANT</a:t>
            </a:r>
            <a:r>
              <a:rPr lang="es-VE" sz="1200" b="0" i="0" kern="1200" dirty="0">
                <a:solidFill>
                  <a:schemeClr val="tx1"/>
                </a:solidFill>
                <a:latin typeface="+mn-lt"/>
                <a:ea typeface="+mn-ea"/>
                <a:cs typeface="+mn-cs"/>
              </a:rPr>
              <a:t>, permite otorgar permisos.</a:t>
            </a:r>
          </a:p>
          <a:p>
            <a:r>
              <a:rPr lang="es-VE" sz="1200" b="0" i="0" kern="1200" dirty="0" err="1">
                <a:solidFill>
                  <a:schemeClr val="tx1"/>
                </a:solidFill>
                <a:latin typeface="+mn-lt"/>
                <a:ea typeface="+mn-ea"/>
                <a:cs typeface="+mn-cs"/>
              </a:rPr>
              <a:t>REVOKE</a:t>
            </a:r>
            <a:r>
              <a:rPr lang="es-VE" sz="1200" b="0" i="0" kern="1200" dirty="0">
                <a:solidFill>
                  <a:schemeClr val="tx1"/>
                </a:solidFill>
                <a:latin typeface="+mn-lt"/>
                <a:ea typeface="+mn-ea"/>
                <a:cs typeface="+mn-cs"/>
              </a:rPr>
              <a:t>, elimina los permisos que previamente se han concedido.</a:t>
            </a:r>
          </a:p>
        </p:txBody>
      </p:sp>
      <p:sp>
        <p:nvSpPr>
          <p:cNvPr id="4" name="3 Marcador de número de diapositiva"/>
          <p:cNvSpPr>
            <a:spLocks noGrp="1"/>
          </p:cNvSpPr>
          <p:nvPr>
            <p:ph type="sldNum" sz="quarter" idx="10"/>
          </p:nvPr>
        </p:nvSpPr>
        <p:spPr/>
        <p:txBody>
          <a:bodyPr/>
          <a:lstStyle/>
          <a:p>
            <a:fld id="{87D77045-401A-4D5E-BFE3-54C21A8A6634}" type="slidenum">
              <a:rPr lang="es-VE" smtClean="0"/>
              <a:pPr/>
              <a:t>8</a:t>
            </a:fld>
            <a:endParaRPr lang="es-V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dirty="0"/>
          </a:p>
        </p:txBody>
      </p:sp>
      <p:sp>
        <p:nvSpPr>
          <p:cNvPr id="4" name="Slide Number Placeholder 3"/>
          <p:cNvSpPr>
            <a:spLocks noGrp="1"/>
          </p:cNvSpPr>
          <p:nvPr>
            <p:ph type="sldNum" sz="quarter" idx="10"/>
          </p:nvPr>
        </p:nvSpPr>
        <p:spPr/>
        <p:txBody>
          <a:bodyPr/>
          <a:lstStyle/>
          <a:p>
            <a:fld id="{87D77045-401A-4D5E-BFE3-54C21A8A6634}" type="slidenum">
              <a:rPr lang="es-ES" smtClean="0"/>
              <a:pPr/>
              <a:t>9</a:t>
            </a:fld>
            <a:endParaRPr lang="es-E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44" name="Shape 43"/>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s-ES"/>
          </a:p>
        </p:txBody>
      </p:sp>
      <p:sp>
        <p:nvSpPr>
          <p:cNvPr id="36" name="Shape 35"/>
          <p:cNvSpPr>
            <a:spLocks/>
          </p:cNvSpPr>
          <p:nvPr/>
        </p:nvSpPr>
        <p:spPr bwMode="auto">
          <a:xfrm>
            <a:off x="4821864" y="1066800"/>
            <a:ext cx="4343400"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65000"/>
              </a:schemeClr>
            </a:solidFill>
            <a:prstDash val="solid"/>
            <a:round/>
            <a:headEnd type="none" w="med" len="med"/>
            <a:tailEnd type="none" w="med" len="med"/>
          </a:ln>
          <a:effectLst/>
        </p:spPr>
        <p:txBody>
          <a:bodyPr vert="horz" wrap="square" lIns="91440" tIns="45720" rIns="91440" bIns="45720" anchor="t" compatLnSpc="1"/>
          <a:lstStyle/>
          <a:p>
            <a:endParaRPr lang="es-ES"/>
          </a:p>
        </p:txBody>
      </p:sp>
      <p:sp>
        <p:nvSpPr>
          <p:cNvPr id="43" name="Shape 42"/>
          <p:cNvSpPr>
            <a:spLocks/>
          </p:cNvSpPr>
          <p:nvPr/>
        </p:nvSpPr>
        <p:spPr bwMode="auto">
          <a:xfrm>
            <a:off x="290624" y="-14176"/>
            <a:ext cx="5562600" cy="6553200"/>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65000"/>
              </a:schemeClr>
            </a:solidFill>
            <a:prstDash val="solid"/>
            <a:round/>
            <a:headEnd type="none" w="med" len="med"/>
            <a:tailEnd type="none" w="med" len="med"/>
          </a:ln>
          <a:effectLst/>
        </p:spPr>
        <p:txBody>
          <a:bodyPr vert="horz" wrap="square" lIns="91440" tIns="45720" rIns="91440" bIns="45720" anchor="t" compatLnSpc="1"/>
          <a:lstStyle/>
          <a:p>
            <a:endParaRPr lang="es-ES"/>
          </a:p>
        </p:txBody>
      </p:sp>
      <p:sp>
        <p:nvSpPr>
          <p:cNvPr id="22" name="Shape 21"/>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s-ES"/>
          </a:p>
        </p:txBody>
      </p:sp>
      <p:sp>
        <p:nvSpPr>
          <p:cNvPr id="24" name="Shape 23"/>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s-ES"/>
          </a:p>
        </p:txBody>
      </p:sp>
      <p:sp>
        <p:nvSpPr>
          <p:cNvPr id="26" name="Shape 25"/>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s-ES"/>
          </a:p>
        </p:txBody>
      </p:sp>
      <p:sp>
        <p:nvSpPr>
          <p:cNvPr id="27" name="Shape 26"/>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s-ES"/>
          </a:p>
        </p:txBody>
      </p:sp>
      <p:sp>
        <p:nvSpPr>
          <p:cNvPr id="28" name="Date Placeholder 27"/>
          <p:cNvSpPr>
            <a:spLocks noGrp="1"/>
          </p:cNvSpPr>
          <p:nvPr>
            <p:ph type="dt" sz="half" idx="10"/>
          </p:nvPr>
        </p:nvSpPr>
        <p:spPr>
          <a:xfrm>
            <a:off x="6477000" y="6416675"/>
            <a:ext cx="2133600" cy="365125"/>
          </a:xfrm>
        </p:spPr>
        <p:txBody>
          <a:bodyPr/>
          <a:lstStyle/>
          <a:p>
            <a:fld id="{743653DA-8BF4-4869-96FE-9BCF43372D46}" type="datetimeFigureOut">
              <a:rPr lang="es-ES"/>
              <a:pPr/>
              <a:t>09/05/2022</a:t>
            </a:fld>
            <a:endParaRPr lang="es-ES"/>
          </a:p>
        </p:txBody>
      </p:sp>
      <p:sp>
        <p:nvSpPr>
          <p:cNvPr id="17" name="Footer Placeholder 16"/>
          <p:cNvSpPr>
            <a:spLocks noGrp="1"/>
          </p:cNvSpPr>
          <p:nvPr>
            <p:ph type="ftr" sz="quarter" idx="11"/>
          </p:nvPr>
        </p:nvSpPr>
        <p:spPr>
          <a:xfrm>
            <a:off x="914400" y="6416675"/>
            <a:ext cx="5562600" cy="365125"/>
          </a:xfrm>
        </p:spPr>
        <p:txBody>
          <a:bodyPr/>
          <a:lstStyle/>
          <a:p>
            <a:endParaRPr lang="es-ES"/>
          </a:p>
        </p:txBody>
      </p:sp>
      <p:sp>
        <p:nvSpPr>
          <p:cNvPr id="29" name="Slide Number Placeholder 28"/>
          <p:cNvSpPr>
            <a:spLocks noGrp="1"/>
          </p:cNvSpPr>
          <p:nvPr>
            <p:ph type="sldNum" sz="quarter" idx="12"/>
          </p:nvPr>
        </p:nvSpPr>
        <p:spPr>
          <a:xfrm>
            <a:off x="8610600" y="6416675"/>
            <a:ext cx="457200" cy="365125"/>
          </a:xfrm>
        </p:spPr>
        <p:txBody>
          <a:bodyPr/>
          <a:lstStyle/>
          <a:p>
            <a:fld id="{72AC53DF-4216-466D-99A7-94400E6C2A25}" type="slidenum">
              <a:rPr/>
              <a:pPr/>
              <a:t>‹Nº›</a:t>
            </a:fld>
            <a:endParaRPr lang="es-E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45" name="Rectangle 44"/>
          <p:cNvSpPr/>
          <p:nvPr/>
        </p:nvSpPr>
        <p:spPr>
          <a:xfrm>
            <a:off x="363160" y="402264"/>
            <a:ext cx="8503920" cy="886265"/>
          </a:xfrm>
          <a:prstGeom prst="rect">
            <a:avLst/>
          </a:prstGeom>
          <a:solidFill>
            <a:schemeClr val="bg2">
              <a:alpha val="50000"/>
              <a:satMod val="18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8" name="Title 7"/>
          <p:cNvSpPr>
            <a:spLocks noGrp="1"/>
          </p:cNvSpPr>
          <p:nvPr>
            <p:ph type="ctrTitle"/>
          </p:nvPr>
        </p:nvSpPr>
        <p:spPr>
          <a:xfrm>
            <a:off x="533400" y="464504"/>
            <a:ext cx="8153400" cy="774192"/>
          </a:xfrm>
        </p:spPr>
        <p:txBody>
          <a:bodyPr/>
          <a:lstStyle>
            <a:lvl1pPr marR="9144" algn="r" latinLnBrk="0">
              <a:defRPr lang="es-ES" sz="3800"/>
            </a:lvl1pPr>
            <a:extLst/>
          </a:lstStyle>
          <a:p>
            <a:r>
              <a:rPr lang="es-ES"/>
              <a:t>Haga clic para modificar el estilo de título del patrón</a:t>
            </a:r>
          </a:p>
        </p:txBody>
      </p:sp>
      <p:sp>
        <p:nvSpPr>
          <p:cNvPr id="9" name="Subtitle 8"/>
          <p:cNvSpPr>
            <a:spLocks noGrp="1"/>
          </p:cNvSpPr>
          <p:nvPr>
            <p:ph type="subTitle" idx="1"/>
          </p:nvPr>
        </p:nvSpPr>
        <p:spPr>
          <a:xfrm>
            <a:off x="4838381" y="1371600"/>
            <a:ext cx="3848419" cy="457200"/>
          </a:xfrm>
        </p:spPr>
        <p:txBody>
          <a:bodyPr tIns="0"/>
          <a:lstStyle>
            <a:lvl1pPr marL="0" indent="0" algn="r" latinLnBrk="0">
              <a:spcBef>
                <a:spcPts val="0"/>
              </a:spcBef>
              <a:buNone/>
              <a:defRPr lang="es-ES"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s-ES"/>
              <a:t>Haga clic para modificar el estilo de subtítulo del patrón</a:t>
            </a:r>
          </a:p>
        </p:txBody>
      </p:sp>
      <p:sp>
        <p:nvSpPr>
          <p:cNvPr id="58" name="Rectangle 5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59" name="Rectangle 5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60" name="Rectangle 5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61" name="Rectangle 6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62" name="Rectangle 6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Date Placeholder 3"/>
          <p:cNvSpPr>
            <a:spLocks noGrp="1"/>
          </p:cNvSpPr>
          <p:nvPr>
            <p:ph type="dt" sz="half" idx="10"/>
          </p:nvPr>
        </p:nvSpPr>
        <p:spPr/>
        <p:txBody>
          <a:bodyPr/>
          <a:lstStyle/>
          <a:p>
            <a:fld id="{B7129108-AC8D-4212-9283-60D9E99BF07A}" type="datetimeFigureOut">
              <a:rPr lang="es-ES"/>
              <a:pPr/>
              <a:t>09/05/2022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D93096-5B34-4342-9326-69289CEAE4C2}" type="slidenum">
              <a: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3352800"/>
            <a:ext cx="7772400" cy="1974059"/>
          </a:xfrm>
        </p:spPr>
        <p:txBody>
          <a:bodyPr anchor="b">
            <a:scene3d>
              <a:camera prst="orthographicFront">
                <a:rot lat="0" lon="0" rev="0"/>
              </a:camera>
              <a:lightRig rig="contrasting" dir="t">
                <a:rot lat="0" lon="0" rev="7500000"/>
              </a:lightRig>
            </a:scene3d>
            <a:sp3d contourW="6350" prstMaterial="metal">
              <a:bevelT w="130810" h="31750" prst="relaxedInset"/>
              <a:contourClr>
                <a:schemeClr val="accent1">
                  <a:shade val="75000"/>
                </a:schemeClr>
              </a:contourClr>
            </a:sp3d>
          </a:bodyPr>
          <a:lstStyle>
            <a:lvl1pPr algn="l" latinLnBrk="0">
              <a:buNone/>
              <a:defRPr lang="es-ES" sz="4000" b="1" cap="all">
                <a:ln/>
                <a:solidFill>
                  <a:schemeClr val="tx1"/>
                </a:solidFill>
                <a:effectLst>
                  <a:reflection blurRad="12700" stA="50000" endPos="50000" dir="5400000" sy="-100000" rotWithShape="0"/>
                </a:effectLst>
              </a:defRPr>
            </a:lvl1pPr>
            <a:extLst/>
          </a:lstStyle>
          <a:p>
            <a:r>
              <a:rPr lang="es-ES"/>
              <a:t>Haga clic para modificar el estilo de título del patrón</a:t>
            </a:r>
          </a:p>
        </p:txBody>
      </p:sp>
      <p:sp>
        <p:nvSpPr>
          <p:cNvPr id="3" name="Text Placeholder 2"/>
          <p:cNvSpPr>
            <a:spLocks noGrp="1"/>
          </p:cNvSpPr>
          <p:nvPr>
            <p:ph type="body" idx="1"/>
          </p:nvPr>
        </p:nvSpPr>
        <p:spPr>
          <a:xfrm>
            <a:off x="914400" y="5334000"/>
            <a:ext cx="7772400" cy="1052512"/>
          </a:xfrm>
        </p:spPr>
        <p:txBody>
          <a:bodyPr anchor="t"/>
          <a:lstStyle>
            <a:lvl1pPr marL="374904" latinLnBrk="0">
              <a:buNone/>
              <a:defRPr lang="es-ES" sz="2000">
                <a:solidFill>
                  <a:schemeClr val="tx2"/>
                </a:solidFill>
              </a:defRPr>
            </a:lvl1pPr>
            <a:lvl2pPr>
              <a:buNone/>
              <a:defRPr lang="es-ES" sz="1800">
                <a:solidFill>
                  <a:schemeClr val="tx1">
                    <a:tint val="75000"/>
                  </a:schemeClr>
                </a:solidFill>
              </a:defRPr>
            </a:lvl2pPr>
            <a:lvl3pPr>
              <a:buNone/>
              <a:defRPr lang="es-ES" sz="1600">
                <a:solidFill>
                  <a:schemeClr val="tx1">
                    <a:tint val="75000"/>
                  </a:schemeClr>
                </a:solidFill>
              </a:defRPr>
            </a:lvl3pPr>
            <a:lvl4pPr>
              <a:buNone/>
              <a:defRPr lang="es-ES" sz="1400">
                <a:solidFill>
                  <a:schemeClr val="tx1">
                    <a:tint val="75000"/>
                  </a:schemeClr>
                </a:solidFill>
              </a:defRPr>
            </a:lvl4pPr>
            <a:lvl5pPr>
              <a:buNone/>
              <a:defRPr lang="es-ES" sz="1400">
                <a:solidFill>
                  <a:schemeClr val="tx1">
                    <a:tint val="75000"/>
                  </a:schemeClr>
                </a:solidFill>
              </a:defRPr>
            </a:lvl5pPr>
            <a:extLst/>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DED3D3-6235-4F4C-B439-DF277FB555A7}" type="datetimeFigureOut">
              <a:rPr lang="es-ES"/>
              <a:pPr/>
              <a:t>09/05/2022</a:t>
            </a:fld>
            <a:endParaRPr lang="es-ES"/>
          </a:p>
        </p:txBody>
      </p:sp>
      <p:sp>
        <p:nvSpPr>
          <p:cNvPr id="5" name="Footer Placeholder 4"/>
          <p:cNvSpPr>
            <a:spLocks noGrp="1"/>
          </p:cNvSpPr>
          <p:nvPr>
            <p:ph type="ftr" sz="quarter" idx="11"/>
          </p:nvPr>
        </p:nvSpPr>
        <p:spPr>
          <a:xfrm>
            <a:off x="914400" y="6416675"/>
            <a:ext cx="5562600" cy="365125"/>
          </a:xfrm>
        </p:spPr>
        <p:txBody>
          <a:bodyPr/>
          <a:lstStyle/>
          <a:p>
            <a:endParaRPr lang="es-ES"/>
          </a:p>
        </p:txBody>
      </p:sp>
      <p:sp>
        <p:nvSpPr>
          <p:cNvPr id="6" name="Slide Number Placeholder 5"/>
          <p:cNvSpPr>
            <a:spLocks noGrp="1"/>
          </p:cNvSpPr>
          <p:nvPr>
            <p:ph type="sldNum" sz="quarter" idx="12"/>
          </p:nvPr>
        </p:nvSpPr>
        <p:spPr/>
        <p:txBody>
          <a:bodyPr/>
          <a:lstStyle/>
          <a:p>
            <a:fld id="{1AD93096-5B34-4342-9326-69289CEAE4C2}" type="slidenum">
              <a: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229600" cy="1295400"/>
          </a:xfrm>
        </p:spPr>
        <p:txBody>
          <a:bodyPr anchor="ctr"/>
          <a:lstStyle/>
          <a:p>
            <a:r>
              <a:rPr lang="es-ES"/>
              <a:t>Haga clic para modificar el estilo de título del patrón</a:t>
            </a:r>
          </a:p>
        </p:txBody>
      </p:sp>
      <p:sp>
        <p:nvSpPr>
          <p:cNvPr id="3" name="Content Placeholder 2"/>
          <p:cNvSpPr>
            <a:spLocks noGrp="1"/>
          </p:cNvSpPr>
          <p:nvPr>
            <p:ph sz="half" idx="1"/>
          </p:nvPr>
        </p:nvSpPr>
        <p:spPr>
          <a:xfrm>
            <a:off x="464344" y="1600200"/>
            <a:ext cx="4038600" cy="4525963"/>
          </a:xfrm>
        </p:spPr>
        <p:txBody>
          <a:bodyPr/>
          <a:lstStyle>
            <a:lvl1pPr marL="0" indent="0" latinLnBrk="0">
              <a:buFontTx/>
              <a:buNone/>
              <a:defRPr lang="es-ES" sz="2000"/>
            </a:lvl1pPr>
            <a:lvl2pPr>
              <a:defRPr lang="es-ES" sz="2400"/>
            </a:lvl2pPr>
            <a:lvl3pPr>
              <a:defRPr lang="es-ES" sz="2000"/>
            </a:lvl3pPr>
            <a:lvl4pPr>
              <a:defRPr lang="es-ES" sz="1800"/>
            </a:lvl4pPr>
            <a:lvl5pPr>
              <a:defRPr lang="es-ES" sz="1800"/>
            </a:lvl5pPr>
            <a:extLst/>
          </a:lstStyle>
          <a:p>
            <a:pPr lvl="0"/>
            <a:r>
              <a:rPr lang="es-ES"/>
              <a:t>Haga clic para modificar el estilo de texto del patrón</a:t>
            </a:r>
          </a:p>
        </p:txBody>
      </p:sp>
      <p:sp>
        <p:nvSpPr>
          <p:cNvPr id="4" name="Content Placeholder 3"/>
          <p:cNvSpPr>
            <a:spLocks noGrp="1"/>
          </p:cNvSpPr>
          <p:nvPr>
            <p:ph sz="half" idx="2"/>
          </p:nvPr>
        </p:nvSpPr>
        <p:spPr>
          <a:xfrm>
            <a:off x="4655344" y="1600200"/>
            <a:ext cx="4038600" cy="4525963"/>
          </a:xfrm>
        </p:spPr>
        <p:txBody>
          <a:bodyPr/>
          <a:lstStyle>
            <a:lvl1pPr latinLnBrk="0">
              <a:defRPr lang="es-ES" sz="2800"/>
            </a:lvl1pPr>
            <a:lvl2pPr>
              <a:defRPr lang="es-ES" sz="2400"/>
            </a:lvl2pPr>
            <a:lvl3pPr>
              <a:defRPr lang="es-ES" sz="2000"/>
            </a:lvl3pPr>
            <a:lvl4pPr>
              <a:defRPr lang="es-ES" sz="1800"/>
            </a:lvl4pPr>
            <a:lvl5pPr>
              <a:defRPr lang="es-ES" sz="1800"/>
            </a:lvl5pPr>
            <a:extLs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Date Placeholder 4"/>
          <p:cNvSpPr>
            <a:spLocks noGrp="1"/>
          </p:cNvSpPr>
          <p:nvPr>
            <p:ph type="dt" sz="half" idx="10"/>
          </p:nvPr>
        </p:nvSpPr>
        <p:spPr/>
        <p:txBody>
          <a:bodyPr/>
          <a:lstStyle/>
          <a:p>
            <a:fld id="{3B5F1E3E-4B2F-4895-B65E-28B2E64F39F6}" type="datetimeFigureOut">
              <a:rPr lang="es-ES"/>
              <a:pPr/>
              <a:t>09/05/2022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D93096-5B34-4342-9326-69289CEAE4C2}" type="slidenum">
              <a:rPr/>
              <a:pPr/>
              <a:t>‹Nº›</a:t>
            </a:fld>
            <a:endParaRPr lang="es-ES"/>
          </a:p>
        </p:txBody>
      </p:sp>
      <p:cxnSp>
        <p:nvCxnSpPr>
          <p:cNvPr id="9" name="Straight Connector 8"/>
          <p:cNvCxnSpPr/>
          <p:nvPr/>
        </p:nvCxnSpPr>
        <p:spPr>
          <a:xfrm rot="5400000">
            <a:off x="2305044" y="3867144"/>
            <a:ext cx="4533900" cy="1601"/>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3" name="Rectangle 22"/>
          <p:cNvSpPr/>
          <p:nvPr/>
        </p:nvSpPr>
        <p:spPr>
          <a:xfrm>
            <a:off x="0" y="402264"/>
            <a:ext cx="8686800" cy="886265"/>
          </a:xfrm>
          <a:prstGeom prst="rect">
            <a:avLst/>
          </a:prstGeom>
          <a:solidFill>
            <a:schemeClr val="bg2">
              <a:alpha val="50000"/>
              <a:satMod val="18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2" name="Title 1"/>
          <p:cNvSpPr>
            <a:spLocks noGrp="1"/>
          </p:cNvSpPr>
          <p:nvPr>
            <p:ph type="title"/>
          </p:nvPr>
        </p:nvSpPr>
        <p:spPr>
          <a:xfrm>
            <a:off x="504824" y="512064"/>
            <a:ext cx="7772400" cy="914400"/>
          </a:xfrm>
        </p:spPr>
        <p:txBody>
          <a:bodyPr anchor="t"/>
          <a:lstStyle>
            <a:lvl1pPr latinLnBrk="0">
              <a:defRPr lang="es-ES" sz="4000"/>
            </a:lvl1pPr>
            <a:extLst/>
          </a:lstStyle>
          <a:p>
            <a:r>
              <a:rPr lang="es-ES"/>
              <a:t>Haga clic para modificar el estilo de título del patrón</a:t>
            </a:r>
          </a:p>
        </p:txBody>
      </p:sp>
      <p:sp>
        <p:nvSpPr>
          <p:cNvPr id="3" name="Text Placeholder 2"/>
          <p:cNvSpPr>
            <a:spLocks noGrp="1"/>
          </p:cNvSpPr>
          <p:nvPr>
            <p:ph type="body" idx="1"/>
          </p:nvPr>
        </p:nvSpPr>
        <p:spPr>
          <a:xfrm>
            <a:off x="457200" y="1809750"/>
            <a:ext cx="4040188" cy="639762"/>
          </a:xfrm>
        </p:spPr>
        <p:txBody>
          <a:bodyPr anchor="ctr"/>
          <a:lstStyle>
            <a:lvl1pPr marL="73152" indent="0" algn="l" latinLnBrk="0">
              <a:buNone/>
              <a:defRPr lang="es-ES" sz="2400" b="1">
                <a:solidFill>
                  <a:schemeClr val="accent2"/>
                </a:solidFill>
              </a:defRPr>
            </a:lvl1pPr>
            <a:lvl2pPr>
              <a:buNone/>
              <a:defRPr lang="es-ES" sz="2000" b="1"/>
            </a:lvl2pPr>
            <a:lvl3pPr>
              <a:buNone/>
              <a:defRPr lang="es-ES" sz="1800" b="1"/>
            </a:lvl3pPr>
            <a:lvl4pPr>
              <a:buNone/>
              <a:defRPr lang="es-ES" sz="1600" b="1"/>
            </a:lvl4pPr>
            <a:lvl5pPr>
              <a:buNone/>
              <a:defRPr lang="es-ES" sz="1600" b="1"/>
            </a:lvl5pPr>
            <a:extLst/>
          </a:lstStyle>
          <a:p>
            <a:pPr lvl="0"/>
            <a:r>
              <a:rPr lang="es-ES"/>
              <a:t>Haga clic para modificar el estilo de texto del patrón</a:t>
            </a:r>
          </a:p>
        </p:txBody>
      </p:sp>
      <p:sp>
        <p:nvSpPr>
          <p:cNvPr id="4" name="Text Placeholder 3"/>
          <p:cNvSpPr>
            <a:spLocks noGrp="1"/>
          </p:cNvSpPr>
          <p:nvPr>
            <p:ph type="body" sz="half" idx="2"/>
          </p:nvPr>
        </p:nvSpPr>
        <p:spPr>
          <a:xfrm>
            <a:off x="4645025" y="1809750"/>
            <a:ext cx="4041775" cy="639762"/>
          </a:xfrm>
        </p:spPr>
        <p:txBody>
          <a:bodyPr anchor="ctr"/>
          <a:lstStyle>
            <a:lvl1pPr marL="73152" indent="0" latinLnBrk="0">
              <a:buNone/>
              <a:defRPr lang="es-ES" sz="2400" b="1">
                <a:solidFill>
                  <a:schemeClr val="accent2"/>
                </a:solidFill>
              </a:defRPr>
            </a:lvl1pPr>
            <a:lvl2pPr>
              <a:buNone/>
              <a:defRPr lang="es-ES" sz="2000" b="1"/>
            </a:lvl2pPr>
            <a:lvl3pPr>
              <a:buNone/>
              <a:defRPr lang="es-ES" sz="1800" b="1"/>
            </a:lvl3pPr>
            <a:lvl4pPr>
              <a:buNone/>
              <a:defRPr lang="es-ES" sz="1600" b="1"/>
            </a:lvl4pPr>
            <a:lvl5pPr>
              <a:buNone/>
              <a:defRPr lang="es-ES" sz="1600" b="1"/>
            </a:lvl5pPr>
            <a:extLst/>
          </a:lstStyle>
          <a:p>
            <a:pPr lvl="0"/>
            <a:r>
              <a:rPr lang="es-ES"/>
              <a:t>Haga clic para modificar el estilo de texto del patrón</a:t>
            </a:r>
          </a:p>
        </p:txBody>
      </p:sp>
      <p:sp>
        <p:nvSpPr>
          <p:cNvPr id="5" name="Content Placeholder 4"/>
          <p:cNvSpPr>
            <a:spLocks noGrp="1"/>
          </p:cNvSpPr>
          <p:nvPr>
            <p:ph sz="quarter" idx="3"/>
          </p:nvPr>
        </p:nvSpPr>
        <p:spPr>
          <a:xfrm>
            <a:off x="457200" y="2459037"/>
            <a:ext cx="4040188" cy="3959352"/>
          </a:xfrm>
        </p:spPr>
        <p:txBody>
          <a:bodyPr/>
          <a:lstStyle>
            <a:lvl1pPr latinLnBrk="0">
              <a:defRPr lang="es-ES" sz="2400"/>
            </a:lvl1pPr>
            <a:lvl2pPr>
              <a:defRPr lang="es-ES" sz="2000"/>
            </a:lvl2pPr>
            <a:lvl3pPr>
              <a:defRPr lang="es-ES" sz="1800"/>
            </a:lvl3pPr>
            <a:lvl4pPr>
              <a:defRPr lang="es-ES" sz="1600"/>
            </a:lvl4pPr>
            <a:lvl5pPr>
              <a:defRPr lang="es-ES" sz="1600"/>
            </a:lvl5pPr>
            <a:extLs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Content Placeholder 5"/>
          <p:cNvSpPr>
            <a:spLocks noGrp="1"/>
          </p:cNvSpPr>
          <p:nvPr>
            <p:ph sz="quarter" idx="4"/>
          </p:nvPr>
        </p:nvSpPr>
        <p:spPr>
          <a:xfrm>
            <a:off x="4645025" y="2459037"/>
            <a:ext cx="4041775" cy="3959352"/>
          </a:xfrm>
        </p:spPr>
        <p:txBody>
          <a:bodyPr/>
          <a:lstStyle>
            <a:lvl1pPr latinLnBrk="0">
              <a:defRPr lang="es-ES" sz="2400"/>
            </a:lvl1pPr>
            <a:lvl2pPr>
              <a:defRPr lang="es-ES" sz="2000"/>
            </a:lvl2pPr>
            <a:lvl3pPr>
              <a:defRPr lang="es-ES" sz="1800"/>
            </a:lvl3pPr>
            <a:lvl4pPr>
              <a:defRPr lang="es-ES" sz="1600"/>
            </a:lvl4pPr>
            <a:lvl5pPr>
              <a:defRPr lang="es-ES" sz="1600"/>
            </a:lvl5pPr>
            <a:extLs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Date Placeholder 6"/>
          <p:cNvSpPr>
            <a:spLocks noGrp="1"/>
          </p:cNvSpPr>
          <p:nvPr>
            <p:ph type="dt" sz="half" idx="10"/>
          </p:nvPr>
        </p:nvSpPr>
        <p:spPr/>
        <p:txBody>
          <a:bodyPr/>
          <a:lstStyle/>
          <a:p>
            <a:fld id="{63085435-8225-4333-BFFA-0096413F0D76}" type="datetimeFigureOut">
              <a:rPr lang="es-ES"/>
              <a:pPr/>
              <a:t>09/05/2022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AD93096-5B34-4342-9326-69289CEAE4C2}" type="slidenum">
              <a:rPr/>
              <a:pPr/>
              <a:t>‹Nº›</a:t>
            </a:fld>
            <a:endParaRPr lang="es-E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latinLnBrk="0">
              <a:defRPr lang="es-ES" sz="4000" cap="none" baseline="0"/>
            </a:lvl1pPr>
            <a:extLst/>
          </a:lstStyle>
          <a:p>
            <a:r>
              <a:rPr lang="es-ES"/>
              <a:t>Haga clic para modificar el estilo de título del patrón</a:t>
            </a:r>
          </a:p>
        </p:txBody>
      </p:sp>
      <p:sp>
        <p:nvSpPr>
          <p:cNvPr id="3" name="Date Placeholder 2"/>
          <p:cNvSpPr>
            <a:spLocks noGrp="1"/>
          </p:cNvSpPr>
          <p:nvPr>
            <p:ph type="dt" sz="half" idx="10"/>
          </p:nvPr>
        </p:nvSpPr>
        <p:spPr/>
        <p:txBody>
          <a:bodyPr/>
          <a:lstStyle/>
          <a:p>
            <a:fld id="{0783C494-2A87-468C-A21B-CB14FB9ABB00}" type="datetimeFigureOut">
              <a:rPr lang="es-ES"/>
              <a:pPr/>
              <a:t>09/05/2022</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AD93096-5B34-4342-9326-69289CEAE4C2}" type="slidenum">
              <a: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180FA0-5B31-4864-A2BB-719EA5A679C6}" type="datetimeFigureOut">
              <a:rPr lang="es-ES"/>
              <a:pPr/>
              <a:t>09/05/2022</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AD93096-5B34-4342-9326-69289CEAE4C2}" type="slidenum">
              <a: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latinLnBrk="0">
              <a:buNone/>
              <a:defRPr lang="es-ES" sz="3600" b="0"/>
            </a:lvl1pPr>
            <a:extLst/>
          </a:lstStyle>
          <a:p>
            <a:r>
              <a:rPr lang="es-ES"/>
              <a:t>Haga clic para modificar el estilo de título del patrón</a:t>
            </a:r>
          </a:p>
        </p:txBody>
      </p:sp>
      <p:sp>
        <p:nvSpPr>
          <p:cNvPr id="3" name="Text Placeholder 2"/>
          <p:cNvSpPr>
            <a:spLocks noGrp="1"/>
          </p:cNvSpPr>
          <p:nvPr>
            <p:ph type="body" idx="1"/>
          </p:nvPr>
        </p:nvSpPr>
        <p:spPr>
          <a:xfrm>
            <a:off x="685800" y="1435100"/>
            <a:ext cx="2514600" cy="4572000"/>
          </a:xfrm>
        </p:spPr>
        <p:txBody>
          <a:bodyPr/>
          <a:lstStyle>
            <a:lvl1pPr marL="54864" indent="0" latinLnBrk="0">
              <a:buNone/>
              <a:defRPr lang="es-ES" sz="1800"/>
            </a:lvl1pPr>
            <a:lvl2pPr>
              <a:buNone/>
              <a:defRPr lang="es-ES" sz="1200"/>
            </a:lvl2pPr>
            <a:lvl3pPr>
              <a:buNone/>
              <a:defRPr lang="es-ES" sz="1000"/>
            </a:lvl3pPr>
            <a:lvl4pPr>
              <a:buNone/>
              <a:defRPr lang="es-ES" sz="900"/>
            </a:lvl4pPr>
            <a:lvl5pPr>
              <a:buNone/>
              <a:defRPr lang="es-ES" sz="900"/>
            </a:lvl5pPr>
            <a:extLst/>
          </a:lstStyle>
          <a:p>
            <a:pPr lvl="0"/>
            <a:r>
              <a:rPr lang="es-ES"/>
              <a:t>Haga clic para modificar el estilo de texto del patrón</a:t>
            </a:r>
          </a:p>
        </p:txBody>
      </p:sp>
      <p:sp>
        <p:nvSpPr>
          <p:cNvPr id="4" name="Content Placeholder 3"/>
          <p:cNvSpPr>
            <a:spLocks noGrp="1"/>
          </p:cNvSpPr>
          <p:nvPr>
            <p:ph sz="half" idx="2"/>
          </p:nvPr>
        </p:nvSpPr>
        <p:spPr>
          <a:xfrm>
            <a:off x="3429000" y="1435100"/>
            <a:ext cx="5486400" cy="4572000"/>
          </a:xfrm>
        </p:spPr>
        <p:txBody>
          <a:bodyPr/>
          <a:lstStyle>
            <a:lvl1pPr latinLnBrk="0">
              <a:defRPr lang="es-ES" sz="3200"/>
            </a:lvl1pPr>
            <a:lvl2pPr>
              <a:defRPr lang="es-ES" sz="2800"/>
            </a:lvl2pPr>
            <a:lvl3pPr>
              <a:defRPr lang="es-ES" sz="2400"/>
            </a:lvl3pPr>
            <a:lvl4pPr>
              <a:defRPr lang="es-ES" sz="2000"/>
            </a:lvl4pPr>
            <a:lvl5pPr>
              <a:defRPr lang="es-ES" sz="2000"/>
            </a:lvl5pPr>
            <a:extLs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Date Placeholder 4"/>
          <p:cNvSpPr>
            <a:spLocks noGrp="1"/>
          </p:cNvSpPr>
          <p:nvPr>
            <p:ph type="dt" sz="half" idx="10"/>
          </p:nvPr>
        </p:nvSpPr>
        <p:spPr/>
        <p:txBody>
          <a:bodyPr/>
          <a:lstStyle/>
          <a:p>
            <a:fld id="{4BECC0C8-36B8-442A-833D-B6AACE86BB77}" type="datetimeFigureOut">
              <a:rPr lang="es-ES"/>
              <a:pPr/>
              <a:t>09/05/2022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D93096-5B34-4342-9326-69289CEAE4C2}" type="slidenum">
              <a: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bg>
      <p:bgRef idx="1001">
        <a:schemeClr val="bg2"/>
      </p:bgRef>
    </p:bg>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28" name="Group 17"/>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a:xfrm>
            <a:off x="914400" y="228600"/>
            <a:ext cx="6858000" cy="914400"/>
          </a:xfrm>
        </p:spPr>
        <p:txBody>
          <a:bodyPr anchor="b"/>
          <a:lstStyle>
            <a:lvl1pPr algn="l" latinLnBrk="0">
              <a:buNone/>
              <a:defRPr lang="es-ES" sz="2100" b="0"/>
            </a:lvl1pPr>
            <a:extLst/>
          </a:lstStyle>
          <a:p>
            <a:r>
              <a:rPr lang="es-ES"/>
              <a:t>Haga clic para modificar el estilo de título del patrón</a:t>
            </a:r>
          </a:p>
        </p:txBody>
      </p:sp>
      <p:sp>
        <p:nvSpPr>
          <p:cNvPr id="3" name="Picture Placeholder 2"/>
          <p:cNvSpPr>
            <a:spLocks noGrp="1"/>
          </p:cNvSpPr>
          <p:nvPr>
            <p:ph type="pic" idx="1"/>
          </p:nvPr>
        </p:nvSpPr>
        <p:spPr>
          <a:xfrm>
            <a:off x="366712" y="1905000"/>
            <a:ext cx="8778240" cy="4960144"/>
          </a:xfrm>
        </p:spPr>
        <p:txBody>
          <a:bodyPr/>
          <a:lstStyle>
            <a:lvl1pPr latinLnBrk="0">
              <a:buNone/>
              <a:defRPr lang="es-ES" sz="3200"/>
            </a:lvl1pPr>
            <a:extLst/>
          </a:lstStyle>
          <a:p>
            <a:r>
              <a:rPr lang="es-ES"/>
              <a:t>Haga clic en el icono para agregar una imagen</a:t>
            </a:r>
          </a:p>
        </p:txBody>
      </p:sp>
      <p:sp>
        <p:nvSpPr>
          <p:cNvPr id="4" name="Text Placeholder 3"/>
          <p:cNvSpPr>
            <a:spLocks noGrp="1"/>
          </p:cNvSpPr>
          <p:nvPr>
            <p:ph type="body" sz="half" idx="2"/>
          </p:nvPr>
        </p:nvSpPr>
        <p:spPr>
          <a:xfrm>
            <a:off x="914400" y="1150144"/>
            <a:ext cx="6858000" cy="685800"/>
          </a:xfrm>
        </p:spPr>
        <p:txBody>
          <a:bodyPr/>
          <a:lstStyle>
            <a:lvl1pPr marL="27432" indent="0" latinLnBrk="0">
              <a:spcBef>
                <a:spcPts val="0"/>
              </a:spcBef>
              <a:buNone/>
              <a:defRPr lang="es-ES" sz="1400">
                <a:solidFill>
                  <a:srgbClr val="FFFFFF"/>
                </a:solidFill>
              </a:defRPr>
            </a:lvl1pPr>
            <a:lvl2pPr>
              <a:defRPr lang="es-ES" sz="1200"/>
            </a:lvl2pPr>
            <a:lvl3pPr>
              <a:defRPr lang="es-ES" sz="1000"/>
            </a:lvl3pPr>
            <a:lvl4pPr>
              <a:defRPr lang="es-ES" sz="900"/>
            </a:lvl4pPr>
            <a:lvl5pPr>
              <a:defRPr lang="es-ES" sz="900"/>
            </a:lvl5pPr>
            <a:extLst/>
          </a:lstStyle>
          <a:p>
            <a:pPr lvl="0"/>
            <a:r>
              <a:rPr lang="es-ES"/>
              <a:t>Haga clic para modificar el estilo de texto del patrón</a:t>
            </a:r>
          </a:p>
        </p:txBody>
      </p:sp>
      <p:grpSp>
        <p:nvGrpSpPr>
          <p:cNvPr id="14" name="Group 17"/>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p:txBody>
          <a:bodyPr/>
          <a:lstStyle/>
          <a:p>
            <a:fld id="{51E20EC5-AC53-4169-941E-EDF10CD23748}" type="datetimeFigureOut">
              <a:rPr lang="es-ES"/>
              <a:pPr/>
              <a:t>09/05/2022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D93096-5B34-4342-9326-69289CEAE4C2}" type="slidenum">
              <a: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s-ES"/>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lang="es-ES"/>
              <a:t>Haga clic para modificar el estilo de título del patrón</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latinLnBrk="0">
              <a:defRPr lang="es-ES" sz="1100">
                <a:solidFill>
                  <a:schemeClr val="tx2"/>
                </a:solidFill>
              </a:defRPr>
            </a:lvl1pPr>
            <a:extLst/>
          </a:lstStyle>
          <a:p>
            <a:fld id="{8D3816DF-213E-421B-92D3-C068DBB023D6}" type="datetimeFigureOut">
              <a:rPr lang="es-ES">
                <a:solidFill>
                  <a:schemeClr val="tx2"/>
                </a:solidFill>
              </a:rPr>
              <a:pPr/>
              <a:t>09/05/2022</a:t>
            </a:fld>
            <a:endParaRPr lang="es-ES" sz="1100">
              <a:solidFill>
                <a:schemeClr val="tx2"/>
              </a:solidFill>
            </a:endParaRPr>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latinLnBrk="0">
              <a:defRPr lang="es-ES" sz="1100">
                <a:solidFill>
                  <a:schemeClr val="tx2"/>
                </a:solidFill>
              </a:defRPr>
            </a:lvl1pPr>
            <a:extLst/>
          </a:lstStyle>
          <a:p>
            <a:pPr algn="r"/>
            <a:endParaRPr lang="es-ES" sz="1100">
              <a:solidFill>
                <a:schemeClr val="tx2"/>
              </a:solidFill>
            </a:endParaRPr>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latinLnBrk="0">
              <a:defRPr lang="es-ES" sz="1200">
                <a:solidFill>
                  <a:schemeClr val="tx2"/>
                </a:solidFill>
              </a:defRPr>
            </a:lvl1pPr>
            <a:extLst/>
          </a:lstStyle>
          <a:p>
            <a:pPr algn="l"/>
            <a:fld id="{72AC53DF-4216-466D-99A7-94400E6C2A25}" type="slidenum">
              <a:rPr lang="es-ES" sz="1200">
                <a:solidFill>
                  <a:schemeClr val="tx2"/>
                </a:solidFill>
              </a:rPr>
              <a:pPr algn="l"/>
              <a:t>‹Nº›</a:t>
            </a:fld>
            <a:endParaRPr lang="es-ES" sz="1200">
              <a:solidFill>
                <a:schemeClr val="tx2"/>
              </a:solidFill>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latinLnBrk="0" hangingPunct="1">
        <a:spcBef>
          <a:spcPct val="0"/>
        </a:spcBef>
        <a:buNone/>
        <a:defRPr lang="es-ES" sz="4000" kern="1200" spc="-150" baseline="0">
          <a:solidFill>
            <a:schemeClr val="tx2">
              <a:satMod val="200000"/>
            </a:schemeClr>
          </a:solidFill>
          <a:effectLst>
            <a:outerShdw blurRad="50800" dist="50800" dir="2700000" algn="tl" rotWithShape="0">
              <a:srgbClr val="000000">
                <a:alpha val="43137"/>
              </a:srgbClr>
            </a:outerShdw>
          </a:effectLst>
          <a:latin typeface="+mj-lt"/>
          <a:ea typeface="+mj-ea"/>
          <a:cs typeface="+mj-cs"/>
        </a:defRPr>
      </a:lvl1pPr>
      <a:extLst/>
    </p:titleStyle>
    <p:bodyStyle>
      <a:lvl1pPr marL="411480" indent="-342900" algn="l" rtl="0" eaLnBrk="1" latinLnBrk="0" hangingPunct="1">
        <a:spcBef>
          <a:spcPts val="700"/>
        </a:spcBef>
        <a:buSzPct val="95000"/>
        <a:buFont typeface="Wingdings"/>
        <a:buChar char=""/>
        <a:defRPr lang="es-ES"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lang="es-ES"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lang="es-ES"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lang="es-ES"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lang="es-ES"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lang="es-ES"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lang="es-ES"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lang="es-ES"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lang="es-ES" sz="1600" kern="1200">
          <a:solidFill>
            <a:schemeClr val="tx1"/>
          </a:solidFill>
          <a:latin typeface="+mn-lt"/>
          <a:ea typeface="+mn-ea"/>
          <a:cs typeface="+mn-cs"/>
        </a:defRPr>
      </a:lvl9pPr>
      <a:extLst/>
    </p:bodyStyle>
    <p:otherStyle>
      <a:lvl1pPr marL="0" algn="l" rtl="0" eaLnBrk="1" latinLnBrk="0" hangingPunct="1">
        <a:defRPr lang="es-ES" kern="1200">
          <a:solidFill>
            <a:schemeClr val="tx1"/>
          </a:solidFill>
          <a:latin typeface="+mn-lt"/>
          <a:ea typeface="+mn-ea"/>
          <a:cs typeface="+mn-cs"/>
        </a:defRPr>
      </a:lvl1pPr>
      <a:lvl2pPr marL="457200" algn="l" rtl="0" eaLnBrk="1" hangingPunct="1">
        <a:defRPr lang="es-ES" kern="1200">
          <a:solidFill>
            <a:schemeClr val="tx1"/>
          </a:solidFill>
          <a:latin typeface="+mn-lt"/>
          <a:ea typeface="+mn-ea"/>
          <a:cs typeface="+mn-cs"/>
        </a:defRPr>
      </a:lvl2pPr>
      <a:lvl3pPr marL="914400" algn="l" rtl="0" eaLnBrk="1" hangingPunct="1">
        <a:defRPr lang="es-ES" kern="1200">
          <a:solidFill>
            <a:schemeClr val="tx1"/>
          </a:solidFill>
          <a:latin typeface="+mn-lt"/>
          <a:ea typeface="+mn-ea"/>
          <a:cs typeface="+mn-cs"/>
        </a:defRPr>
      </a:lvl3pPr>
      <a:lvl4pPr marL="1371600" algn="l" rtl="0" eaLnBrk="1" hangingPunct="1">
        <a:defRPr lang="es-ES" kern="1200">
          <a:solidFill>
            <a:schemeClr val="tx1"/>
          </a:solidFill>
          <a:latin typeface="+mn-lt"/>
          <a:ea typeface="+mn-ea"/>
          <a:cs typeface="+mn-cs"/>
        </a:defRPr>
      </a:lvl4pPr>
      <a:lvl5pPr marL="1828800" algn="l" rtl="0" eaLnBrk="1" hangingPunct="1">
        <a:defRPr lang="es-ES" kern="1200">
          <a:solidFill>
            <a:schemeClr val="tx1"/>
          </a:solidFill>
          <a:latin typeface="+mn-lt"/>
          <a:ea typeface="+mn-ea"/>
          <a:cs typeface="+mn-cs"/>
        </a:defRPr>
      </a:lvl5pPr>
      <a:lvl6pPr marL="2286000" algn="l" rtl="0" eaLnBrk="1" hangingPunct="1">
        <a:defRPr lang="es-ES" kern="1200">
          <a:solidFill>
            <a:schemeClr val="tx1"/>
          </a:solidFill>
          <a:latin typeface="+mn-lt"/>
          <a:ea typeface="+mn-ea"/>
          <a:cs typeface="+mn-cs"/>
        </a:defRPr>
      </a:lvl6pPr>
      <a:lvl7pPr marL="2743200" algn="l" rtl="0" eaLnBrk="1" hangingPunct="1">
        <a:defRPr lang="es-ES" kern="1200">
          <a:solidFill>
            <a:schemeClr val="tx1"/>
          </a:solidFill>
          <a:latin typeface="+mn-lt"/>
          <a:ea typeface="+mn-ea"/>
          <a:cs typeface="+mn-cs"/>
        </a:defRPr>
      </a:lvl7pPr>
      <a:lvl8pPr marL="3200400" algn="l" rtl="0" eaLnBrk="1" hangingPunct="1">
        <a:defRPr lang="es-ES" kern="1200">
          <a:solidFill>
            <a:schemeClr val="tx1"/>
          </a:solidFill>
          <a:latin typeface="+mn-lt"/>
          <a:ea typeface="+mn-ea"/>
          <a:cs typeface="+mn-cs"/>
        </a:defRPr>
      </a:lvl8pPr>
      <a:lvl9pPr marL="3657600" algn="l" rtl="0" eaLnBrk="1" hangingPunct="1">
        <a:defRPr lang="es-ES"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21.jpeg"/><Relationship Id="rId4" Type="http://schemas.openxmlformats.org/officeDocument/2006/relationships/image" Target="../media/image20.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22.jpe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23.jpe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23.jpe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image" Target="../media/image23.jpeg"/></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image" Target="../media/image23.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image" Target="../media/image23.jpeg"/></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jpeg"/><Relationship Id="rId7" Type="http://schemas.openxmlformats.org/officeDocument/2006/relationships/diagramColors" Target="../diagrams/colors2.xml"/><Relationship Id="rId2" Type="http://schemas.openxmlformats.org/officeDocument/2006/relationships/notesSlide" Target="../notesSlides/notesSlide24.xml"/><Relationship Id="rId1" Type="http://schemas.openxmlformats.org/officeDocument/2006/relationships/slideLayout" Target="../slideLayouts/slideLayout3.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3.xml"/><Relationship Id="rId4" Type="http://schemas.openxmlformats.org/officeDocument/2006/relationships/image" Target="../media/image24.png"/></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8.xml"/><Relationship Id="rId1" Type="http://schemas.openxmlformats.org/officeDocument/2006/relationships/slideLayout" Target="../slideLayouts/slideLayout3.xml"/><Relationship Id="rId4" Type="http://schemas.openxmlformats.org/officeDocument/2006/relationships/image" Target="../media/image25.png"/></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3.jpeg"/><Relationship Id="rId7" Type="http://schemas.openxmlformats.org/officeDocument/2006/relationships/image" Target="../media/image8.jpeg"/><Relationship Id="rId12" Type="http://schemas.openxmlformats.org/officeDocument/2006/relationships/image" Target="../media/image13.png"/><Relationship Id="rId17" Type="http://schemas.openxmlformats.org/officeDocument/2006/relationships/image" Target="../media/image18.png"/><Relationship Id="rId2" Type="http://schemas.openxmlformats.org/officeDocument/2006/relationships/notesSlide" Target="../notesSlides/notesSlide3.xml"/><Relationship Id="rId16" Type="http://schemas.openxmlformats.org/officeDocument/2006/relationships/image" Target="../media/image17.jpeg"/><Relationship Id="rId1" Type="http://schemas.openxmlformats.org/officeDocument/2006/relationships/slideLayout" Target="../slideLayouts/slideLayout3.xml"/><Relationship Id="rId6" Type="http://schemas.openxmlformats.org/officeDocument/2006/relationships/image" Target="../media/image7.jpeg"/><Relationship Id="rId11" Type="http://schemas.openxmlformats.org/officeDocument/2006/relationships/image" Target="../media/image12.png"/><Relationship Id="rId5" Type="http://schemas.openxmlformats.org/officeDocument/2006/relationships/image" Target="../media/image6.jpeg"/><Relationship Id="rId15" Type="http://schemas.openxmlformats.org/officeDocument/2006/relationships/image" Target="../media/image16.png"/><Relationship Id="rId10" Type="http://schemas.openxmlformats.org/officeDocument/2006/relationships/image" Target="../media/image11.png"/><Relationship Id="rId4" Type="http://schemas.openxmlformats.org/officeDocument/2006/relationships/image" Target="../media/image5.jpeg"/><Relationship Id="rId9" Type="http://schemas.openxmlformats.org/officeDocument/2006/relationships/image" Target="../media/image10.png"/><Relationship Id="rId14" Type="http://schemas.openxmlformats.org/officeDocument/2006/relationships/image" Target="../media/image15.png"/></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jpe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11 Imagen" descr="mundo digital.jpg"/>
          <p:cNvPicPr>
            <a:picLocks noChangeAspect="1"/>
          </p:cNvPicPr>
          <p:nvPr/>
        </p:nvPicPr>
        <p:blipFill>
          <a:blip r:embed="rId3" cstate="print"/>
          <a:stretch>
            <a:fillRect/>
          </a:stretch>
        </p:blipFill>
        <p:spPr>
          <a:xfrm>
            <a:off x="1259632" y="2060848"/>
            <a:ext cx="2552700" cy="1790700"/>
          </a:xfrm>
          <a:prstGeom prst="rect">
            <a:avLst/>
          </a:prstGeom>
        </p:spPr>
      </p:pic>
      <p:sp>
        <p:nvSpPr>
          <p:cNvPr id="4" name="Rectangle 3"/>
          <p:cNvSpPr>
            <a:spLocks noGrp="1"/>
          </p:cNvSpPr>
          <p:nvPr>
            <p:ph type="title"/>
          </p:nvPr>
        </p:nvSpPr>
        <p:spPr>
          <a:xfrm>
            <a:off x="899592" y="2492896"/>
            <a:ext cx="7772400" cy="1974059"/>
          </a:xfrm>
        </p:spPr>
        <p:txBody>
          <a:bodyPr/>
          <a:lstStyle/>
          <a:p>
            <a:r>
              <a:rPr lang="es-ES" dirty="0"/>
              <a:t>Unidad i.- </a:t>
            </a:r>
            <a:r>
              <a:rPr lang="es-ES" dirty="0" err="1"/>
              <a:t>introduccion</a:t>
            </a:r>
            <a:r>
              <a:rPr lang="es-ES" dirty="0"/>
              <a:t> a los sistemas de bases de datos</a:t>
            </a:r>
          </a:p>
        </p:txBody>
      </p:sp>
      <p:sp>
        <p:nvSpPr>
          <p:cNvPr id="9" name="8 Rectángulo"/>
          <p:cNvSpPr/>
          <p:nvPr/>
        </p:nvSpPr>
        <p:spPr>
          <a:xfrm>
            <a:off x="395536" y="42980"/>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10" name="9 Imagen" descr="uneg.jpg"/>
          <p:cNvPicPr>
            <a:picLocks noChangeAspect="1"/>
          </p:cNvPicPr>
          <p:nvPr/>
        </p:nvPicPr>
        <p:blipFill>
          <a:blip r:embed="rId4" cstate="print"/>
          <a:stretch>
            <a:fillRect/>
          </a:stretch>
        </p:blipFill>
        <p:spPr>
          <a:xfrm>
            <a:off x="467544" y="86522"/>
            <a:ext cx="711523" cy="711523"/>
          </a:xfrm>
          <a:prstGeom prst="rect">
            <a:avLst/>
          </a:prstGeom>
        </p:spPr>
      </p:pic>
      <p:sp>
        <p:nvSpPr>
          <p:cNvPr id="11" name="10 Rectángulo"/>
          <p:cNvSpPr/>
          <p:nvPr/>
        </p:nvSpPr>
        <p:spPr>
          <a:xfrm>
            <a:off x="3779912" y="43542"/>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
          <p:cNvSpPr>
            <a:spLocks noChangeArrowheads="1"/>
          </p:cNvSpPr>
          <p:nvPr/>
        </p:nvSpPr>
        <p:spPr bwMode="auto">
          <a:xfrm>
            <a:off x="755576" y="2708920"/>
            <a:ext cx="7772400" cy="2664296"/>
          </a:xfrm>
          <a:prstGeom prst="rect">
            <a:avLst/>
          </a:prstGeom>
          <a:noFill/>
          <a:ln w="9525">
            <a:noFill/>
            <a:miter lim="800000"/>
            <a:headEnd/>
            <a:tailEnd/>
          </a:ln>
          <a:effectLst/>
        </p:spPr>
        <p:txBody>
          <a:bodyPr anchor="ctr"/>
          <a:lstStyle/>
          <a:p>
            <a:pPr algn="ctr"/>
            <a:r>
              <a:rPr lang="es-VE" sz="3200" b="1" dirty="0"/>
              <a:t>INTEGRIDAD DE LOS DATOS</a:t>
            </a:r>
          </a:p>
          <a:p>
            <a:pPr algn="ctr"/>
            <a:endParaRPr lang="es-VE" sz="2400" dirty="0"/>
          </a:p>
          <a:p>
            <a:pPr algn="just">
              <a:lnSpc>
                <a:spcPct val="150000"/>
              </a:lnSpc>
            </a:pPr>
            <a:r>
              <a:rPr lang="es-VE" sz="2400" dirty="0"/>
              <a:t>El término Integridad de datos está asociado a  evitar que datos no válidos sean añadidos a la base de datos. Es decir, debe haber </a:t>
            </a:r>
            <a:r>
              <a:rPr lang="es-VE" sz="2400" dirty="0" err="1"/>
              <a:t>correctitud</a:t>
            </a:r>
            <a:r>
              <a:rPr lang="es-VE" sz="2400" dirty="0"/>
              <a:t> y completitud de los datos</a:t>
            </a:r>
          </a:p>
        </p:txBody>
      </p:sp>
      <p:sp>
        <p:nvSpPr>
          <p:cNvPr id="5" name="4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8" name="7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9" name="8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
          <p:cNvSpPr>
            <a:spLocks noChangeArrowheads="1"/>
          </p:cNvSpPr>
          <p:nvPr/>
        </p:nvSpPr>
        <p:spPr bwMode="auto">
          <a:xfrm>
            <a:off x="755576" y="2708920"/>
            <a:ext cx="7992888" cy="2664296"/>
          </a:xfrm>
          <a:prstGeom prst="rect">
            <a:avLst/>
          </a:prstGeom>
          <a:noFill/>
          <a:ln w="9525">
            <a:noFill/>
            <a:miter lim="800000"/>
            <a:headEnd/>
            <a:tailEnd/>
          </a:ln>
          <a:effectLst/>
        </p:spPr>
        <p:txBody>
          <a:bodyPr anchor="ctr"/>
          <a:lstStyle/>
          <a:p>
            <a:pPr algn="ctr"/>
            <a:r>
              <a:rPr lang="es-VE" sz="3200" b="1" dirty="0"/>
              <a:t>TIPO DE RESTRICCIONES DE INTEGRIDAD</a:t>
            </a:r>
          </a:p>
          <a:p>
            <a:endParaRPr lang="es-VE" sz="2000" b="1" dirty="0"/>
          </a:p>
          <a:p>
            <a:r>
              <a:rPr lang="es-VE" sz="2800" b="1" dirty="0">
                <a:solidFill>
                  <a:srgbClr val="00B0F0"/>
                </a:solidFill>
              </a:rPr>
              <a:t>1.- Integridad de dominio</a:t>
            </a:r>
            <a:endParaRPr lang="es-VE" sz="2000" b="1" dirty="0">
              <a:solidFill>
                <a:srgbClr val="00B0F0"/>
              </a:solidFill>
            </a:endParaRPr>
          </a:p>
          <a:p>
            <a:endParaRPr lang="es-VE" sz="2000" dirty="0"/>
          </a:p>
          <a:p>
            <a:pPr lvl="1"/>
            <a:r>
              <a:rPr lang="es-VE" sz="2400" b="1" dirty="0"/>
              <a:t>1.a  Datos Requeridos</a:t>
            </a:r>
            <a:r>
              <a:rPr lang="es-VE" sz="2400" dirty="0"/>
              <a:t>: establece que una columna tenga un valor no NULL.</a:t>
            </a:r>
          </a:p>
          <a:p>
            <a:pPr lvl="1"/>
            <a:endParaRPr lang="es-VE" sz="2400" dirty="0"/>
          </a:p>
          <a:p>
            <a:pPr lvl="1"/>
            <a:r>
              <a:rPr lang="es-VE" sz="2400" b="1" dirty="0"/>
              <a:t>1.b  Chequeo de Validez</a:t>
            </a:r>
            <a:r>
              <a:rPr lang="es-VE" sz="2400" dirty="0"/>
              <a:t>: cuando se crea una tabla cada columna tiene un tipo de datos y el DBMS asegura que solamente los datos del tipo especificado sean ingresados en la tabla.</a:t>
            </a:r>
          </a:p>
          <a:p>
            <a:endParaRPr lang="es-VE" sz="2000" b="1" dirty="0"/>
          </a:p>
        </p:txBody>
      </p:sp>
      <p:sp>
        <p:nvSpPr>
          <p:cNvPr id="5" name="4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8" name="7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9" name="8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
          <p:cNvSpPr>
            <a:spLocks noChangeArrowheads="1"/>
          </p:cNvSpPr>
          <p:nvPr/>
        </p:nvSpPr>
        <p:spPr bwMode="auto">
          <a:xfrm>
            <a:off x="827584" y="1916832"/>
            <a:ext cx="8136904" cy="2664296"/>
          </a:xfrm>
          <a:prstGeom prst="rect">
            <a:avLst/>
          </a:prstGeom>
          <a:noFill/>
          <a:ln w="9525">
            <a:noFill/>
            <a:miter lim="800000"/>
            <a:headEnd/>
            <a:tailEnd/>
          </a:ln>
          <a:effectLst/>
        </p:spPr>
        <p:txBody>
          <a:bodyPr anchor="ctr"/>
          <a:lstStyle/>
          <a:p>
            <a:pPr algn="ctr"/>
            <a:r>
              <a:rPr lang="es-VE" sz="2800" b="1" dirty="0"/>
              <a:t>TIPO DE RESTRICCIONES DE INTEGRIDAD</a:t>
            </a:r>
          </a:p>
          <a:p>
            <a:endParaRPr lang="es-VE" sz="2000" b="1" dirty="0"/>
          </a:p>
          <a:p>
            <a:r>
              <a:rPr lang="es-VE" sz="2800" b="1" dirty="0">
                <a:solidFill>
                  <a:srgbClr val="00B0F0"/>
                </a:solidFill>
              </a:rPr>
              <a:t>2.- Integridad de entidad</a:t>
            </a:r>
            <a:endParaRPr lang="es-VE" sz="2000" b="1" dirty="0">
              <a:solidFill>
                <a:srgbClr val="00B0F0"/>
              </a:solidFill>
            </a:endParaRPr>
          </a:p>
          <a:p>
            <a:endParaRPr lang="es-VE" dirty="0"/>
          </a:p>
          <a:p>
            <a:pPr lvl="1"/>
            <a:r>
              <a:rPr lang="es-VE" sz="2800" dirty="0"/>
              <a:t>Establece que la clave primaria de una tabla debe tener un valor único para cada fila de la tabla</a:t>
            </a:r>
            <a:endParaRPr lang="es-VE" sz="2400" b="1" dirty="0"/>
          </a:p>
        </p:txBody>
      </p:sp>
      <p:sp>
        <p:nvSpPr>
          <p:cNvPr id="5" name="4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8" name="7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9" name="8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pic>
        <p:nvPicPr>
          <p:cNvPr id="6" name="5 Imagen" descr="cedula.jpg"/>
          <p:cNvPicPr>
            <a:picLocks noChangeAspect="1"/>
          </p:cNvPicPr>
          <p:nvPr/>
        </p:nvPicPr>
        <p:blipFill>
          <a:blip r:embed="rId4" cstate="print"/>
          <a:stretch>
            <a:fillRect/>
          </a:stretch>
        </p:blipFill>
        <p:spPr>
          <a:xfrm>
            <a:off x="1331640" y="4509120"/>
            <a:ext cx="2581275" cy="2088232"/>
          </a:xfrm>
          <a:prstGeom prst="rect">
            <a:avLst/>
          </a:prstGeom>
        </p:spPr>
      </p:pic>
      <p:pic>
        <p:nvPicPr>
          <p:cNvPr id="11" name="10 Imagen" descr="cedula2.jpg"/>
          <p:cNvPicPr>
            <a:picLocks noChangeAspect="1"/>
          </p:cNvPicPr>
          <p:nvPr/>
        </p:nvPicPr>
        <p:blipFill>
          <a:blip r:embed="rId5" cstate="print"/>
          <a:srcRect t="3897" b="2579"/>
          <a:stretch>
            <a:fillRect/>
          </a:stretch>
        </p:blipFill>
        <p:spPr>
          <a:xfrm>
            <a:off x="5580112" y="4581128"/>
            <a:ext cx="2682999" cy="2016224"/>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
          <p:cNvSpPr>
            <a:spLocks noChangeArrowheads="1"/>
          </p:cNvSpPr>
          <p:nvPr/>
        </p:nvSpPr>
        <p:spPr bwMode="auto">
          <a:xfrm>
            <a:off x="755576" y="2428868"/>
            <a:ext cx="7772400" cy="2664296"/>
          </a:xfrm>
          <a:prstGeom prst="rect">
            <a:avLst/>
          </a:prstGeom>
          <a:noFill/>
          <a:ln w="9525">
            <a:noFill/>
            <a:miter lim="800000"/>
            <a:headEnd/>
            <a:tailEnd/>
          </a:ln>
          <a:effectLst/>
        </p:spPr>
        <p:txBody>
          <a:bodyPr anchor="ctr"/>
          <a:lstStyle/>
          <a:p>
            <a:pPr algn="ctr"/>
            <a:endParaRPr lang="es-VE" sz="3200" b="1" dirty="0"/>
          </a:p>
          <a:p>
            <a:pPr algn="ctr"/>
            <a:r>
              <a:rPr lang="es-VE" sz="3200" b="1" dirty="0"/>
              <a:t>TIPO DE RESTRICCIONES DE INTEGRIDAD</a:t>
            </a:r>
          </a:p>
          <a:p>
            <a:r>
              <a:rPr lang="es-VE" sz="3200" b="1" dirty="0">
                <a:solidFill>
                  <a:srgbClr val="00B0F0"/>
                </a:solidFill>
              </a:rPr>
              <a:t>3.- Integridad Referencial</a:t>
            </a:r>
            <a:endParaRPr lang="es-VE" sz="2400" b="1" dirty="0">
              <a:solidFill>
                <a:srgbClr val="00B0F0"/>
              </a:solidFill>
            </a:endParaRPr>
          </a:p>
          <a:p>
            <a:endParaRPr lang="es-VE" sz="2000" dirty="0"/>
          </a:p>
          <a:p>
            <a:r>
              <a:rPr lang="es-ES" sz="2400" dirty="0"/>
              <a:t>Podemos definir integridad referencial al hecho de no hacer referencia a registros o campos que no existen por que nunca fueron creados o por que han dejado de existir en el transcurso de la base de datos.</a:t>
            </a:r>
            <a:endParaRPr lang="es-VE" sz="2400" dirty="0"/>
          </a:p>
          <a:p>
            <a:r>
              <a:rPr lang="es-VE" sz="2400" dirty="0"/>
              <a:t>La  integridad referencial  impide a los usuarios:</a:t>
            </a:r>
          </a:p>
          <a:p>
            <a:r>
              <a:rPr lang="es-VE" sz="2400" dirty="0"/>
              <a:t>a.- Agregar o cambiar  filas en una tabla relacionada si no hay ninguna fila asociada en la tabla principal.</a:t>
            </a:r>
          </a:p>
          <a:p>
            <a:r>
              <a:rPr lang="es-VE" sz="2400" dirty="0"/>
              <a:t>b.- Cambiar valores en una tabla principal que crea filas huérfanas en una tabla relacionada.</a:t>
            </a:r>
          </a:p>
          <a:p>
            <a:r>
              <a:rPr lang="es-VE" sz="2400" dirty="0"/>
              <a:t>c.- Eliminar filas de una tabla principal cuando hay filas relacionadas coincidentes.</a:t>
            </a:r>
          </a:p>
        </p:txBody>
      </p:sp>
      <p:sp>
        <p:nvSpPr>
          <p:cNvPr id="5" name="4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8" name="7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9" name="8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
          <p:cNvSpPr>
            <a:spLocks noChangeArrowheads="1"/>
          </p:cNvSpPr>
          <p:nvPr/>
        </p:nvSpPr>
        <p:spPr bwMode="auto">
          <a:xfrm>
            <a:off x="785786" y="928670"/>
            <a:ext cx="7772400" cy="2664296"/>
          </a:xfrm>
          <a:prstGeom prst="rect">
            <a:avLst/>
          </a:prstGeom>
          <a:noFill/>
          <a:ln w="9525">
            <a:noFill/>
            <a:miter lim="800000"/>
            <a:headEnd/>
            <a:tailEnd/>
          </a:ln>
          <a:effectLst/>
        </p:spPr>
        <p:txBody>
          <a:bodyPr anchor="ctr"/>
          <a:lstStyle/>
          <a:p>
            <a:pPr algn="ctr"/>
            <a:r>
              <a:rPr lang="es-VE" sz="3200" b="1" dirty="0"/>
              <a:t>TIPO DE RESTRICCIONES DE INTEGRIDAD</a:t>
            </a:r>
          </a:p>
          <a:p>
            <a:endParaRPr lang="es-VE" sz="2000" b="1" dirty="0"/>
          </a:p>
          <a:p>
            <a:r>
              <a:rPr lang="es-VE" sz="3200" b="1" dirty="0">
                <a:solidFill>
                  <a:srgbClr val="00B0F0"/>
                </a:solidFill>
              </a:rPr>
              <a:t>3.- Integridad Referencial</a:t>
            </a:r>
            <a:endParaRPr lang="es-VE" sz="2400" b="1" dirty="0">
              <a:solidFill>
                <a:srgbClr val="00B0F0"/>
              </a:solidFill>
            </a:endParaRPr>
          </a:p>
          <a:p>
            <a:endParaRPr lang="es-VE" sz="2000" dirty="0"/>
          </a:p>
        </p:txBody>
      </p:sp>
      <p:sp>
        <p:nvSpPr>
          <p:cNvPr id="5" name="4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8" name="7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9" name="8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graphicFrame>
        <p:nvGraphicFramePr>
          <p:cNvPr id="6" name="5 Tabla"/>
          <p:cNvGraphicFramePr>
            <a:graphicFrameLocks noGrp="1"/>
          </p:cNvGraphicFramePr>
          <p:nvPr/>
        </p:nvGraphicFramePr>
        <p:xfrm>
          <a:off x="857224" y="3214686"/>
          <a:ext cx="5301615" cy="1174242"/>
        </p:xfrm>
        <a:graphic>
          <a:graphicData uri="http://schemas.openxmlformats.org/drawingml/2006/table">
            <a:tbl>
              <a:tblPr/>
              <a:tblGrid>
                <a:gridCol w="740410">
                  <a:extLst>
                    <a:ext uri="{9D8B030D-6E8A-4147-A177-3AD203B41FA5}">
                      <a16:colId xmlns:a16="http://schemas.microsoft.com/office/drawing/2014/main" val="20000"/>
                    </a:ext>
                  </a:extLst>
                </a:gridCol>
                <a:gridCol w="1139825">
                  <a:extLst>
                    <a:ext uri="{9D8B030D-6E8A-4147-A177-3AD203B41FA5}">
                      <a16:colId xmlns:a16="http://schemas.microsoft.com/office/drawing/2014/main" val="20001"/>
                    </a:ext>
                  </a:extLst>
                </a:gridCol>
                <a:gridCol w="1140460">
                  <a:extLst>
                    <a:ext uri="{9D8B030D-6E8A-4147-A177-3AD203B41FA5}">
                      <a16:colId xmlns:a16="http://schemas.microsoft.com/office/drawing/2014/main" val="20002"/>
                    </a:ext>
                  </a:extLst>
                </a:gridCol>
                <a:gridCol w="1140460">
                  <a:extLst>
                    <a:ext uri="{9D8B030D-6E8A-4147-A177-3AD203B41FA5}">
                      <a16:colId xmlns:a16="http://schemas.microsoft.com/office/drawing/2014/main" val="20003"/>
                    </a:ext>
                  </a:extLst>
                </a:gridCol>
                <a:gridCol w="1140460">
                  <a:extLst>
                    <a:ext uri="{9D8B030D-6E8A-4147-A177-3AD203B41FA5}">
                      <a16:colId xmlns:a16="http://schemas.microsoft.com/office/drawing/2014/main" val="20004"/>
                    </a:ext>
                  </a:extLst>
                </a:gridCol>
              </a:tblGrid>
              <a:tr h="0">
                <a:tc>
                  <a:txBody>
                    <a:bodyPr/>
                    <a:lstStyle/>
                    <a:p>
                      <a:pPr>
                        <a:lnSpc>
                          <a:spcPct val="115000"/>
                        </a:lnSpc>
                        <a:spcAft>
                          <a:spcPts val="0"/>
                        </a:spcAft>
                      </a:pPr>
                      <a:r>
                        <a:rPr lang="es-VE" sz="1200" b="1" dirty="0">
                          <a:solidFill>
                            <a:srgbClr val="777777"/>
                          </a:solidFill>
                          <a:latin typeface="Calibri"/>
                          <a:ea typeface="Calibri"/>
                          <a:cs typeface="Times New Roman"/>
                        </a:rPr>
                        <a:t>CI</a:t>
                      </a:r>
                      <a:endParaRPr lang="es-VE" sz="1200" dirty="0">
                        <a:solidFill>
                          <a:srgbClr val="777777"/>
                        </a:solidFill>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200" b="1" dirty="0">
                          <a:solidFill>
                            <a:srgbClr val="777777"/>
                          </a:solidFill>
                          <a:latin typeface="Calibri"/>
                          <a:ea typeface="Calibri"/>
                          <a:cs typeface="Times New Roman"/>
                        </a:rPr>
                        <a:t>APELLIDOS</a:t>
                      </a:r>
                      <a:endParaRPr lang="es-VE" sz="1200" dirty="0">
                        <a:solidFill>
                          <a:srgbClr val="777777"/>
                        </a:solidFill>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200" b="1">
                          <a:solidFill>
                            <a:srgbClr val="777777"/>
                          </a:solidFill>
                          <a:latin typeface="Calibri"/>
                          <a:ea typeface="Calibri"/>
                          <a:cs typeface="Times New Roman"/>
                        </a:rPr>
                        <a:t>NOMBRES</a:t>
                      </a:r>
                      <a:endParaRPr lang="es-VE" sz="1200">
                        <a:solidFill>
                          <a:srgbClr val="777777"/>
                        </a:solidFill>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200" b="1">
                          <a:solidFill>
                            <a:srgbClr val="777777"/>
                          </a:solidFill>
                          <a:latin typeface="Calibri"/>
                          <a:ea typeface="Calibri"/>
                          <a:cs typeface="Times New Roman"/>
                        </a:rPr>
                        <a:t>DIRECCION</a:t>
                      </a:r>
                      <a:endParaRPr lang="es-VE" sz="1200">
                        <a:solidFill>
                          <a:srgbClr val="777777"/>
                        </a:solidFill>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200" b="1" dirty="0" err="1">
                          <a:solidFill>
                            <a:srgbClr val="777777"/>
                          </a:solidFill>
                          <a:latin typeface="Calibri"/>
                          <a:ea typeface="Calibri"/>
                          <a:cs typeface="Times New Roman"/>
                        </a:rPr>
                        <a:t>TLF</a:t>
                      </a:r>
                      <a:endParaRPr lang="es-VE" sz="1200" dirty="0">
                        <a:solidFill>
                          <a:srgbClr val="777777"/>
                        </a:solidFill>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0">
                <a:tc>
                  <a:txBody>
                    <a:bodyPr/>
                    <a:lstStyle/>
                    <a:p>
                      <a:pPr>
                        <a:lnSpc>
                          <a:spcPct val="115000"/>
                        </a:lnSpc>
                        <a:spcAft>
                          <a:spcPts val="0"/>
                        </a:spcAft>
                      </a:pPr>
                      <a:r>
                        <a:rPr lang="es-VE" sz="1100" dirty="0">
                          <a:solidFill>
                            <a:srgbClr val="FFFF00"/>
                          </a:solidFill>
                          <a:latin typeface="Calibri"/>
                          <a:ea typeface="Calibri"/>
                          <a:cs typeface="Times New Roman"/>
                        </a:rPr>
                        <a:t>81612298</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latin typeface="Calibri"/>
                          <a:ea typeface="Calibri"/>
                          <a:cs typeface="Times New Roman"/>
                        </a:rPr>
                        <a:t>ESPINOZA A</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latin typeface="Calibri"/>
                          <a:ea typeface="Calibri"/>
                          <a:cs typeface="Times New Roman"/>
                        </a:rPr>
                        <a:t>CAROLINA M</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err="1">
                          <a:latin typeface="Calibri"/>
                          <a:ea typeface="Calibri"/>
                          <a:cs typeface="Times New Roman"/>
                        </a:rPr>
                        <a:t>XXXXXXXX</a:t>
                      </a:r>
                      <a:endParaRPr lang="es-VE" sz="11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err="1">
                          <a:latin typeface="Calibri"/>
                          <a:ea typeface="Calibri"/>
                          <a:cs typeface="Times New Roman"/>
                        </a:rPr>
                        <a:t>XXXXXXXX</a:t>
                      </a:r>
                      <a:endParaRPr lang="es-VE" sz="11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0">
                <a:tc>
                  <a:txBody>
                    <a:bodyPr/>
                    <a:lstStyle/>
                    <a:p>
                      <a:pPr>
                        <a:lnSpc>
                          <a:spcPct val="115000"/>
                        </a:lnSpc>
                        <a:spcAft>
                          <a:spcPts val="0"/>
                        </a:spcAft>
                      </a:pPr>
                      <a:r>
                        <a:rPr lang="es-VE" sz="1100" dirty="0">
                          <a:solidFill>
                            <a:srgbClr val="FF0000"/>
                          </a:solidFill>
                          <a:latin typeface="Calibri"/>
                          <a:ea typeface="Calibri"/>
                          <a:cs typeface="Times New Roman"/>
                        </a:rPr>
                        <a:t>15698425</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a:latin typeface="Calibri"/>
                          <a:ea typeface="Calibri"/>
                          <a:cs typeface="Times New Roman"/>
                        </a:rPr>
                        <a:t>HERNANDEZ F</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a:latin typeface="Calibri"/>
                          <a:ea typeface="Calibri"/>
                          <a:cs typeface="Times New Roman"/>
                        </a:rPr>
                        <a:t>JOSE A</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a:latin typeface="Calibri"/>
                          <a:ea typeface="Calibri"/>
                          <a:cs typeface="Times New Roman"/>
                        </a:rPr>
                        <a:t>XXXXXXXX</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a:latin typeface="Calibri"/>
                          <a:ea typeface="Calibri"/>
                          <a:cs typeface="Times New Roman"/>
                        </a:rPr>
                        <a:t>XXXXXXXXX</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0">
                <a:tc>
                  <a:txBody>
                    <a:bodyPr/>
                    <a:lstStyle/>
                    <a:p>
                      <a:pPr>
                        <a:lnSpc>
                          <a:spcPct val="115000"/>
                        </a:lnSpc>
                        <a:spcAft>
                          <a:spcPts val="0"/>
                        </a:spcAft>
                      </a:pPr>
                      <a:r>
                        <a:rPr lang="es-VE" sz="1100" dirty="0">
                          <a:solidFill>
                            <a:srgbClr val="00B050"/>
                          </a:solidFill>
                          <a:latin typeface="Calibri"/>
                          <a:ea typeface="Calibri"/>
                          <a:cs typeface="Times New Roman"/>
                        </a:rPr>
                        <a:t>9856365</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a:latin typeface="Calibri"/>
                          <a:ea typeface="Calibri"/>
                          <a:cs typeface="Times New Roman"/>
                        </a:rPr>
                        <a:t>GARCIA M</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a:latin typeface="Calibri"/>
                          <a:ea typeface="Calibri"/>
                          <a:cs typeface="Times New Roman"/>
                        </a:rPr>
                        <a:t>DOLORES D</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a:latin typeface="Calibri"/>
                          <a:ea typeface="Calibri"/>
                          <a:cs typeface="Times New Roman"/>
                        </a:rPr>
                        <a:t>XXXXXXX</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a:latin typeface="Calibri"/>
                          <a:ea typeface="Calibri"/>
                          <a:cs typeface="Times New Roman"/>
                        </a:rPr>
                        <a:t>XXXXXXXXX</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0">
                <a:tc>
                  <a:txBody>
                    <a:bodyPr/>
                    <a:lstStyle/>
                    <a:p>
                      <a:pPr>
                        <a:lnSpc>
                          <a:spcPct val="115000"/>
                        </a:lnSpc>
                        <a:spcAft>
                          <a:spcPts val="0"/>
                        </a:spcAft>
                      </a:pPr>
                      <a:r>
                        <a:rPr lang="es-VE" sz="1100" dirty="0">
                          <a:solidFill>
                            <a:srgbClr val="00B0F0"/>
                          </a:solidFill>
                          <a:latin typeface="Calibri"/>
                          <a:ea typeface="Calibri"/>
                          <a:cs typeface="Times New Roman"/>
                        </a:rPr>
                        <a:t>25394589</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a:latin typeface="Calibri"/>
                          <a:ea typeface="Calibri"/>
                          <a:cs typeface="Times New Roman"/>
                        </a:rPr>
                        <a:t>FLORES G</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a:latin typeface="Calibri"/>
                          <a:ea typeface="Calibri"/>
                          <a:cs typeface="Times New Roman"/>
                        </a:rPr>
                        <a:t>MARTIN J</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err="1">
                          <a:latin typeface="Calibri"/>
                          <a:ea typeface="Calibri"/>
                          <a:cs typeface="Times New Roman"/>
                        </a:rPr>
                        <a:t>XXXXXXX</a:t>
                      </a:r>
                      <a:endParaRPr lang="es-VE" sz="11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err="1">
                          <a:latin typeface="Calibri"/>
                          <a:ea typeface="Calibri"/>
                          <a:cs typeface="Times New Roman"/>
                        </a:rPr>
                        <a:t>XXXXXXXXX</a:t>
                      </a:r>
                      <a:endParaRPr lang="es-VE" sz="1100" dirty="0">
                        <a:latin typeface="Calibri"/>
                        <a:ea typeface="Calibri"/>
                        <a:cs typeface="Times New Roman"/>
                      </a:endParaRPr>
                    </a:p>
                    <a:p>
                      <a:pPr>
                        <a:lnSpc>
                          <a:spcPct val="115000"/>
                        </a:lnSpc>
                        <a:spcAft>
                          <a:spcPts val="0"/>
                        </a:spcAft>
                      </a:pPr>
                      <a:endParaRPr lang="es-VE" sz="11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
        <p:nvSpPr>
          <p:cNvPr id="20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VE" sz="1100" b="0" i="0" u="none" strike="noStrike" cap="none" normalizeH="0" baseline="0">
                <a:ln>
                  <a:noFill/>
                </a:ln>
                <a:solidFill>
                  <a:schemeClr val="tx1"/>
                </a:solidFill>
                <a:effectLst/>
                <a:latin typeface="Calibri" pitchFamily="34" charset="0"/>
                <a:ea typeface="Calibri" pitchFamily="34" charset="0"/>
                <a:cs typeface="Times New Roman" pitchFamily="18" charset="0"/>
              </a:rPr>
              <a:t>Tabla: Propietarios</a:t>
            </a:r>
            <a:endParaRPr kumimoji="0" lang="es-VE" sz="1800" b="0" i="0" u="none" strike="noStrike" cap="none" normalizeH="0" baseline="0">
              <a:ln>
                <a:noFill/>
              </a:ln>
              <a:solidFill>
                <a:schemeClr val="tx1"/>
              </a:solidFill>
              <a:effectLst/>
              <a:latin typeface="Arial" pitchFamily="34" charset="0"/>
            </a:endParaRPr>
          </a:p>
        </p:txBody>
      </p:sp>
      <p:sp>
        <p:nvSpPr>
          <p:cNvPr id="12" name="11 CuadroTexto"/>
          <p:cNvSpPr txBox="1"/>
          <p:nvPr/>
        </p:nvSpPr>
        <p:spPr>
          <a:xfrm>
            <a:off x="785786" y="2857496"/>
            <a:ext cx="1374479" cy="276999"/>
          </a:xfrm>
          <a:prstGeom prst="rect">
            <a:avLst/>
          </a:prstGeom>
          <a:noFill/>
        </p:spPr>
        <p:txBody>
          <a:bodyPr wrap="none" rtlCol="0">
            <a:spAutoFit/>
          </a:bodyPr>
          <a:lstStyle/>
          <a:p>
            <a:r>
              <a:rPr lang="es-VE" sz="1200" b="1" i="1" u="sng" dirty="0"/>
              <a:t>Tabla Propietarios</a:t>
            </a:r>
          </a:p>
        </p:txBody>
      </p:sp>
      <p:graphicFrame>
        <p:nvGraphicFramePr>
          <p:cNvPr id="13" name="12 Tabla"/>
          <p:cNvGraphicFramePr>
            <a:graphicFrameLocks noGrp="1"/>
          </p:cNvGraphicFramePr>
          <p:nvPr/>
        </p:nvGraphicFramePr>
        <p:xfrm>
          <a:off x="785786" y="4929198"/>
          <a:ext cx="5701030" cy="1367028"/>
        </p:xfrm>
        <a:graphic>
          <a:graphicData uri="http://schemas.openxmlformats.org/drawingml/2006/table">
            <a:tbl>
              <a:tblPr/>
              <a:tblGrid>
                <a:gridCol w="949819">
                  <a:extLst>
                    <a:ext uri="{9D8B030D-6E8A-4147-A177-3AD203B41FA5}">
                      <a16:colId xmlns:a16="http://schemas.microsoft.com/office/drawing/2014/main" val="20000"/>
                    </a:ext>
                  </a:extLst>
                </a:gridCol>
                <a:gridCol w="949819">
                  <a:extLst>
                    <a:ext uri="{9D8B030D-6E8A-4147-A177-3AD203B41FA5}">
                      <a16:colId xmlns:a16="http://schemas.microsoft.com/office/drawing/2014/main" val="20001"/>
                    </a:ext>
                  </a:extLst>
                </a:gridCol>
                <a:gridCol w="950348">
                  <a:extLst>
                    <a:ext uri="{9D8B030D-6E8A-4147-A177-3AD203B41FA5}">
                      <a16:colId xmlns:a16="http://schemas.microsoft.com/office/drawing/2014/main" val="20002"/>
                    </a:ext>
                  </a:extLst>
                </a:gridCol>
                <a:gridCol w="579038">
                  <a:extLst>
                    <a:ext uri="{9D8B030D-6E8A-4147-A177-3AD203B41FA5}">
                      <a16:colId xmlns:a16="http://schemas.microsoft.com/office/drawing/2014/main" val="20003"/>
                    </a:ext>
                  </a:extLst>
                </a:gridCol>
                <a:gridCol w="1000132">
                  <a:extLst>
                    <a:ext uri="{9D8B030D-6E8A-4147-A177-3AD203B41FA5}">
                      <a16:colId xmlns:a16="http://schemas.microsoft.com/office/drawing/2014/main" val="20004"/>
                    </a:ext>
                  </a:extLst>
                </a:gridCol>
                <a:gridCol w="1271874">
                  <a:extLst>
                    <a:ext uri="{9D8B030D-6E8A-4147-A177-3AD203B41FA5}">
                      <a16:colId xmlns:a16="http://schemas.microsoft.com/office/drawing/2014/main" val="20005"/>
                    </a:ext>
                  </a:extLst>
                </a:gridCol>
              </a:tblGrid>
              <a:tr h="0">
                <a:tc>
                  <a:txBody>
                    <a:bodyPr/>
                    <a:lstStyle/>
                    <a:p>
                      <a:pPr>
                        <a:lnSpc>
                          <a:spcPct val="115000"/>
                        </a:lnSpc>
                        <a:spcAft>
                          <a:spcPts val="0"/>
                        </a:spcAft>
                      </a:pPr>
                      <a:r>
                        <a:rPr lang="es-VE" sz="1200" b="1" dirty="0">
                          <a:solidFill>
                            <a:schemeClr val="tx2">
                              <a:lumMod val="50000"/>
                            </a:schemeClr>
                          </a:solidFill>
                          <a:latin typeface="Calibri"/>
                          <a:ea typeface="Calibri"/>
                          <a:cs typeface="Times New Roman"/>
                        </a:rPr>
                        <a:t>PLACA</a:t>
                      </a:r>
                      <a:endParaRPr lang="es-VE" sz="1200" dirty="0">
                        <a:solidFill>
                          <a:schemeClr val="tx2">
                            <a:lumMod val="50000"/>
                          </a:schemeClr>
                        </a:solidFill>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200" b="1" dirty="0">
                          <a:solidFill>
                            <a:schemeClr val="tx2">
                              <a:lumMod val="50000"/>
                            </a:schemeClr>
                          </a:solidFill>
                          <a:latin typeface="Calibri"/>
                          <a:ea typeface="Calibri"/>
                          <a:cs typeface="Times New Roman"/>
                        </a:rPr>
                        <a:t>MARCA</a:t>
                      </a:r>
                      <a:endParaRPr lang="es-VE" sz="1200" dirty="0">
                        <a:solidFill>
                          <a:schemeClr val="tx2">
                            <a:lumMod val="50000"/>
                          </a:schemeClr>
                        </a:solidFill>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200" b="1" dirty="0">
                          <a:solidFill>
                            <a:schemeClr val="tx2">
                              <a:lumMod val="50000"/>
                            </a:schemeClr>
                          </a:solidFill>
                          <a:latin typeface="Calibri"/>
                          <a:ea typeface="Calibri"/>
                          <a:cs typeface="Times New Roman"/>
                        </a:rPr>
                        <a:t>MODELO</a:t>
                      </a:r>
                      <a:endParaRPr lang="es-VE" sz="1200" dirty="0">
                        <a:solidFill>
                          <a:schemeClr val="tx2">
                            <a:lumMod val="50000"/>
                          </a:schemeClr>
                        </a:solidFill>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200" dirty="0">
                          <a:solidFill>
                            <a:schemeClr val="tx2">
                              <a:lumMod val="50000"/>
                            </a:schemeClr>
                          </a:solidFill>
                          <a:latin typeface="Calibri"/>
                          <a:ea typeface="Calibri"/>
                          <a:cs typeface="Times New Roman"/>
                        </a:rPr>
                        <a:t>AÑO</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200" b="1" dirty="0">
                          <a:solidFill>
                            <a:schemeClr val="tx2">
                              <a:lumMod val="50000"/>
                            </a:schemeClr>
                          </a:solidFill>
                          <a:latin typeface="Calibri"/>
                          <a:ea typeface="Calibri"/>
                          <a:cs typeface="Times New Roman"/>
                        </a:rPr>
                        <a:t>COLOR</a:t>
                      </a:r>
                      <a:endParaRPr lang="es-VE" sz="1200" dirty="0">
                        <a:solidFill>
                          <a:schemeClr val="tx2">
                            <a:lumMod val="50000"/>
                          </a:schemeClr>
                        </a:solidFill>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200" b="1" dirty="0">
                          <a:solidFill>
                            <a:schemeClr val="tx2">
                              <a:lumMod val="50000"/>
                            </a:schemeClr>
                          </a:solidFill>
                          <a:latin typeface="Calibri"/>
                          <a:ea typeface="Calibri"/>
                          <a:cs typeface="Times New Roman"/>
                        </a:rPr>
                        <a:t>PROPIETARIO</a:t>
                      </a:r>
                      <a:endParaRPr lang="es-VE" sz="1200" dirty="0">
                        <a:solidFill>
                          <a:schemeClr val="tx2">
                            <a:lumMod val="50000"/>
                          </a:schemeClr>
                        </a:solidFill>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0">
                <a:tc>
                  <a:txBody>
                    <a:bodyPr/>
                    <a:lstStyle/>
                    <a:p>
                      <a:pPr>
                        <a:lnSpc>
                          <a:spcPct val="115000"/>
                        </a:lnSpc>
                        <a:spcAft>
                          <a:spcPts val="0"/>
                        </a:spcAft>
                      </a:pPr>
                      <a:r>
                        <a:rPr lang="es-VE" sz="1100" dirty="0">
                          <a:latin typeface="Calibri"/>
                          <a:ea typeface="Calibri"/>
                          <a:cs typeface="Times New Roman"/>
                        </a:rPr>
                        <a:t>ABCG-125</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latin typeface="Calibri"/>
                          <a:ea typeface="Calibri"/>
                          <a:cs typeface="Times New Roman"/>
                        </a:rPr>
                        <a:t>FORD</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latin typeface="Calibri"/>
                          <a:ea typeface="Calibri"/>
                          <a:cs typeface="Times New Roman"/>
                        </a:rPr>
                        <a:t>EXPLORER</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latin typeface="Calibri"/>
                          <a:ea typeface="Calibri"/>
                          <a:cs typeface="Times New Roman"/>
                        </a:rPr>
                        <a:t>1998</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latin typeface="Calibri"/>
                          <a:ea typeface="Calibri"/>
                          <a:cs typeface="Times New Roman"/>
                        </a:rPr>
                        <a:t>PLATA</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solidFill>
                            <a:srgbClr val="FF0000"/>
                          </a:solidFill>
                          <a:latin typeface="Calibri"/>
                          <a:ea typeface="Calibri"/>
                          <a:cs typeface="Times New Roman"/>
                        </a:rPr>
                        <a:t>15698425</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0">
                <a:tc>
                  <a:txBody>
                    <a:bodyPr/>
                    <a:lstStyle/>
                    <a:p>
                      <a:pPr>
                        <a:lnSpc>
                          <a:spcPct val="115000"/>
                        </a:lnSpc>
                        <a:spcAft>
                          <a:spcPts val="0"/>
                        </a:spcAft>
                      </a:pPr>
                      <a:r>
                        <a:rPr lang="es-VE" sz="1100" dirty="0">
                          <a:latin typeface="Calibri"/>
                          <a:ea typeface="Calibri"/>
                          <a:cs typeface="Times New Roman"/>
                        </a:rPr>
                        <a:t>ABCY-158</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latin typeface="Calibri"/>
                          <a:ea typeface="Calibri"/>
                          <a:cs typeface="Times New Roman"/>
                        </a:rPr>
                        <a:t>JEEP</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err="1">
                          <a:latin typeface="Calibri"/>
                          <a:ea typeface="Calibri"/>
                          <a:cs typeface="Times New Roman"/>
                        </a:rPr>
                        <a:t>CHEROKEE</a:t>
                      </a:r>
                      <a:endParaRPr lang="es-VE" sz="11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latin typeface="Calibri"/>
                          <a:ea typeface="Calibri"/>
                          <a:cs typeface="Times New Roman"/>
                        </a:rPr>
                        <a:t>2014</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latin typeface="Calibri"/>
                          <a:ea typeface="Calibri"/>
                          <a:cs typeface="Times New Roman"/>
                        </a:rPr>
                        <a:t>BLANCO</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solidFill>
                            <a:srgbClr val="FFFF00"/>
                          </a:solidFill>
                          <a:latin typeface="Calibri"/>
                          <a:ea typeface="Calibri"/>
                          <a:cs typeface="Times New Roman"/>
                        </a:rPr>
                        <a:t>81612298</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0">
                <a:tc>
                  <a:txBody>
                    <a:bodyPr/>
                    <a:lstStyle/>
                    <a:p>
                      <a:pPr>
                        <a:lnSpc>
                          <a:spcPct val="115000"/>
                        </a:lnSpc>
                        <a:spcAft>
                          <a:spcPts val="0"/>
                        </a:spcAft>
                      </a:pPr>
                      <a:r>
                        <a:rPr lang="es-VE" sz="1100" dirty="0">
                          <a:latin typeface="Calibri"/>
                          <a:ea typeface="Calibri"/>
                          <a:cs typeface="Times New Roman"/>
                        </a:rPr>
                        <a:t>ABCZ-269</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err="1">
                          <a:latin typeface="Calibri"/>
                          <a:ea typeface="Calibri"/>
                          <a:cs typeface="Times New Roman"/>
                        </a:rPr>
                        <a:t>CHEVROLET</a:t>
                      </a:r>
                      <a:endParaRPr lang="es-VE" sz="11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latin typeface="Calibri"/>
                          <a:ea typeface="Calibri"/>
                          <a:cs typeface="Times New Roman"/>
                        </a:rPr>
                        <a:t>CORSA</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latin typeface="Calibri"/>
                          <a:ea typeface="Calibri"/>
                          <a:cs typeface="Times New Roman"/>
                        </a:rPr>
                        <a:t>2004</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latin typeface="Calibri"/>
                          <a:ea typeface="Calibri"/>
                          <a:cs typeface="Times New Roman"/>
                        </a:rPr>
                        <a:t>AZUL</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solidFill>
                            <a:srgbClr val="00B0F0"/>
                          </a:solidFill>
                          <a:latin typeface="Calibri"/>
                          <a:ea typeface="Calibri"/>
                          <a:cs typeface="Times New Roman"/>
                        </a:rPr>
                        <a:t>25394589</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0">
                <a:tc>
                  <a:txBody>
                    <a:bodyPr/>
                    <a:lstStyle/>
                    <a:p>
                      <a:pPr>
                        <a:lnSpc>
                          <a:spcPct val="115000"/>
                        </a:lnSpc>
                        <a:spcAft>
                          <a:spcPts val="0"/>
                        </a:spcAft>
                      </a:pPr>
                      <a:r>
                        <a:rPr lang="es-VE" sz="1100" dirty="0">
                          <a:latin typeface="Calibri"/>
                          <a:ea typeface="Calibri"/>
                          <a:cs typeface="Times New Roman"/>
                        </a:rPr>
                        <a:t>BAGY-874</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err="1">
                          <a:latin typeface="Calibri"/>
                          <a:ea typeface="Calibri"/>
                          <a:cs typeface="Times New Roman"/>
                        </a:rPr>
                        <a:t>CHEVROLET</a:t>
                      </a:r>
                      <a:endParaRPr lang="es-VE" sz="11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err="1">
                          <a:latin typeface="Calibri"/>
                          <a:ea typeface="Calibri"/>
                          <a:cs typeface="Times New Roman"/>
                        </a:rPr>
                        <a:t>OPTRA</a:t>
                      </a:r>
                      <a:endParaRPr lang="es-VE" sz="11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latin typeface="Calibri"/>
                          <a:ea typeface="Calibri"/>
                          <a:cs typeface="Times New Roman"/>
                        </a:rPr>
                        <a:t>2008</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latin typeface="Calibri"/>
                          <a:ea typeface="Calibri"/>
                          <a:cs typeface="Times New Roman"/>
                        </a:rPr>
                        <a:t>BLANCO</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solidFill>
                            <a:srgbClr val="00B050"/>
                          </a:solidFill>
                          <a:latin typeface="Calibri"/>
                          <a:ea typeface="Calibri"/>
                          <a:cs typeface="Times New Roman"/>
                        </a:rPr>
                        <a:t>9856365</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0">
                <a:tc>
                  <a:txBody>
                    <a:bodyPr/>
                    <a:lstStyle/>
                    <a:p>
                      <a:pPr>
                        <a:lnSpc>
                          <a:spcPct val="115000"/>
                        </a:lnSpc>
                        <a:spcAft>
                          <a:spcPts val="0"/>
                        </a:spcAft>
                      </a:pPr>
                      <a:r>
                        <a:rPr lang="es-VE" sz="1100" dirty="0">
                          <a:latin typeface="Calibri"/>
                          <a:ea typeface="Calibri"/>
                          <a:cs typeface="Times New Roman"/>
                        </a:rPr>
                        <a:t>BOPT-459</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latin typeface="Calibri"/>
                          <a:ea typeface="Calibri"/>
                          <a:cs typeface="Times New Roman"/>
                        </a:rPr>
                        <a:t>FIAT</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err="1">
                          <a:latin typeface="Calibri"/>
                          <a:ea typeface="Calibri"/>
                          <a:cs typeface="Times New Roman"/>
                        </a:rPr>
                        <a:t>SIENNA</a:t>
                      </a:r>
                      <a:endParaRPr lang="es-VE" sz="11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latin typeface="Calibri"/>
                          <a:ea typeface="Calibri"/>
                          <a:cs typeface="Times New Roman"/>
                        </a:rPr>
                        <a:t>2006</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latin typeface="Calibri"/>
                          <a:ea typeface="Calibri"/>
                          <a:cs typeface="Times New Roman"/>
                        </a:rPr>
                        <a:t>VERDE</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b="1" dirty="0">
                          <a:solidFill>
                            <a:srgbClr val="F25CE0"/>
                          </a:solidFill>
                          <a:latin typeface="Calibri"/>
                          <a:ea typeface="Calibri"/>
                          <a:cs typeface="Times New Roman"/>
                        </a:rPr>
                        <a:t>15365987</a:t>
                      </a:r>
                      <a:r>
                        <a:rPr lang="es-VE" sz="1100" b="1" dirty="0">
                          <a:solidFill>
                            <a:srgbClr val="F25CE0"/>
                          </a:solidFill>
                          <a:latin typeface="Calibri"/>
                          <a:ea typeface="Calibri"/>
                          <a:cs typeface="Times New Roman"/>
                          <a:sym typeface="Wingdings" pitchFamily="2" charset="2"/>
                        </a:rPr>
                        <a:t>---------</a:t>
                      </a:r>
                      <a:endParaRPr lang="es-VE" sz="1100" b="1" dirty="0">
                        <a:solidFill>
                          <a:srgbClr val="F25CE0"/>
                        </a:solidFill>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0">
                <a:tc>
                  <a:txBody>
                    <a:bodyPr/>
                    <a:lstStyle/>
                    <a:p>
                      <a:pPr>
                        <a:lnSpc>
                          <a:spcPct val="115000"/>
                        </a:lnSpc>
                        <a:spcAft>
                          <a:spcPts val="0"/>
                        </a:spcAft>
                      </a:pPr>
                      <a:r>
                        <a:rPr lang="es-VE" sz="1100" dirty="0">
                          <a:latin typeface="Calibri"/>
                          <a:ea typeface="Calibri"/>
                          <a:cs typeface="Times New Roman"/>
                        </a:rPr>
                        <a:t>BZAM-594</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latin typeface="Calibri"/>
                          <a:ea typeface="Calibri"/>
                          <a:cs typeface="Times New Roman"/>
                        </a:rPr>
                        <a:t>TOYOTA</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err="1">
                          <a:latin typeface="Calibri"/>
                          <a:ea typeface="Calibri"/>
                          <a:cs typeface="Times New Roman"/>
                        </a:rPr>
                        <a:t>CAMRY</a:t>
                      </a:r>
                      <a:endParaRPr lang="es-VE" sz="11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latin typeface="Calibri"/>
                          <a:ea typeface="Calibri"/>
                          <a:cs typeface="Times New Roman"/>
                        </a:rPr>
                        <a:t>2005</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latin typeface="Calibri"/>
                          <a:ea typeface="Calibri"/>
                          <a:cs typeface="Times New Roman"/>
                        </a:rPr>
                        <a:t>AZUL</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s-VE" sz="1100" dirty="0">
                          <a:solidFill>
                            <a:srgbClr val="00B0F0"/>
                          </a:solidFill>
                          <a:latin typeface="Calibri"/>
                          <a:ea typeface="Calibri"/>
                          <a:cs typeface="Times New Roman"/>
                        </a:rPr>
                        <a:t>25394589</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bl>
          </a:graphicData>
        </a:graphic>
      </p:graphicFrame>
      <p:sp>
        <p:nvSpPr>
          <p:cNvPr id="14" name="13 CuadroTexto"/>
          <p:cNvSpPr txBox="1"/>
          <p:nvPr/>
        </p:nvSpPr>
        <p:spPr>
          <a:xfrm>
            <a:off x="734172" y="4652199"/>
            <a:ext cx="1194622" cy="276999"/>
          </a:xfrm>
          <a:prstGeom prst="rect">
            <a:avLst/>
          </a:prstGeom>
          <a:noFill/>
        </p:spPr>
        <p:txBody>
          <a:bodyPr wrap="none" rtlCol="0">
            <a:spAutoFit/>
          </a:bodyPr>
          <a:lstStyle/>
          <a:p>
            <a:r>
              <a:rPr lang="es-VE" sz="1200" b="1" i="1" u="sng" dirty="0"/>
              <a:t>Tabla Vehículos</a:t>
            </a:r>
          </a:p>
        </p:txBody>
      </p:sp>
      <p:sp>
        <p:nvSpPr>
          <p:cNvPr id="15" name="14 CuadroTexto"/>
          <p:cNvSpPr txBox="1"/>
          <p:nvPr/>
        </p:nvSpPr>
        <p:spPr>
          <a:xfrm>
            <a:off x="6500826" y="5786454"/>
            <a:ext cx="2725426" cy="830997"/>
          </a:xfrm>
          <a:prstGeom prst="rect">
            <a:avLst/>
          </a:prstGeom>
          <a:noFill/>
        </p:spPr>
        <p:txBody>
          <a:bodyPr wrap="none" rtlCol="0">
            <a:spAutoFit/>
          </a:bodyPr>
          <a:lstStyle/>
          <a:p>
            <a:r>
              <a:rPr lang="es-VE" sz="1200" b="1" i="1" u="sng" dirty="0"/>
              <a:t>Esta cédula no se encuentra registrada </a:t>
            </a:r>
          </a:p>
          <a:p>
            <a:r>
              <a:rPr lang="es-VE" sz="1200" b="1" i="1" u="sng" dirty="0"/>
              <a:t>En la tabla Propietarios</a:t>
            </a:r>
          </a:p>
          <a:p>
            <a:r>
              <a:rPr lang="es-VE" sz="1200" b="1" i="1" u="sng" dirty="0"/>
              <a:t>¿Qué ocurriría al solicitar los datos del </a:t>
            </a:r>
          </a:p>
          <a:p>
            <a:r>
              <a:rPr lang="es-VE" sz="1200" b="1" i="1" u="sng" dirty="0"/>
              <a:t>Propietario de este vehículo?</a:t>
            </a:r>
          </a:p>
        </p:txBody>
      </p:sp>
      <p:pic>
        <p:nvPicPr>
          <p:cNvPr id="17" name="16 Imagen" descr="problema.jpg"/>
          <p:cNvPicPr>
            <a:picLocks noChangeAspect="1"/>
          </p:cNvPicPr>
          <p:nvPr/>
        </p:nvPicPr>
        <p:blipFill>
          <a:blip r:embed="rId4"/>
          <a:stretch>
            <a:fillRect/>
          </a:stretch>
        </p:blipFill>
        <p:spPr>
          <a:xfrm>
            <a:off x="6858016" y="3714752"/>
            <a:ext cx="1472128" cy="1838329"/>
          </a:xfrm>
          <a:prstGeom prst="rect">
            <a:avLst/>
          </a:prstGeom>
        </p:spPr>
      </p:pic>
      <p:cxnSp>
        <p:nvCxnSpPr>
          <p:cNvPr id="21" name="20 Conector recto de flecha"/>
          <p:cNvCxnSpPr/>
          <p:nvPr/>
        </p:nvCxnSpPr>
        <p:spPr>
          <a:xfrm>
            <a:off x="571472" y="3286124"/>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22 Conector recto"/>
          <p:cNvCxnSpPr/>
          <p:nvPr/>
        </p:nvCxnSpPr>
        <p:spPr>
          <a:xfrm rot="5400000">
            <a:off x="-32" y="3857628"/>
            <a:ext cx="114300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24 Conector recto"/>
          <p:cNvCxnSpPr/>
          <p:nvPr/>
        </p:nvCxnSpPr>
        <p:spPr>
          <a:xfrm>
            <a:off x="571472" y="4429132"/>
            <a:ext cx="4857784" cy="1661"/>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26 Conector recto de flecha"/>
          <p:cNvCxnSpPr/>
          <p:nvPr/>
        </p:nvCxnSpPr>
        <p:spPr>
          <a:xfrm rot="5400000">
            <a:off x="5249867" y="4679165"/>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
          <p:cNvSpPr>
            <a:spLocks noChangeArrowheads="1"/>
          </p:cNvSpPr>
          <p:nvPr/>
        </p:nvSpPr>
        <p:spPr bwMode="auto">
          <a:xfrm>
            <a:off x="755576" y="2622092"/>
            <a:ext cx="7772400" cy="2664296"/>
          </a:xfrm>
          <a:prstGeom prst="rect">
            <a:avLst/>
          </a:prstGeom>
          <a:noFill/>
          <a:ln w="9525">
            <a:noFill/>
            <a:miter lim="800000"/>
            <a:headEnd/>
            <a:tailEnd/>
          </a:ln>
          <a:effectLst/>
        </p:spPr>
        <p:txBody>
          <a:bodyPr anchor="ctr"/>
          <a:lstStyle/>
          <a:p>
            <a:pPr algn="ctr"/>
            <a:endParaRPr lang="es-VE" sz="3200" b="1" dirty="0"/>
          </a:p>
          <a:p>
            <a:pPr algn="ctr"/>
            <a:r>
              <a:rPr lang="es-VE" sz="3200" b="1" dirty="0"/>
              <a:t>TIPO DE RESTRICCIONES DE INTEGRIDAD</a:t>
            </a:r>
          </a:p>
          <a:p>
            <a:r>
              <a:rPr lang="es-VE" sz="3200" b="1" dirty="0">
                <a:solidFill>
                  <a:srgbClr val="00B0F0"/>
                </a:solidFill>
              </a:rPr>
              <a:t>3.- Integridad Referencial</a:t>
            </a:r>
          </a:p>
          <a:p>
            <a:endParaRPr lang="es-VE" sz="2400" b="1" dirty="0">
              <a:solidFill>
                <a:srgbClr val="00B0F0"/>
              </a:solidFill>
            </a:endParaRPr>
          </a:p>
          <a:p>
            <a:r>
              <a:rPr lang="es-VE" sz="2000" dirty="0"/>
              <a:t>Cuando activamos la IR se puede activar la Actualización y Eliminación  en cascada</a:t>
            </a:r>
          </a:p>
          <a:p>
            <a:pPr lvl="0"/>
            <a:endParaRPr lang="es-ES" sz="2000" b="1" dirty="0"/>
          </a:p>
          <a:p>
            <a:pPr lvl="0"/>
            <a:r>
              <a:rPr lang="es-ES" sz="2000" b="1" dirty="0"/>
              <a:t>Actualización en Cascada</a:t>
            </a:r>
            <a:r>
              <a:rPr lang="es-VE" sz="2000" b="1" dirty="0"/>
              <a:t>:</a:t>
            </a:r>
          </a:p>
          <a:p>
            <a:r>
              <a:rPr lang="es-ES" sz="2000" dirty="0"/>
              <a:t>Al activar esta opción, si realizamos alguna modificación en el campo clave principal de la tabla de los registros “padres”, el </a:t>
            </a:r>
            <a:r>
              <a:rPr lang="es-ES" sz="2000" dirty="0" err="1"/>
              <a:t>DBMS</a:t>
            </a:r>
            <a:r>
              <a:rPr lang="es-ES" sz="2000" dirty="0"/>
              <a:t> realizará una actualización automática en el campo relacionado de la tabla con los registros “hijos”.</a:t>
            </a:r>
          </a:p>
          <a:p>
            <a:endParaRPr lang="es-VE" sz="2000" dirty="0"/>
          </a:p>
          <a:p>
            <a:pPr lvl="0"/>
            <a:r>
              <a:rPr lang="es-ES" sz="2000" b="1" dirty="0"/>
              <a:t>Eliminación  en Cascada </a:t>
            </a:r>
            <a:r>
              <a:rPr lang="es-ES" sz="2000" dirty="0"/>
              <a:t>:</a:t>
            </a:r>
            <a:endParaRPr lang="es-VE" sz="2000" dirty="0"/>
          </a:p>
          <a:p>
            <a:r>
              <a:rPr lang="es-ES" sz="2000" dirty="0"/>
              <a:t>Si eliminamos un registro en la tabla principal (tabla de los registros “padres”), se eliminaran automáticamente todos los registros  “hijos” en las demás tablas relacionadas.</a:t>
            </a:r>
            <a:endParaRPr lang="es-VE" sz="2000" dirty="0"/>
          </a:p>
          <a:p>
            <a:endParaRPr lang="es-VE" sz="2000" dirty="0"/>
          </a:p>
        </p:txBody>
      </p:sp>
      <p:sp>
        <p:nvSpPr>
          <p:cNvPr id="5" name="4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8" name="7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9" name="8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7 Título"/>
          <p:cNvSpPr>
            <a:spLocks noGrp="1"/>
          </p:cNvSpPr>
          <p:nvPr>
            <p:ph type="title"/>
          </p:nvPr>
        </p:nvSpPr>
        <p:spPr>
          <a:xfrm>
            <a:off x="899592" y="1052736"/>
            <a:ext cx="7772400" cy="1037955"/>
          </a:xfrm>
        </p:spPr>
        <p:txBody>
          <a:bodyPr/>
          <a:lstStyle/>
          <a:p>
            <a:pPr algn="ctr"/>
            <a:r>
              <a:rPr lang="es-ES_tradnl" sz="3200" dirty="0"/>
              <a:t>SEGURIDAD en las bases de DATOS</a:t>
            </a:r>
            <a:endParaRPr lang="es-VE" sz="3200" dirty="0"/>
          </a:p>
        </p:txBody>
      </p:sp>
      <p:sp>
        <p:nvSpPr>
          <p:cNvPr id="8" name="7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9" name="8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12" name="11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pic>
        <p:nvPicPr>
          <p:cNvPr id="7" name="6 Imagen" descr="seguridad.jpg"/>
          <p:cNvPicPr>
            <a:picLocks noChangeAspect="1"/>
          </p:cNvPicPr>
          <p:nvPr/>
        </p:nvPicPr>
        <p:blipFill>
          <a:blip r:embed="rId4" cstate="print"/>
          <a:stretch>
            <a:fillRect/>
          </a:stretch>
        </p:blipFill>
        <p:spPr>
          <a:xfrm>
            <a:off x="6156176" y="4149080"/>
            <a:ext cx="2987824" cy="1343025"/>
          </a:xfrm>
          <a:prstGeom prst="flowChartPunchedTape">
            <a:avLst/>
          </a:prstGeom>
          <a:effectLst>
            <a:reflection blurRad="6350" stA="50000" endA="300" endPos="90000" dir="5400000" sy="-100000" algn="bl" rotWithShape="0"/>
          </a:effectLst>
        </p:spPr>
      </p:pic>
      <p:sp>
        <p:nvSpPr>
          <p:cNvPr id="10" name="Rectangle 5"/>
          <p:cNvSpPr>
            <a:spLocks noChangeArrowheads="1"/>
          </p:cNvSpPr>
          <p:nvPr/>
        </p:nvSpPr>
        <p:spPr bwMode="auto">
          <a:xfrm>
            <a:off x="611560" y="3543151"/>
            <a:ext cx="8244408" cy="1470025"/>
          </a:xfrm>
          <a:prstGeom prst="rect">
            <a:avLst/>
          </a:prstGeom>
          <a:noFill/>
          <a:ln w="9525">
            <a:noFill/>
            <a:miter lim="800000"/>
            <a:headEnd/>
            <a:tailEnd/>
          </a:ln>
          <a:effectLst/>
        </p:spPr>
        <p:txBody>
          <a:bodyPr anchor="ctr"/>
          <a:lstStyle/>
          <a:p>
            <a:pPr algn="just"/>
            <a:r>
              <a:rPr lang="es-VE" sz="2400" b="1" dirty="0"/>
              <a:t>La seguridad en bases de datos está dirigida a proteger los datos de accesos no autorizados. (Privacidad de la base de datos)</a:t>
            </a:r>
          </a:p>
          <a:p>
            <a:pPr algn="just"/>
            <a:endParaRPr lang="es-VE" sz="2400" b="1" dirty="0"/>
          </a:p>
          <a:p>
            <a:pPr algn="just"/>
            <a:r>
              <a:rPr lang="es-VE" sz="2400" b="1" dirty="0"/>
              <a:t>Se debe cuidar de que accesos no autorizados ejecuten operaciones indebidas que pongan en riesgo su existencia, consistencia e integridad.</a:t>
            </a:r>
          </a:p>
          <a:p>
            <a:pPr algn="just"/>
            <a:endParaRPr lang="es-VE" sz="2400" b="1" dirty="0"/>
          </a:p>
          <a:p>
            <a:pPr algn="just"/>
            <a:r>
              <a:rPr lang="es-VE" sz="2400" b="1" dirty="0"/>
              <a:t>La seguridad es independiente del diseño del modelo de datos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7 Título"/>
          <p:cNvSpPr>
            <a:spLocks noGrp="1"/>
          </p:cNvSpPr>
          <p:nvPr>
            <p:ph type="title"/>
          </p:nvPr>
        </p:nvSpPr>
        <p:spPr>
          <a:xfrm>
            <a:off x="899592" y="1700808"/>
            <a:ext cx="7772400" cy="1037955"/>
          </a:xfrm>
        </p:spPr>
        <p:txBody>
          <a:bodyPr/>
          <a:lstStyle/>
          <a:p>
            <a:pPr algn="ctr"/>
            <a:r>
              <a:rPr lang="es-ES_tradnl" sz="3200" dirty="0"/>
              <a:t>SEGURIDAD EN BASES DE DATOS</a:t>
            </a:r>
            <a:endParaRPr lang="es-VE" sz="3200" dirty="0"/>
          </a:p>
        </p:txBody>
      </p:sp>
      <p:sp>
        <p:nvSpPr>
          <p:cNvPr id="8" name="7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9" name="8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12" name="11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pic>
        <p:nvPicPr>
          <p:cNvPr id="7" name="6 Imagen" descr="seguridad.jpg"/>
          <p:cNvPicPr>
            <a:picLocks noChangeAspect="1"/>
          </p:cNvPicPr>
          <p:nvPr/>
        </p:nvPicPr>
        <p:blipFill>
          <a:blip r:embed="rId4" cstate="print"/>
          <a:stretch>
            <a:fillRect/>
          </a:stretch>
        </p:blipFill>
        <p:spPr>
          <a:xfrm>
            <a:off x="6156176" y="4149080"/>
            <a:ext cx="2987824" cy="1343025"/>
          </a:xfrm>
          <a:prstGeom prst="flowChartPunchedTape">
            <a:avLst/>
          </a:prstGeom>
          <a:effectLst>
            <a:reflection blurRad="6350" stA="50000" endA="300" endPos="90000" dir="5400000" sy="-100000" algn="bl" rotWithShape="0"/>
          </a:effectLst>
        </p:spPr>
      </p:pic>
      <p:sp>
        <p:nvSpPr>
          <p:cNvPr id="10" name="Rectangle 5"/>
          <p:cNvSpPr>
            <a:spLocks noChangeArrowheads="1"/>
          </p:cNvSpPr>
          <p:nvPr/>
        </p:nvSpPr>
        <p:spPr bwMode="auto">
          <a:xfrm>
            <a:off x="899592" y="3717032"/>
            <a:ext cx="8244408" cy="1470025"/>
          </a:xfrm>
          <a:prstGeom prst="rect">
            <a:avLst/>
          </a:prstGeom>
          <a:noFill/>
          <a:ln w="9525">
            <a:noFill/>
            <a:miter lim="800000"/>
            <a:headEnd/>
            <a:tailEnd/>
          </a:ln>
          <a:effectLst/>
        </p:spPr>
        <p:txBody>
          <a:bodyPr anchor="ctr"/>
          <a:lstStyle/>
          <a:p>
            <a:pPr algn="just"/>
            <a:r>
              <a:rPr lang="es-VE" sz="2400" b="1" dirty="0"/>
              <a:t>Las 3 principales características de la seguridad en una base de datos son: </a:t>
            </a:r>
          </a:p>
          <a:p>
            <a:pPr algn="just"/>
            <a:endParaRPr lang="es-VE" sz="2400" b="1" dirty="0"/>
          </a:p>
          <a:p>
            <a:pPr lvl="1" algn="just">
              <a:buFont typeface="Wingdings" pitchFamily="2" charset="2"/>
              <a:buChar char="ü"/>
            </a:pPr>
            <a:r>
              <a:rPr lang="es-VE" sz="2400" b="1" dirty="0"/>
              <a:t>La Confidencialidad de la información </a:t>
            </a:r>
          </a:p>
          <a:p>
            <a:pPr lvl="1" algn="just">
              <a:buFont typeface="Wingdings" pitchFamily="2" charset="2"/>
              <a:buChar char="ü"/>
            </a:pPr>
            <a:r>
              <a:rPr lang="es-VE" sz="2400" b="1" dirty="0"/>
              <a:t> La Integridad de la información </a:t>
            </a:r>
          </a:p>
          <a:p>
            <a:pPr lvl="1" algn="just">
              <a:buFont typeface="Wingdings" pitchFamily="2" charset="2"/>
              <a:buChar char="ü"/>
            </a:pPr>
            <a:r>
              <a:rPr lang="es-VE" sz="2400" b="1" dirty="0"/>
              <a:t>La Disponibilidad de la información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7 Título"/>
          <p:cNvSpPr>
            <a:spLocks noGrp="1"/>
          </p:cNvSpPr>
          <p:nvPr>
            <p:ph type="title"/>
          </p:nvPr>
        </p:nvSpPr>
        <p:spPr>
          <a:xfrm>
            <a:off x="899592" y="1412776"/>
            <a:ext cx="7772400" cy="1037955"/>
          </a:xfrm>
        </p:spPr>
        <p:txBody>
          <a:bodyPr/>
          <a:lstStyle/>
          <a:p>
            <a:pPr algn="ctr"/>
            <a:r>
              <a:rPr lang="es-ES_tradnl" sz="3200" dirty="0"/>
              <a:t>SEGURIDAD EN BASES DE DATOS</a:t>
            </a:r>
            <a:endParaRPr lang="es-VE" sz="3200" dirty="0"/>
          </a:p>
        </p:txBody>
      </p:sp>
      <p:sp>
        <p:nvSpPr>
          <p:cNvPr id="8" name="7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9" name="8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12" name="11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pic>
        <p:nvPicPr>
          <p:cNvPr id="7" name="6 Imagen" descr="seguridad.jpg"/>
          <p:cNvPicPr>
            <a:picLocks noChangeAspect="1"/>
          </p:cNvPicPr>
          <p:nvPr/>
        </p:nvPicPr>
        <p:blipFill>
          <a:blip r:embed="rId4" cstate="print"/>
          <a:stretch>
            <a:fillRect/>
          </a:stretch>
        </p:blipFill>
        <p:spPr>
          <a:xfrm>
            <a:off x="6156176" y="4149080"/>
            <a:ext cx="2987824" cy="1343025"/>
          </a:xfrm>
          <a:prstGeom prst="flowChartPunchedTape">
            <a:avLst/>
          </a:prstGeom>
          <a:effectLst>
            <a:reflection blurRad="6350" stA="50000" endA="300" endPos="90000" dir="5400000" sy="-100000" algn="bl" rotWithShape="0"/>
          </a:effectLst>
        </p:spPr>
      </p:pic>
      <p:sp>
        <p:nvSpPr>
          <p:cNvPr id="10" name="Rectangle 5"/>
          <p:cNvSpPr>
            <a:spLocks noChangeArrowheads="1"/>
          </p:cNvSpPr>
          <p:nvPr/>
        </p:nvSpPr>
        <p:spPr bwMode="auto">
          <a:xfrm>
            <a:off x="683568" y="3212976"/>
            <a:ext cx="8244408" cy="1470025"/>
          </a:xfrm>
          <a:prstGeom prst="rect">
            <a:avLst/>
          </a:prstGeom>
          <a:noFill/>
          <a:ln w="9525">
            <a:noFill/>
            <a:miter lim="800000"/>
            <a:headEnd/>
            <a:tailEnd/>
          </a:ln>
          <a:effectLst/>
        </p:spPr>
        <p:txBody>
          <a:bodyPr anchor="ctr"/>
          <a:lstStyle/>
          <a:p>
            <a:pPr algn="just"/>
            <a:r>
              <a:rPr lang="es-VE" sz="2400" b="1" dirty="0"/>
              <a:t>Los datos deben poder ser sometidos a procesos de auditoria.</a:t>
            </a:r>
          </a:p>
          <a:p>
            <a:endParaRPr lang="es-VE" sz="2400" b="1" dirty="0"/>
          </a:p>
          <a:p>
            <a:r>
              <a:rPr lang="es-VE" sz="2400" b="1" dirty="0"/>
              <a:t>Las acciones de los usuarios deben ser supervisadas, de modo tal que pueda descubrirse cualquier acción indebida o errónea.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7 Título"/>
          <p:cNvSpPr>
            <a:spLocks noGrp="1"/>
          </p:cNvSpPr>
          <p:nvPr>
            <p:ph type="title"/>
          </p:nvPr>
        </p:nvSpPr>
        <p:spPr>
          <a:xfrm>
            <a:off x="827584" y="1052736"/>
            <a:ext cx="7772400" cy="1037955"/>
          </a:xfrm>
        </p:spPr>
        <p:txBody>
          <a:bodyPr/>
          <a:lstStyle/>
          <a:p>
            <a:pPr algn="ctr"/>
            <a:r>
              <a:rPr lang="es-ES_tradnl" sz="3200" dirty="0"/>
              <a:t>SEGURIDAD EN BASES DE DATOS</a:t>
            </a:r>
            <a:endParaRPr lang="es-VE" sz="3200" dirty="0"/>
          </a:p>
        </p:txBody>
      </p:sp>
      <p:sp>
        <p:nvSpPr>
          <p:cNvPr id="8" name="7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9" name="8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12" name="11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pic>
        <p:nvPicPr>
          <p:cNvPr id="7" name="6 Imagen" descr="seguridad.jpg"/>
          <p:cNvPicPr>
            <a:picLocks noChangeAspect="1"/>
          </p:cNvPicPr>
          <p:nvPr/>
        </p:nvPicPr>
        <p:blipFill>
          <a:blip r:embed="rId4" cstate="print"/>
          <a:stretch>
            <a:fillRect/>
          </a:stretch>
        </p:blipFill>
        <p:spPr>
          <a:xfrm>
            <a:off x="6156176" y="4149080"/>
            <a:ext cx="2987824" cy="1343025"/>
          </a:xfrm>
          <a:prstGeom prst="flowChartPunchedTape">
            <a:avLst/>
          </a:prstGeom>
          <a:effectLst>
            <a:reflection blurRad="6350" stA="50000" endA="300" endPos="90000" dir="5400000" sy="-100000" algn="bl" rotWithShape="0"/>
          </a:effectLst>
        </p:spPr>
      </p:pic>
      <p:sp>
        <p:nvSpPr>
          <p:cNvPr id="10" name="Rectangle 5"/>
          <p:cNvSpPr>
            <a:spLocks noChangeArrowheads="1"/>
          </p:cNvSpPr>
          <p:nvPr/>
        </p:nvSpPr>
        <p:spPr bwMode="auto">
          <a:xfrm>
            <a:off x="683568" y="3501008"/>
            <a:ext cx="8244408" cy="1470025"/>
          </a:xfrm>
          <a:prstGeom prst="rect">
            <a:avLst/>
          </a:prstGeom>
          <a:noFill/>
          <a:ln w="9525">
            <a:noFill/>
            <a:miter lim="800000"/>
            <a:headEnd/>
            <a:tailEnd/>
          </a:ln>
          <a:effectLst/>
        </p:spPr>
        <p:txBody>
          <a:bodyPr anchor="ctr"/>
          <a:lstStyle/>
          <a:p>
            <a:pPr algn="ctr"/>
            <a:r>
              <a:rPr lang="es-VE" sz="2800" b="1" dirty="0"/>
              <a:t>Tipos de usuarios de  acuerdo a la </a:t>
            </a:r>
            <a:r>
              <a:rPr lang="es-VE" sz="2800" b="1" dirty="0" err="1"/>
              <a:t>permisología</a:t>
            </a:r>
            <a:endParaRPr lang="es-VE" sz="2800" b="1" dirty="0"/>
          </a:p>
          <a:p>
            <a:pPr algn="just"/>
            <a:endParaRPr lang="es-VE" sz="2400" dirty="0"/>
          </a:p>
          <a:p>
            <a:r>
              <a:rPr lang="es-VE" sz="2400" dirty="0"/>
              <a:t>Usuario con derecho a crear, borrar y modificar objetos y que además puede conceder privilegios a otros usuarios sobre los objetos que ha creado.</a:t>
            </a:r>
          </a:p>
          <a:p>
            <a:endParaRPr lang="es-VE" sz="2400" dirty="0"/>
          </a:p>
          <a:p>
            <a:r>
              <a:rPr lang="es-VE" sz="2400" dirty="0"/>
              <a:t> Usuario con derecho a consultar, o actualizar, y sin derecho a crear o borrar objetos. Privilegios sobre los objetos, añadir nuevos campos, indexar,  alterar la estructura de los objetos, etc.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7 Título"/>
          <p:cNvSpPr>
            <a:spLocks noGrp="1"/>
          </p:cNvSpPr>
          <p:nvPr>
            <p:ph type="title"/>
          </p:nvPr>
        </p:nvSpPr>
        <p:spPr>
          <a:xfrm>
            <a:off x="827584" y="3068960"/>
            <a:ext cx="7772400" cy="1037955"/>
          </a:xfrm>
        </p:spPr>
        <p:txBody>
          <a:bodyPr/>
          <a:lstStyle/>
          <a:p>
            <a:pPr algn="ctr"/>
            <a:r>
              <a:rPr lang="es-ES_tradnl" sz="3200" dirty="0"/>
              <a:t>SISTEMA MANEJADOR DE BASE DE DATOS (SMBD – DBMS – SGBD)</a:t>
            </a:r>
            <a:endParaRPr lang="es-VE" sz="3200" dirty="0"/>
          </a:p>
        </p:txBody>
      </p:sp>
      <p:sp>
        <p:nvSpPr>
          <p:cNvPr id="10" name="Rectangle 5"/>
          <p:cNvSpPr>
            <a:spLocks noChangeArrowheads="1"/>
          </p:cNvSpPr>
          <p:nvPr/>
        </p:nvSpPr>
        <p:spPr bwMode="auto">
          <a:xfrm>
            <a:off x="899592" y="4509120"/>
            <a:ext cx="7772400" cy="1470025"/>
          </a:xfrm>
          <a:prstGeom prst="rect">
            <a:avLst/>
          </a:prstGeom>
          <a:noFill/>
          <a:ln w="9525">
            <a:noFill/>
            <a:miter lim="800000"/>
            <a:headEnd/>
            <a:tailEnd/>
          </a:ln>
          <a:effectLst/>
        </p:spPr>
        <p:txBody>
          <a:bodyPr anchor="ctr"/>
          <a:lstStyle/>
          <a:p>
            <a:pPr algn="ctr"/>
            <a:r>
              <a:rPr lang="es-ES_tradnl" sz="2400" dirty="0">
                <a:solidFill>
                  <a:schemeClr val="tx2"/>
                </a:solidFill>
              </a:rPr>
              <a:t>De acuerdo a Di Vasta y Díaz: “Un DBMS, consiste en la agrupación de programas que tienen como objetivo primordial proporcionar un entorno para recuperar y almacenar información en la Base de Datos”</a:t>
            </a:r>
          </a:p>
        </p:txBody>
      </p:sp>
      <p:pic>
        <p:nvPicPr>
          <p:cNvPr id="12" name="Picture 6" descr="dbms"/>
          <p:cNvPicPr>
            <a:picLocks noChangeAspect="1" noChangeArrowheads="1"/>
          </p:cNvPicPr>
          <p:nvPr/>
        </p:nvPicPr>
        <p:blipFill>
          <a:blip r:embed="rId3" cstate="print"/>
          <a:srcRect/>
          <a:stretch>
            <a:fillRect/>
          </a:stretch>
        </p:blipFill>
        <p:spPr bwMode="auto">
          <a:xfrm>
            <a:off x="3275856" y="1196752"/>
            <a:ext cx="3028950" cy="1514475"/>
          </a:xfrm>
          <a:prstGeom prst="rect">
            <a:avLst/>
          </a:prstGeom>
          <a:noFill/>
        </p:spPr>
      </p:pic>
      <p:sp>
        <p:nvSpPr>
          <p:cNvPr id="8" name="7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9" name="8 Imagen" descr="uneg.jpg"/>
          <p:cNvPicPr>
            <a:picLocks noChangeAspect="1"/>
          </p:cNvPicPr>
          <p:nvPr/>
        </p:nvPicPr>
        <p:blipFill>
          <a:blip r:embed="rId4" cstate="print"/>
          <a:stretch>
            <a:fillRect/>
          </a:stretch>
        </p:blipFill>
        <p:spPr>
          <a:xfrm>
            <a:off x="467544" y="57026"/>
            <a:ext cx="711523" cy="750190"/>
          </a:xfrm>
          <a:prstGeom prst="rect">
            <a:avLst/>
          </a:prstGeom>
        </p:spPr>
      </p:pic>
      <p:sp>
        <p:nvSpPr>
          <p:cNvPr id="13" name="12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7 Título"/>
          <p:cNvSpPr>
            <a:spLocks noGrp="1"/>
          </p:cNvSpPr>
          <p:nvPr>
            <p:ph type="title"/>
          </p:nvPr>
        </p:nvSpPr>
        <p:spPr>
          <a:xfrm>
            <a:off x="827584" y="1052736"/>
            <a:ext cx="7772400" cy="1037955"/>
          </a:xfrm>
        </p:spPr>
        <p:txBody>
          <a:bodyPr/>
          <a:lstStyle/>
          <a:p>
            <a:pPr algn="ctr"/>
            <a:r>
              <a:rPr lang="es-ES_tradnl" sz="3200" dirty="0"/>
              <a:t>SEGURIDAD EN BASES DE DATOS</a:t>
            </a:r>
            <a:endParaRPr lang="es-VE" sz="3200" dirty="0"/>
          </a:p>
        </p:txBody>
      </p:sp>
      <p:sp>
        <p:nvSpPr>
          <p:cNvPr id="8" name="7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9" name="8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12" name="11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pic>
        <p:nvPicPr>
          <p:cNvPr id="7" name="6 Imagen" descr="seguridad.jpg"/>
          <p:cNvPicPr>
            <a:picLocks noChangeAspect="1"/>
          </p:cNvPicPr>
          <p:nvPr/>
        </p:nvPicPr>
        <p:blipFill>
          <a:blip r:embed="rId4" cstate="print"/>
          <a:stretch>
            <a:fillRect/>
          </a:stretch>
        </p:blipFill>
        <p:spPr>
          <a:xfrm>
            <a:off x="6156176" y="4149080"/>
            <a:ext cx="2987824" cy="1343025"/>
          </a:xfrm>
          <a:prstGeom prst="flowChartPunchedTape">
            <a:avLst/>
          </a:prstGeom>
          <a:effectLst>
            <a:reflection blurRad="6350" stA="50000" endA="300" endPos="90000" dir="5400000" sy="-100000" algn="bl" rotWithShape="0"/>
          </a:effectLst>
        </p:spPr>
      </p:pic>
      <p:sp>
        <p:nvSpPr>
          <p:cNvPr id="10" name="Rectangle 5"/>
          <p:cNvSpPr>
            <a:spLocks noChangeArrowheads="1"/>
          </p:cNvSpPr>
          <p:nvPr/>
        </p:nvSpPr>
        <p:spPr bwMode="auto">
          <a:xfrm>
            <a:off x="683568" y="3501008"/>
            <a:ext cx="8244408" cy="1470025"/>
          </a:xfrm>
          <a:prstGeom prst="rect">
            <a:avLst/>
          </a:prstGeom>
          <a:noFill/>
          <a:ln w="9525">
            <a:noFill/>
            <a:miter lim="800000"/>
            <a:headEnd/>
            <a:tailEnd/>
          </a:ln>
          <a:effectLst/>
        </p:spPr>
        <p:txBody>
          <a:bodyPr anchor="ctr"/>
          <a:lstStyle/>
          <a:p>
            <a:pPr algn="ctr"/>
            <a:r>
              <a:rPr lang="es-VE" sz="2400" b="1" dirty="0"/>
              <a:t>Tipos de usuarios de  acuerdo a la </a:t>
            </a:r>
            <a:r>
              <a:rPr lang="es-VE" sz="2400" b="1" dirty="0" err="1"/>
              <a:t>permisología</a:t>
            </a:r>
            <a:endParaRPr lang="es-VE" sz="2400" b="1" dirty="0"/>
          </a:p>
          <a:p>
            <a:pPr algn="just"/>
            <a:endParaRPr lang="es-VE" sz="2400" dirty="0"/>
          </a:p>
          <a:p>
            <a:pPr>
              <a:buFont typeface="Arial" pitchFamily="34" charset="0"/>
              <a:buChar char="•"/>
            </a:pPr>
            <a:r>
              <a:rPr lang="es-VE" sz="2400" b="1" dirty="0"/>
              <a:t>La autorización de lectura permite la lectura de</a:t>
            </a:r>
          </a:p>
          <a:p>
            <a:r>
              <a:rPr lang="es-VE" sz="2400" dirty="0"/>
              <a:t>los datos, pero no su modificación.</a:t>
            </a:r>
          </a:p>
          <a:p>
            <a:r>
              <a:rPr lang="es-VE" sz="2400" dirty="0"/>
              <a:t>• </a:t>
            </a:r>
            <a:r>
              <a:rPr lang="es-VE" sz="2400" b="1" dirty="0"/>
              <a:t>La autorización de inserción permite la inserción</a:t>
            </a:r>
          </a:p>
          <a:p>
            <a:r>
              <a:rPr lang="es-VE" sz="2400" dirty="0"/>
              <a:t>de datos nuevos, pero no la modificación de</a:t>
            </a:r>
          </a:p>
          <a:p>
            <a:r>
              <a:rPr lang="es-VE" sz="2400" dirty="0"/>
              <a:t>los existentes.</a:t>
            </a:r>
          </a:p>
          <a:p>
            <a:r>
              <a:rPr lang="es-VE" sz="2400" dirty="0"/>
              <a:t>• </a:t>
            </a:r>
            <a:r>
              <a:rPr lang="es-VE" sz="2400" b="1" dirty="0"/>
              <a:t>La autorización de actualización permite la</a:t>
            </a:r>
          </a:p>
          <a:p>
            <a:r>
              <a:rPr lang="es-VE" sz="2400" dirty="0"/>
              <a:t>modificación de los datos, pero no su borrado.</a:t>
            </a:r>
          </a:p>
          <a:p>
            <a:r>
              <a:rPr lang="es-VE" sz="2400" dirty="0"/>
              <a:t>• </a:t>
            </a:r>
            <a:r>
              <a:rPr lang="es-VE" sz="2400" b="1" dirty="0"/>
              <a:t>La autorización de borrado permite la eliminación</a:t>
            </a:r>
          </a:p>
          <a:p>
            <a:r>
              <a:rPr lang="es-VE" sz="2400" dirty="0"/>
              <a:t>de los datos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
          <p:cNvSpPr>
            <a:spLocks noChangeArrowheads="1"/>
          </p:cNvSpPr>
          <p:nvPr/>
        </p:nvSpPr>
        <p:spPr bwMode="auto">
          <a:xfrm>
            <a:off x="611560" y="2357430"/>
            <a:ext cx="8280920" cy="2664296"/>
          </a:xfrm>
          <a:prstGeom prst="rect">
            <a:avLst/>
          </a:prstGeom>
          <a:noFill/>
          <a:ln w="9525">
            <a:noFill/>
            <a:miter lim="800000"/>
            <a:headEnd/>
            <a:tailEnd/>
          </a:ln>
          <a:effectLst/>
        </p:spPr>
        <p:txBody>
          <a:bodyPr anchor="ctr"/>
          <a:lstStyle/>
          <a:p>
            <a:pPr algn="ctr"/>
            <a:r>
              <a:rPr lang="es-VE" sz="2800" b="1" dirty="0"/>
              <a:t>TRANSACCION</a:t>
            </a:r>
            <a:endParaRPr lang="es-VE" b="1" dirty="0"/>
          </a:p>
          <a:p>
            <a:pPr algn="ctr"/>
            <a:endParaRPr lang="es-VE" sz="2400" dirty="0"/>
          </a:p>
          <a:p>
            <a:pPr algn="just"/>
            <a:r>
              <a:rPr lang="es-VE" sz="2400" dirty="0"/>
              <a:t>Conjunto de operaciones que se ejecutan y que forman una única unidad lógica y atómica de trabajo. También la podemos definir como conjunto de instrucciones, agrupadas lógicamente, que o bien se ejecutan todas sobre la base de datos o bien no se ejecuta ninguna.</a:t>
            </a:r>
          </a:p>
        </p:txBody>
      </p:sp>
      <p:sp>
        <p:nvSpPr>
          <p:cNvPr id="5" name="4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8" name="7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9" name="8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
          <p:cNvSpPr>
            <a:spLocks noChangeArrowheads="1"/>
          </p:cNvSpPr>
          <p:nvPr/>
        </p:nvSpPr>
        <p:spPr bwMode="auto">
          <a:xfrm>
            <a:off x="611560" y="2708920"/>
            <a:ext cx="8280920" cy="2664296"/>
          </a:xfrm>
          <a:prstGeom prst="rect">
            <a:avLst/>
          </a:prstGeom>
          <a:noFill/>
          <a:ln w="9525">
            <a:noFill/>
            <a:miter lim="800000"/>
            <a:headEnd/>
            <a:tailEnd/>
          </a:ln>
          <a:effectLst/>
        </p:spPr>
        <p:txBody>
          <a:bodyPr anchor="ctr"/>
          <a:lstStyle/>
          <a:p>
            <a:pPr algn="ctr"/>
            <a:r>
              <a:rPr lang="es-VE" sz="2800" b="1" dirty="0"/>
              <a:t>TRANSACCION</a:t>
            </a:r>
          </a:p>
          <a:p>
            <a:pPr algn="ctr"/>
            <a:r>
              <a:rPr lang="es-VE" sz="2800" b="1" dirty="0"/>
              <a:t>Estado de una Transacción</a:t>
            </a:r>
            <a:endParaRPr lang="es-VE" b="1" dirty="0"/>
          </a:p>
          <a:p>
            <a:pPr algn="ctr"/>
            <a:endParaRPr lang="es-VE" sz="2400" dirty="0"/>
          </a:p>
          <a:p>
            <a:pPr>
              <a:buFont typeface="Wingdings" pitchFamily="2" charset="2"/>
              <a:buChar char="ü"/>
            </a:pPr>
            <a:r>
              <a:rPr lang="es-VE" sz="2400" b="1" u="sng" dirty="0"/>
              <a:t>Activa:</a:t>
            </a:r>
            <a:r>
              <a:rPr lang="es-VE" sz="2400" b="1" dirty="0"/>
              <a:t> el estado inicial; la transacción permanece </a:t>
            </a:r>
            <a:r>
              <a:rPr lang="es-VE" sz="2400" dirty="0"/>
              <a:t>en este estado durante su ejecución.</a:t>
            </a:r>
          </a:p>
          <a:p>
            <a:pPr>
              <a:buFont typeface="Wingdings" pitchFamily="2" charset="2"/>
              <a:buChar char="ü"/>
            </a:pPr>
            <a:r>
              <a:rPr lang="es-VE" sz="2400" b="1" u="sng" dirty="0"/>
              <a:t>Parcialmente comprometida</a:t>
            </a:r>
            <a:r>
              <a:rPr lang="es-VE" sz="2400" b="1" dirty="0"/>
              <a:t>: después de ejecutarse </a:t>
            </a:r>
            <a:r>
              <a:rPr lang="es-VE" sz="2400" dirty="0"/>
              <a:t>la última instrucción. </a:t>
            </a:r>
          </a:p>
          <a:p>
            <a:pPr>
              <a:buFont typeface="Wingdings" pitchFamily="2" charset="2"/>
              <a:buChar char="ü"/>
            </a:pPr>
            <a:r>
              <a:rPr lang="es-VE" sz="2400" dirty="0"/>
              <a:t> </a:t>
            </a:r>
            <a:r>
              <a:rPr lang="es-VE" sz="2400" b="1" u="sng" dirty="0"/>
              <a:t>Fallida:</a:t>
            </a:r>
            <a:r>
              <a:rPr lang="es-VE" sz="2400" b="1" dirty="0"/>
              <a:t> tras descubrir que no puede continuar la </a:t>
            </a:r>
            <a:r>
              <a:rPr lang="es-VE" sz="2400" dirty="0"/>
              <a:t>ejecución normal.</a:t>
            </a:r>
          </a:p>
          <a:p>
            <a:pPr>
              <a:buFont typeface="Wingdings" pitchFamily="2" charset="2"/>
              <a:buChar char="ü"/>
            </a:pPr>
            <a:r>
              <a:rPr lang="es-VE" sz="2400" b="1" u="sng" dirty="0"/>
              <a:t>Abortada</a:t>
            </a:r>
            <a:r>
              <a:rPr lang="es-VE" sz="2400" b="1" dirty="0"/>
              <a:t>:  después de haber retrocedido la transacción </a:t>
            </a:r>
            <a:r>
              <a:rPr lang="es-VE" sz="2400" dirty="0"/>
              <a:t>y restablecido la base de datos a su estado anterior al comienzo de la transacción.</a:t>
            </a:r>
          </a:p>
          <a:p>
            <a:pPr>
              <a:buFont typeface="Wingdings" pitchFamily="2" charset="2"/>
              <a:buChar char="ü"/>
            </a:pPr>
            <a:r>
              <a:rPr lang="es-VE" sz="2400" b="1" u="sng" dirty="0"/>
              <a:t>Comprometida o terminada: </a:t>
            </a:r>
            <a:r>
              <a:rPr lang="es-VE" sz="2400" b="1" dirty="0"/>
              <a:t> tras completarse con éxito</a:t>
            </a:r>
            <a:endParaRPr lang="es-VE" sz="2400" dirty="0"/>
          </a:p>
        </p:txBody>
      </p:sp>
      <p:sp>
        <p:nvSpPr>
          <p:cNvPr id="5" name="4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8" name="7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9" name="8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
          <p:cNvSpPr>
            <a:spLocks noChangeArrowheads="1"/>
          </p:cNvSpPr>
          <p:nvPr/>
        </p:nvSpPr>
        <p:spPr bwMode="auto">
          <a:xfrm>
            <a:off x="611560" y="980728"/>
            <a:ext cx="8280920" cy="1440160"/>
          </a:xfrm>
          <a:prstGeom prst="rect">
            <a:avLst/>
          </a:prstGeom>
          <a:noFill/>
          <a:ln w="9525">
            <a:noFill/>
            <a:miter lim="800000"/>
            <a:headEnd/>
            <a:tailEnd/>
          </a:ln>
          <a:effectLst/>
        </p:spPr>
        <p:txBody>
          <a:bodyPr anchor="ctr"/>
          <a:lstStyle/>
          <a:p>
            <a:pPr algn="ctr"/>
            <a:r>
              <a:rPr lang="es-VE" sz="2800" b="1" dirty="0"/>
              <a:t>TRANSACCION</a:t>
            </a:r>
          </a:p>
          <a:p>
            <a:pPr algn="ctr"/>
            <a:r>
              <a:rPr lang="es-VE" sz="2800" b="1" dirty="0"/>
              <a:t>Estado de una Transacción</a:t>
            </a:r>
            <a:endParaRPr lang="es-VE" b="1" dirty="0"/>
          </a:p>
        </p:txBody>
      </p:sp>
      <p:sp>
        <p:nvSpPr>
          <p:cNvPr id="5" name="4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8" name="7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9" name="8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
        <p:nvSpPr>
          <p:cNvPr id="6" name="5 Elipse"/>
          <p:cNvSpPr/>
          <p:nvPr/>
        </p:nvSpPr>
        <p:spPr>
          <a:xfrm>
            <a:off x="899592" y="3573016"/>
            <a:ext cx="1224136" cy="1440160"/>
          </a:xfrm>
          <a:prstGeom prst="ellipse">
            <a:avLst/>
          </a:prstGeom>
          <a:solidFill>
            <a:srgbClr val="0070C0"/>
          </a:solidFill>
          <a:ln>
            <a:solidFill>
              <a:schemeClr val="tx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dirty="0"/>
              <a:t>activa</a:t>
            </a:r>
          </a:p>
        </p:txBody>
      </p:sp>
      <p:sp>
        <p:nvSpPr>
          <p:cNvPr id="7" name="6 Elipse"/>
          <p:cNvSpPr/>
          <p:nvPr/>
        </p:nvSpPr>
        <p:spPr>
          <a:xfrm>
            <a:off x="3851920" y="4869160"/>
            <a:ext cx="1728192" cy="1440160"/>
          </a:xfrm>
          <a:prstGeom prst="ellipse">
            <a:avLst/>
          </a:prstGeom>
          <a:solidFill>
            <a:srgbClr val="0070C0"/>
          </a:solidFill>
          <a:ln>
            <a:solidFill>
              <a:schemeClr val="tx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dirty="0"/>
              <a:t>Fallida</a:t>
            </a:r>
          </a:p>
        </p:txBody>
      </p:sp>
      <p:sp>
        <p:nvSpPr>
          <p:cNvPr id="11" name="10 Elipse"/>
          <p:cNvSpPr/>
          <p:nvPr/>
        </p:nvSpPr>
        <p:spPr>
          <a:xfrm>
            <a:off x="3894212" y="2852936"/>
            <a:ext cx="1872208" cy="1440160"/>
          </a:xfrm>
          <a:prstGeom prst="ellipse">
            <a:avLst/>
          </a:prstGeom>
          <a:solidFill>
            <a:srgbClr val="0070C0"/>
          </a:solidFill>
          <a:ln>
            <a:solidFill>
              <a:schemeClr val="tx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400" dirty="0"/>
              <a:t>Parcialmente comprometida</a:t>
            </a:r>
          </a:p>
        </p:txBody>
      </p:sp>
      <p:sp>
        <p:nvSpPr>
          <p:cNvPr id="12" name="11 Elipse"/>
          <p:cNvSpPr/>
          <p:nvPr/>
        </p:nvSpPr>
        <p:spPr>
          <a:xfrm>
            <a:off x="7020272" y="4797152"/>
            <a:ext cx="1872208" cy="1440160"/>
          </a:xfrm>
          <a:prstGeom prst="ellipse">
            <a:avLst/>
          </a:prstGeom>
          <a:solidFill>
            <a:srgbClr val="0070C0"/>
          </a:solidFill>
          <a:ln>
            <a:solidFill>
              <a:schemeClr val="tx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dirty="0"/>
              <a:t>Abortada</a:t>
            </a:r>
          </a:p>
        </p:txBody>
      </p:sp>
      <p:sp>
        <p:nvSpPr>
          <p:cNvPr id="13" name="12 Elipse"/>
          <p:cNvSpPr/>
          <p:nvPr/>
        </p:nvSpPr>
        <p:spPr>
          <a:xfrm>
            <a:off x="6948264" y="2852936"/>
            <a:ext cx="2016224" cy="1440160"/>
          </a:xfrm>
          <a:prstGeom prst="ellipse">
            <a:avLst/>
          </a:prstGeom>
          <a:solidFill>
            <a:srgbClr val="0070C0"/>
          </a:solidFill>
          <a:ln>
            <a:solidFill>
              <a:schemeClr val="tx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400" dirty="0"/>
              <a:t>Terminada</a:t>
            </a:r>
          </a:p>
        </p:txBody>
      </p:sp>
      <p:cxnSp>
        <p:nvCxnSpPr>
          <p:cNvPr id="15" name="14 Conector recto de flecha"/>
          <p:cNvCxnSpPr/>
          <p:nvPr/>
        </p:nvCxnSpPr>
        <p:spPr>
          <a:xfrm flipV="1">
            <a:off x="2051720" y="3573016"/>
            <a:ext cx="1872208" cy="288032"/>
          </a:xfrm>
          <a:prstGeom prst="straightConnector1">
            <a:avLst/>
          </a:prstGeom>
          <a:ln>
            <a:solidFill>
              <a:schemeClr val="tx1"/>
            </a:solidFill>
            <a:tailEnd type="arrow"/>
          </a:ln>
        </p:spPr>
        <p:style>
          <a:lnRef idx="3">
            <a:schemeClr val="accent1"/>
          </a:lnRef>
          <a:fillRef idx="0">
            <a:schemeClr val="accent1"/>
          </a:fillRef>
          <a:effectRef idx="2">
            <a:schemeClr val="accent1"/>
          </a:effectRef>
          <a:fontRef idx="minor">
            <a:schemeClr val="tx1"/>
          </a:fontRef>
        </p:style>
      </p:cxnSp>
      <p:cxnSp>
        <p:nvCxnSpPr>
          <p:cNvPr id="18" name="17 Conector recto de flecha"/>
          <p:cNvCxnSpPr>
            <a:endCxn id="7" idx="2"/>
          </p:cNvCxnSpPr>
          <p:nvPr/>
        </p:nvCxnSpPr>
        <p:spPr>
          <a:xfrm>
            <a:off x="2051720" y="4797152"/>
            <a:ext cx="1800200" cy="792088"/>
          </a:xfrm>
          <a:prstGeom prst="straightConnector1">
            <a:avLst/>
          </a:prstGeom>
          <a:ln>
            <a:solidFill>
              <a:schemeClr val="tx1"/>
            </a:solidFill>
            <a:tailEnd type="arrow"/>
          </a:ln>
        </p:spPr>
        <p:style>
          <a:lnRef idx="3">
            <a:schemeClr val="accent1"/>
          </a:lnRef>
          <a:fillRef idx="0">
            <a:schemeClr val="accent1"/>
          </a:fillRef>
          <a:effectRef idx="2">
            <a:schemeClr val="accent1"/>
          </a:effectRef>
          <a:fontRef idx="minor">
            <a:schemeClr val="tx1"/>
          </a:fontRef>
        </p:style>
      </p:cxnSp>
      <p:cxnSp>
        <p:nvCxnSpPr>
          <p:cNvPr id="21" name="20 Conector recto de flecha"/>
          <p:cNvCxnSpPr>
            <a:stCxn id="11" idx="6"/>
            <a:endCxn id="13" idx="2"/>
          </p:cNvCxnSpPr>
          <p:nvPr/>
        </p:nvCxnSpPr>
        <p:spPr>
          <a:xfrm>
            <a:off x="5766420" y="3573016"/>
            <a:ext cx="1181844" cy="0"/>
          </a:xfrm>
          <a:prstGeom prst="straightConnector1">
            <a:avLst/>
          </a:prstGeom>
          <a:ln>
            <a:solidFill>
              <a:schemeClr val="tx1"/>
            </a:solidFill>
            <a:tailEnd type="arrow"/>
          </a:ln>
        </p:spPr>
        <p:style>
          <a:lnRef idx="3">
            <a:schemeClr val="accent1"/>
          </a:lnRef>
          <a:fillRef idx="0">
            <a:schemeClr val="accent1"/>
          </a:fillRef>
          <a:effectRef idx="2">
            <a:schemeClr val="accent1"/>
          </a:effectRef>
          <a:fontRef idx="minor">
            <a:schemeClr val="tx1"/>
          </a:fontRef>
        </p:style>
      </p:cxnSp>
      <p:cxnSp>
        <p:nvCxnSpPr>
          <p:cNvPr id="22" name="21 Conector recto de flecha"/>
          <p:cNvCxnSpPr>
            <a:stCxn id="7" idx="6"/>
          </p:cNvCxnSpPr>
          <p:nvPr/>
        </p:nvCxnSpPr>
        <p:spPr>
          <a:xfrm>
            <a:off x="5580112" y="5589240"/>
            <a:ext cx="1440160" cy="0"/>
          </a:xfrm>
          <a:prstGeom prst="straightConnector1">
            <a:avLst/>
          </a:prstGeom>
          <a:ln>
            <a:solidFill>
              <a:schemeClr val="tx1"/>
            </a:solidFill>
            <a:tailEnd type="arrow"/>
          </a:ln>
        </p:spPr>
        <p:style>
          <a:lnRef idx="3">
            <a:schemeClr val="accent1"/>
          </a:lnRef>
          <a:fillRef idx="0">
            <a:schemeClr val="accent1"/>
          </a:fillRef>
          <a:effectRef idx="2">
            <a:schemeClr val="accent1"/>
          </a:effectRef>
          <a:fontRef idx="minor">
            <a:schemeClr val="tx1"/>
          </a:fontRef>
        </p:style>
      </p:cxnSp>
      <p:cxnSp>
        <p:nvCxnSpPr>
          <p:cNvPr id="23" name="22 Conector recto de flecha"/>
          <p:cNvCxnSpPr/>
          <p:nvPr/>
        </p:nvCxnSpPr>
        <p:spPr>
          <a:xfrm>
            <a:off x="4644008" y="4305796"/>
            <a:ext cx="0" cy="504056"/>
          </a:xfrm>
          <a:prstGeom prst="straightConnector1">
            <a:avLst/>
          </a:prstGeom>
          <a:ln>
            <a:solidFill>
              <a:schemeClr val="tx1"/>
            </a:solidFill>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8" name="7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9" name="8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graphicFrame>
        <p:nvGraphicFramePr>
          <p:cNvPr id="6" name="5 Diagrama"/>
          <p:cNvGraphicFramePr/>
          <p:nvPr/>
        </p:nvGraphicFramePr>
        <p:xfrm>
          <a:off x="1115616" y="2145928"/>
          <a:ext cx="7560840" cy="47120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Rectangle 5"/>
          <p:cNvSpPr>
            <a:spLocks noChangeArrowheads="1"/>
          </p:cNvSpPr>
          <p:nvPr/>
        </p:nvSpPr>
        <p:spPr bwMode="auto">
          <a:xfrm>
            <a:off x="611560" y="980728"/>
            <a:ext cx="8280920" cy="1440160"/>
          </a:xfrm>
          <a:prstGeom prst="rect">
            <a:avLst/>
          </a:prstGeom>
          <a:noFill/>
          <a:ln w="9525">
            <a:noFill/>
            <a:miter lim="800000"/>
            <a:headEnd/>
            <a:tailEnd/>
          </a:ln>
          <a:effectLst/>
        </p:spPr>
        <p:txBody>
          <a:bodyPr anchor="ctr"/>
          <a:lstStyle/>
          <a:p>
            <a:pPr algn="ctr"/>
            <a:r>
              <a:rPr lang="es-VE" sz="2800" b="1" dirty="0"/>
              <a:t>TRANSACCION</a:t>
            </a:r>
          </a:p>
          <a:p>
            <a:pPr algn="ctr"/>
            <a:r>
              <a:rPr lang="es-VE" sz="2800" b="1" dirty="0"/>
              <a:t>Propiedades de las Transacciones</a:t>
            </a:r>
            <a:endParaRPr lang="es-VE"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12" name="11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13" name="12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
        <p:nvSpPr>
          <p:cNvPr id="15" name="14 Disco magnético"/>
          <p:cNvSpPr/>
          <p:nvPr/>
        </p:nvSpPr>
        <p:spPr>
          <a:xfrm>
            <a:off x="755576" y="1772816"/>
            <a:ext cx="2448272" cy="4392488"/>
          </a:xfrm>
          <a:prstGeom prst="flowChartMagneticDisk">
            <a:avLst/>
          </a:prstGeom>
          <a:solidFill>
            <a:srgbClr val="002060"/>
          </a:solidFill>
          <a:ln>
            <a:solidFill>
              <a:schemeClr val="tx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3600" b="1" dirty="0"/>
              <a:t>DBMS</a:t>
            </a:r>
          </a:p>
        </p:txBody>
      </p:sp>
      <p:sp>
        <p:nvSpPr>
          <p:cNvPr id="16" name="15 Rectángulo"/>
          <p:cNvSpPr/>
          <p:nvPr/>
        </p:nvSpPr>
        <p:spPr>
          <a:xfrm>
            <a:off x="4427984" y="2060848"/>
            <a:ext cx="3600400" cy="864096"/>
          </a:xfrm>
          <a:prstGeom prst="rect">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b="1" dirty="0"/>
              <a:t>Componente de Control de Concurrencia</a:t>
            </a:r>
          </a:p>
        </p:txBody>
      </p:sp>
      <p:cxnSp>
        <p:nvCxnSpPr>
          <p:cNvPr id="18" name="17 Conector recto de flecha"/>
          <p:cNvCxnSpPr/>
          <p:nvPr/>
        </p:nvCxnSpPr>
        <p:spPr>
          <a:xfrm flipV="1">
            <a:off x="3203848" y="2492896"/>
            <a:ext cx="1152128" cy="5760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18 Rectángulo"/>
          <p:cNvSpPr/>
          <p:nvPr/>
        </p:nvSpPr>
        <p:spPr>
          <a:xfrm>
            <a:off x="4427984" y="2996952"/>
            <a:ext cx="3600400" cy="864096"/>
          </a:xfrm>
          <a:prstGeom prst="rect">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b="1" dirty="0"/>
              <a:t>Componente de Gestión de Recuperaciones</a:t>
            </a:r>
          </a:p>
        </p:txBody>
      </p:sp>
      <p:cxnSp>
        <p:nvCxnSpPr>
          <p:cNvPr id="20" name="19 Conector recto de flecha"/>
          <p:cNvCxnSpPr/>
          <p:nvPr/>
        </p:nvCxnSpPr>
        <p:spPr>
          <a:xfrm flipV="1">
            <a:off x="3203848" y="3429000"/>
            <a:ext cx="1152128" cy="5760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20 Rectángulo"/>
          <p:cNvSpPr/>
          <p:nvPr/>
        </p:nvSpPr>
        <p:spPr>
          <a:xfrm>
            <a:off x="4427984" y="4005064"/>
            <a:ext cx="3600400" cy="864096"/>
          </a:xfrm>
          <a:prstGeom prst="rect">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b="1" dirty="0"/>
              <a:t>Componente de Gestión de Transacciones</a:t>
            </a:r>
          </a:p>
        </p:txBody>
      </p:sp>
      <p:cxnSp>
        <p:nvCxnSpPr>
          <p:cNvPr id="22" name="21 Conector recto de flecha"/>
          <p:cNvCxnSpPr/>
          <p:nvPr/>
        </p:nvCxnSpPr>
        <p:spPr>
          <a:xfrm flipV="1">
            <a:off x="3275856" y="4509120"/>
            <a:ext cx="1152128" cy="5760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
          <p:cNvSpPr>
            <a:spLocks noChangeArrowheads="1"/>
          </p:cNvSpPr>
          <p:nvPr/>
        </p:nvSpPr>
        <p:spPr bwMode="auto">
          <a:xfrm>
            <a:off x="755576" y="2708920"/>
            <a:ext cx="7772400" cy="2664296"/>
          </a:xfrm>
          <a:prstGeom prst="rect">
            <a:avLst/>
          </a:prstGeom>
          <a:noFill/>
          <a:ln w="9525">
            <a:noFill/>
            <a:miter lim="800000"/>
            <a:headEnd/>
            <a:tailEnd/>
          </a:ln>
          <a:effectLst/>
        </p:spPr>
        <p:txBody>
          <a:bodyPr anchor="ctr"/>
          <a:lstStyle/>
          <a:p>
            <a:pPr algn="ctr"/>
            <a:r>
              <a:rPr lang="es-VE" sz="2800" b="1" dirty="0"/>
              <a:t>EN RESUMEN, UN DBMS DEBE PERMITIR :</a:t>
            </a:r>
          </a:p>
          <a:p>
            <a:pPr algn="ctr"/>
            <a:endParaRPr lang="es-VE" sz="2400" dirty="0"/>
          </a:p>
          <a:p>
            <a:pPr algn="just">
              <a:lnSpc>
                <a:spcPct val="150000"/>
              </a:lnSpc>
              <a:buFont typeface="Wingdings" pitchFamily="2" charset="2"/>
              <a:buChar char="ü"/>
            </a:pPr>
            <a:r>
              <a:rPr lang="es-VE" sz="2400" dirty="0"/>
              <a:t> La creación y definición de la base de datos.</a:t>
            </a:r>
          </a:p>
          <a:p>
            <a:pPr algn="just">
              <a:lnSpc>
                <a:spcPct val="150000"/>
              </a:lnSpc>
              <a:buFont typeface="Wingdings" pitchFamily="2" charset="2"/>
              <a:buChar char="ü"/>
            </a:pPr>
            <a:r>
              <a:rPr lang="es-VE" sz="2400" dirty="0"/>
              <a:t> Manipulación de los datos</a:t>
            </a:r>
          </a:p>
          <a:p>
            <a:pPr algn="just">
              <a:lnSpc>
                <a:spcPct val="150000"/>
              </a:lnSpc>
              <a:buFont typeface="Wingdings" pitchFamily="2" charset="2"/>
              <a:buChar char="ü"/>
            </a:pPr>
            <a:r>
              <a:rPr lang="es-VE" sz="2400" dirty="0"/>
              <a:t> Eficiencia</a:t>
            </a:r>
          </a:p>
          <a:p>
            <a:pPr algn="just">
              <a:lnSpc>
                <a:spcPct val="150000"/>
              </a:lnSpc>
              <a:buFont typeface="Wingdings" pitchFamily="2" charset="2"/>
              <a:buChar char="ü"/>
            </a:pPr>
            <a:r>
              <a:rPr lang="es-VE" sz="2400" dirty="0"/>
              <a:t>Privacidad de los datos</a:t>
            </a:r>
          </a:p>
          <a:p>
            <a:pPr algn="just">
              <a:lnSpc>
                <a:spcPct val="150000"/>
              </a:lnSpc>
              <a:buFont typeface="Wingdings" pitchFamily="2" charset="2"/>
              <a:buChar char="ü"/>
            </a:pPr>
            <a:r>
              <a:rPr lang="es-VE" sz="2400" dirty="0"/>
              <a:t> Mantener integridad y consistencia de los datos. (Control de transacciones)</a:t>
            </a:r>
          </a:p>
          <a:p>
            <a:pPr algn="just">
              <a:lnSpc>
                <a:spcPct val="150000"/>
              </a:lnSpc>
              <a:buFont typeface="Wingdings" pitchFamily="2" charset="2"/>
              <a:buChar char="ü"/>
            </a:pPr>
            <a:r>
              <a:rPr lang="es-VE" sz="2400" dirty="0"/>
              <a:t>Seguridad de los datos</a:t>
            </a:r>
          </a:p>
          <a:p>
            <a:pPr algn="just">
              <a:lnSpc>
                <a:spcPct val="150000"/>
              </a:lnSpc>
              <a:buFont typeface="Wingdings" pitchFamily="2" charset="2"/>
              <a:buChar char="ü"/>
            </a:pPr>
            <a:r>
              <a:rPr lang="es-VE" sz="2400" dirty="0"/>
              <a:t> Mecanismos de copias de respaldo y  recuperación</a:t>
            </a:r>
          </a:p>
          <a:p>
            <a:pPr algn="just">
              <a:lnSpc>
                <a:spcPct val="150000"/>
              </a:lnSpc>
            </a:pPr>
            <a:endParaRPr lang="es-VE" sz="2400" dirty="0"/>
          </a:p>
        </p:txBody>
      </p:sp>
      <p:sp>
        <p:nvSpPr>
          <p:cNvPr id="5" name="4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8" name="7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9" name="8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7 Título"/>
          <p:cNvSpPr>
            <a:spLocks noGrp="1"/>
          </p:cNvSpPr>
          <p:nvPr>
            <p:ph type="title"/>
          </p:nvPr>
        </p:nvSpPr>
        <p:spPr>
          <a:xfrm>
            <a:off x="857794" y="1415626"/>
            <a:ext cx="7772400" cy="1037955"/>
          </a:xfrm>
        </p:spPr>
        <p:txBody>
          <a:bodyPr/>
          <a:lstStyle/>
          <a:p>
            <a:pPr algn="ctr"/>
            <a:r>
              <a:rPr lang="es-ES_tradnl" sz="3200" dirty="0"/>
              <a:t>TIPOS DE  BASES DE DATOS</a:t>
            </a:r>
            <a:br>
              <a:rPr lang="es-ES_tradnl" sz="3200" dirty="0"/>
            </a:br>
            <a:r>
              <a:rPr lang="es-ES_tradnl" sz="1800" dirty="0"/>
              <a:t>(de acuerdo a  la  variabilidad de los datos almacenados)</a:t>
            </a:r>
            <a:endParaRPr lang="es-VE" sz="1800" dirty="0"/>
          </a:p>
        </p:txBody>
      </p:sp>
      <p:sp>
        <p:nvSpPr>
          <p:cNvPr id="10" name="Rectangle 5"/>
          <p:cNvSpPr>
            <a:spLocks noChangeArrowheads="1"/>
          </p:cNvSpPr>
          <p:nvPr/>
        </p:nvSpPr>
        <p:spPr bwMode="auto">
          <a:xfrm>
            <a:off x="785786" y="2928934"/>
            <a:ext cx="7772400" cy="1470025"/>
          </a:xfrm>
          <a:prstGeom prst="rect">
            <a:avLst/>
          </a:prstGeom>
          <a:noFill/>
          <a:ln w="9525">
            <a:noFill/>
            <a:miter lim="800000"/>
            <a:headEnd/>
            <a:tailEnd/>
          </a:ln>
          <a:effectLst/>
        </p:spPr>
        <p:txBody>
          <a:bodyPr anchor="ctr"/>
          <a:lstStyle/>
          <a:p>
            <a:pPr algn="just">
              <a:buFont typeface="Arial" pitchFamily="34" charset="0"/>
              <a:buChar char="•"/>
            </a:pPr>
            <a:r>
              <a:rPr lang="es-VE" sz="2400" dirty="0"/>
              <a:t>OLTP:</a:t>
            </a:r>
          </a:p>
          <a:p>
            <a:pPr algn="just"/>
            <a:r>
              <a:rPr lang="es-VE" sz="2400" dirty="0"/>
              <a:t>Las bases de datos de tipo OLTP (</a:t>
            </a:r>
            <a:r>
              <a:rPr lang="es-VE" sz="2400" dirty="0" err="1"/>
              <a:t>On</a:t>
            </a:r>
            <a:r>
              <a:rPr lang="es-VE" sz="2400" dirty="0"/>
              <a:t> Line </a:t>
            </a:r>
            <a:r>
              <a:rPr lang="es-VE" sz="2400" dirty="0" err="1"/>
              <a:t>Transaction</a:t>
            </a:r>
            <a:r>
              <a:rPr lang="es-VE" sz="2400" dirty="0"/>
              <a:t> </a:t>
            </a:r>
            <a:r>
              <a:rPr lang="es-VE" sz="2400" dirty="0" err="1"/>
              <a:t>Processing</a:t>
            </a:r>
            <a:r>
              <a:rPr lang="es-VE" sz="2400" dirty="0"/>
              <a:t>) también son llamadas bases de datos dinámicas lo que significa que la información se modifica en tiempo real</a:t>
            </a:r>
          </a:p>
          <a:p>
            <a:pPr algn="just">
              <a:buFont typeface="Arial" pitchFamily="34" charset="0"/>
              <a:buChar char="•"/>
            </a:pPr>
            <a:endParaRPr lang="es-VE" sz="2400" dirty="0"/>
          </a:p>
        </p:txBody>
      </p:sp>
      <p:sp>
        <p:nvSpPr>
          <p:cNvPr id="8" name="7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9" name="8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12" name="11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pic>
        <p:nvPicPr>
          <p:cNvPr id="7" name="6 Imagen" descr="OLPT.png"/>
          <p:cNvPicPr>
            <a:picLocks noChangeAspect="1"/>
          </p:cNvPicPr>
          <p:nvPr/>
        </p:nvPicPr>
        <p:blipFill>
          <a:blip r:embed="rId4" cstate="print"/>
          <a:stretch>
            <a:fillRect/>
          </a:stretch>
        </p:blipFill>
        <p:spPr>
          <a:xfrm>
            <a:off x="6286512" y="4214818"/>
            <a:ext cx="2369994" cy="2481586"/>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7 Título"/>
          <p:cNvSpPr>
            <a:spLocks noGrp="1"/>
          </p:cNvSpPr>
          <p:nvPr>
            <p:ph type="title"/>
          </p:nvPr>
        </p:nvSpPr>
        <p:spPr>
          <a:xfrm>
            <a:off x="971600" y="1071546"/>
            <a:ext cx="7772400" cy="1037955"/>
          </a:xfrm>
        </p:spPr>
        <p:txBody>
          <a:bodyPr/>
          <a:lstStyle/>
          <a:p>
            <a:pPr algn="ctr"/>
            <a:r>
              <a:rPr lang="es-ES_tradnl" sz="3200" dirty="0"/>
              <a:t>TIPOS DE BASES DE DATOS</a:t>
            </a:r>
            <a:br>
              <a:rPr lang="es-ES_tradnl" sz="3200" dirty="0"/>
            </a:br>
            <a:r>
              <a:rPr lang="es-ES_tradnl" sz="1600" dirty="0"/>
              <a:t>(de acuerdo a  la  variabilidad de los datos almacenados)</a:t>
            </a:r>
            <a:endParaRPr lang="es-VE" sz="3200" dirty="0"/>
          </a:p>
        </p:txBody>
      </p:sp>
      <p:sp>
        <p:nvSpPr>
          <p:cNvPr id="10" name="Rectangle 5"/>
          <p:cNvSpPr>
            <a:spLocks noChangeArrowheads="1"/>
          </p:cNvSpPr>
          <p:nvPr/>
        </p:nvSpPr>
        <p:spPr bwMode="auto">
          <a:xfrm>
            <a:off x="500034" y="2643182"/>
            <a:ext cx="7772400" cy="1470025"/>
          </a:xfrm>
          <a:prstGeom prst="rect">
            <a:avLst/>
          </a:prstGeom>
          <a:noFill/>
          <a:ln w="9525">
            <a:noFill/>
            <a:miter lim="800000"/>
            <a:headEnd/>
            <a:tailEnd/>
          </a:ln>
          <a:effectLst/>
        </p:spPr>
        <p:txBody>
          <a:bodyPr anchor="ctr"/>
          <a:lstStyle/>
          <a:p>
            <a:pPr algn="just">
              <a:buFont typeface="Arial" pitchFamily="34" charset="0"/>
              <a:buChar char="•"/>
            </a:pPr>
            <a:r>
              <a:rPr lang="es-VE" sz="2400" dirty="0"/>
              <a:t>OLAP:</a:t>
            </a:r>
          </a:p>
          <a:p>
            <a:pPr algn="just"/>
            <a:r>
              <a:rPr lang="es-VE" sz="2400" dirty="0"/>
              <a:t>Las bases de datos de tipo OLAP (</a:t>
            </a:r>
            <a:r>
              <a:rPr lang="es-VE" sz="2400" dirty="0" err="1"/>
              <a:t>On</a:t>
            </a:r>
            <a:r>
              <a:rPr lang="es-VE" sz="2400" dirty="0"/>
              <a:t> Line </a:t>
            </a:r>
            <a:r>
              <a:rPr lang="es-VE" sz="2400" dirty="0" err="1"/>
              <a:t>Analytical</a:t>
            </a:r>
            <a:r>
              <a:rPr lang="es-VE" sz="2400" dirty="0"/>
              <a:t> </a:t>
            </a:r>
            <a:r>
              <a:rPr lang="es-VE" sz="2400" dirty="0" err="1"/>
              <a:t>Processing</a:t>
            </a:r>
            <a:r>
              <a:rPr lang="es-VE" sz="2400" dirty="0"/>
              <a:t>) también son llamadas bases de datos estáticas lo que significa que la información en tiempo real no es afectada. Guardan datos empleados para generar información que soporte toma de decisiones.</a:t>
            </a:r>
          </a:p>
        </p:txBody>
      </p:sp>
      <p:sp>
        <p:nvSpPr>
          <p:cNvPr id="8" name="7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9" name="8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12" name="11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pic>
        <p:nvPicPr>
          <p:cNvPr id="7" name="6 Imagen" descr="OLAP.png"/>
          <p:cNvPicPr>
            <a:picLocks noChangeAspect="1"/>
          </p:cNvPicPr>
          <p:nvPr/>
        </p:nvPicPr>
        <p:blipFill>
          <a:blip r:embed="rId4" cstate="print"/>
          <a:stretch>
            <a:fillRect/>
          </a:stretch>
        </p:blipFill>
        <p:spPr>
          <a:xfrm>
            <a:off x="6143636" y="4604041"/>
            <a:ext cx="2700366" cy="1968231"/>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7 Título"/>
          <p:cNvSpPr>
            <a:spLocks noGrp="1"/>
          </p:cNvSpPr>
          <p:nvPr>
            <p:ph type="title"/>
          </p:nvPr>
        </p:nvSpPr>
        <p:spPr>
          <a:xfrm>
            <a:off x="971600" y="2276872"/>
            <a:ext cx="7772400" cy="1037955"/>
          </a:xfrm>
        </p:spPr>
        <p:txBody>
          <a:bodyPr/>
          <a:lstStyle/>
          <a:p>
            <a:pPr algn="ctr"/>
            <a:r>
              <a:rPr lang="es-ES_tradnl" sz="3200" dirty="0"/>
              <a:t>TIPOS DE BASES DE DATOS</a:t>
            </a:r>
            <a:br>
              <a:rPr lang="es-ES_tradnl" sz="3200" dirty="0"/>
            </a:br>
            <a:r>
              <a:rPr lang="es-ES_tradnl" sz="1600" dirty="0"/>
              <a:t>(de acuerdo al numero de  usuarios)</a:t>
            </a:r>
            <a:endParaRPr lang="es-VE" sz="3200" dirty="0"/>
          </a:p>
        </p:txBody>
      </p:sp>
      <p:sp>
        <p:nvSpPr>
          <p:cNvPr id="10" name="Rectangle 5"/>
          <p:cNvSpPr>
            <a:spLocks noChangeArrowheads="1"/>
          </p:cNvSpPr>
          <p:nvPr/>
        </p:nvSpPr>
        <p:spPr bwMode="auto">
          <a:xfrm>
            <a:off x="899592" y="3933056"/>
            <a:ext cx="7772400" cy="1470025"/>
          </a:xfrm>
          <a:prstGeom prst="rect">
            <a:avLst/>
          </a:prstGeom>
          <a:noFill/>
          <a:ln w="9525">
            <a:noFill/>
            <a:miter lim="800000"/>
            <a:headEnd/>
            <a:tailEnd/>
          </a:ln>
          <a:effectLst/>
        </p:spPr>
        <p:txBody>
          <a:bodyPr anchor="ctr"/>
          <a:lstStyle/>
          <a:p>
            <a:pPr>
              <a:buFont typeface="Wingdings" pitchFamily="2" charset="2"/>
              <a:buChar char="ü"/>
            </a:pPr>
            <a:r>
              <a:rPr lang="es-VE" sz="2400" b="1" dirty="0"/>
              <a:t>BD de escritorio: soporta solo un usuario al tiempo</a:t>
            </a:r>
          </a:p>
          <a:p>
            <a:endParaRPr lang="es-VE" sz="2400" b="1" dirty="0"/>
          </a:p>
          <a:p>
            <a:pPr>
              <a:buFont typeface="Wingdings" pitchFamily="2" charset="2"/>
              <a:buChar char="ü"/>
            </a:pPr>
            <a:r>
              <a:rPr lang="es-VE" sz="2400" b="1" dirty="0"/>
              <a:t>BD múltiples: múltiples usuarios al mismo tiempo</a:t>
            </a:r>
          </a:p>
          <a:p>
            <a:pPr lvl="1"/>
            <a:r>
              <a:rPr lang="es-VE" sz="2400" dirty="0"/>
              <a:t>BD de grupo de trabajo: menos de 50 usuarios</a:t>
            </a:r>
          </a:p>
          <a:p>
            <a:pPr lvl="1"/>
            <a:r>
              <a:rPr lang="es-VE" sz="2400" dirty="0"/>
              <a:t>BD empresarial: mas de 50 usuarios (cientos)</a:t>
            </a:r>
          </a:p>
        </p:txBody>
      </p:sp>
      <p:sp>
        <p:nvSpPr>
          <p:cNvPr id="8" name="7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9" name="8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12" name="11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9" name="8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13" name="12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pic>
        <p:nvPicPr>
          <p:cNvPr id="16" name="15 Imagen" descr="ACCESS.jpg"/>
          <p:cNvPicPr>
            <a:picLocks noChangeAspect="1"/>
          </p:cNvPicPr>
          <p:nvPr/>
        </p:nvPicPr>
        <p:blipFill>
          <a:blip r:embed="rId4" cstate="print"/>
          <a:stretch>
            <a:fillRect/>
          </a:stretch>
        </p:blipFill>
        <p:spPr>
          <a:xfrm>
            <a:off x="5004048" y="980728"/>
            <a:ext cx="1512168" cy="2143125"/>
          </a:xfrm>
          <a:prstGeom prst="rect">
            <a:avLst/>
          </a:prstGeom>
        </p:spPr>
      </p:pic>
      <p:pic>
        <p:nvPicPr>
          <p:cNvPr id="20" name="19 Imagen" descr="DB40.jpg"/>
          <p:cNvPicPr>
            <a:picLocks noChangeAspect="1"/>
          </p:cNvPicPr>
          <p:nvPr/>
        </p:nvPicPr>
        <p:blipFill>
          <a:blip r:embed="rId5" cstate="print"/>
          <a:stretch>
            <a:fillRect/>
          </a:stretch>
        </p:blipFill>
        <p:spPr>
          <a:xfrm>
            <a:off x="7164288" y="4962525"/>
            <a:ext cx="1979712" cy="1895475"/>
          </a:xfrm>
          <a:prstGeom prst="rect">
            <a:avLst/>
          </a:prstGeom>
        </p:spPr>
      </p:pic>
      <p:pic>
        <p:nvPicPr>
          <p:cNvPr id="21" name="20 Imagen" descr="FOXPRO.jpg"/>
          <p:cNvPicPr>
            <a:picLocks noChangeAspect="1"/>
          </p:cNvPicPr>
          <p:nvPr/>
        </p:nvPicPr>
        <p:blipFill>
          <a:blip r:embed="rId6" cstate="print"/>
          <a:srcRect l="6720" t="13440" r="12641" b="16001"/>
          <a:stretch>
            <a:fillRect/>
          </a:stretch>
        </p:blipFill>
        <p:spPr>
          <a:xfrm>
            <a:off x="4572000" y="3140968"/>
            <a:ext cx="1728192" cy="1512168"/>
          </a:xfrm>
          <a:prstGeom prst="rect">
            <a:avLst/>
          </a:prstGeom>
        </p:spPr>
      </p:pic>
      <p:pic>
        <p:nvPicPr>
          <p:cNvPr id="22" name="21 Imagen" descr="SQLSERVER.jpg"/>
          <p:cNvPicPr>
            <a:picLocks noChangeAspect="1"/>
          </p:cNvPicPr>
          <p:nvPr/>
        </p:nvPicPr>
        <p:blipFill>
          <a:blip r:embed="rId7" cstate="print"/>
          <a:srcRect l="8107" t="9251" r="6774"/>
          <a:stretch>
            <a:fillRect/>
          </a:stretch>
        </p:blipFill>
        <p:spPr>
          <a:xfrm>
            <a:off x="2843808" y="5445224"/>
            <a:ext cx="1512168" cy="1412776"/>
          </a:xfrm>
          <a:prstGeom prst="rect">
            <a:avLst/>
          </a:prstGeom>
        </p:spPr>
      </p:pic>
      <p:pic>
        <p:nvPicPr>
          <p:cNvPr id="24" name="23 Imagen" descr="CASSANDRA.png"/>
          <p:cNvPicPr>
            <a:picLocks noChangeAspect="1"/>
          </p:cNvPicPr>
          <p:nvPr/>
        </p:nvPicPr>
        <p:blipFill>
          <a:blip r:embed="rId8" cstate="print"/>
          <a:stretch>
            <a:fillRect/>
          </a:stretch>
        </p:blipFill>
        <p:spPr>
          <a:xfrm>
            <a:off x="6732240" y="1052736"/>
            <a:ext cx="2411760" cy="1752600"/>
          </a:xfrm>
          <a:prstGeom prst="rect">
            <a:avLst/>
          </a:prstGeom>
        </p:spPr>
      </p:pic>
      <p:pic>
        <p:nvPicPr>
          <p:cNvPr id="25" name="24 Imagen" descr="FIREBIRD.png"/>
          <p:cNvPicPr>
            <a:picLocks noChangeAspect="1"/>
          </p:cNvPicPr>
          <p:nvPr/>
        </p:nvPicPr>
        <p:blipFill>
          <a:blip r:embed="rId9" cstate="print"/>
          <a:stretch>
            <a:fillRect/>
          </a:stretch>
        </p:blipFill>
        <p:spPr>
          <a:xfrm>
            <a:off x="1115616" y="2204864"/>
            <a:ext cx="3819525" cy="857250"/>
          </a:xfrm>
          <a:prstGeom prst="rect">
            <a:avLst/>
          </a:prstGeom>
        </p:spPr>
      </p:pic>
      <p:pic>
        <p:nvPicPr>
          <p:cNvPr id="26" name="25 Imagen" descr="INFORMIX.png"/>
          <p:cNvPicPr>
            <a:picLocks noChangeAspect="1"/>
          </p:cNvPicPr>
          <p:nvPr/>
        </p:nvPicPr>
        <p:blipFill>
          <a:blip r:embed="rId10" cstate="print"/>
          <a:stretch>
            <a:fillRect/>
          </a:stretch>
        </p:blipFill>
        <p:spPr>
          <a:xfrm>
            <a:off x="1259632" y="4365104"/>
            <a:ext cx="3438525" cy="973460"/>
          </a:xfrm>
          <a:prstGeom prst="rect">
            <a:avLst/>
          </a:prstGeom>
        </p:spPr>
      </p:pic>
      <p:pic>
        <p:nvPicPr>
          <p:cNvPr id="27" name="26 Imagen" descr="MONGODB.png"/>
          <p:cNvPicPr>
            <a:picLocks noChangeAspect="1"/>
          </p:cNvPicPr>
          <p:nvPr/>
        </p:nvPicPr>
        <p:blipFill>
          <a:blip r:embed="rId11" cstate="print"/>
          <a:stretch>
            <a:fillRect/>
          </a:stretch>
        </p:blipFill>
        <p:spPr>
          <a:xfrm rot="16200000">
            <a:off x="-1495425" y="4248150"/>
            <a:ext cx="4105275" cy="1114425"/>
          </a:xfrm>
          <a:prstGeom prst="rect">
            <a:avLst/>
          </a:prstGeom>
        </p:spPr>
      </p:pic>
      <p:pic>
        <p:nvPicPr>
          <p:cNvPr id="28" name="27 Imagen" descr="MYSQL.png"/>
          <p:cNvPicPr>
            <a:picLocks noChangeAspect="1"/>
          </p:cNvPicPr>
          <p:nvPr/>
        </p:nvPicPr>
        <p:blipFill>
          <a:blip r:embed="rId12" cstate="print"/>
          <a:stretch>
            <a:fillRect/>
          </a:stretch>
        </p:blipFill>
        <p:spPr>
          <a:xfrm>
            <a:off x="6172200" y="3645024"/>
            <a:ext cx="2971800" cy="1317501"/>
          </a:xfrm>
          <a:prstGeom prst="rect">
            <a:avLst/>
          </a:prstGeom>
        </p:spPr>
      </p:pic>
      <p:pic>
        <p:nvPicPr>
          <p:cNvPr id="29" name="28 Imagen" descr="ORACLE.png"/>
          <p:cNvPicPr>
            <a:picLocks noChangeAspect="1"/>
          </p:cNvPicPr>
          <p:nvPr/>
        </p:nvPicPr>
        <p:blipFill>
          <a:blip r:embed="rId13" cstate="print"/>
          <a:stretch>
            <a:fillRect/>
          </a:stretch>
        </p:blipFill>
        <p:spPr>
          <a:xfrm>
            <a:off x="467544" y="980728"/>
            <a:ext cx="4352925" cy="1047750"/>
          </a:xfrm>
          <a:prstGeom prst="rect">
            <a:avLst/>
          </a:prstGeom>
        </p:spPr>
      </p:pic>
      <p:pic>
        <p:nvPicPr>
          <p:cNvPr id="30" name="29 Imagen" descr="POSTGRES.png"/>
          <p:cNvPicPr>
            <a:picLocks noChangeAspect="1"/>
          </p:cNvPicPr>
          <p:nvPr/>
        </p:nvPicPr>
        <p:blipFill>
          <a:blip r:embed="rId14" cstate="print"/>
          <a:stretch>
            <a:fillRect/>
          </a:stretch>
        </p:blipFill>
        <p:spPr>
          <a:xfrm>
            <a:off x="4427984" y="5000625"/>
            <a:ext cx="2466975" cy="1857375"/>
          </a:xfrm>
          <a:prstGeom prst="rect">
            <a:avLst/>
          </a:prstGeom>
        </p:spPr>
      </p:pic>
      <p:pic>
        <p:nvPicPr>
          <p:cNvPr id="31" name="30 Imagen" descr="REDIS.png"/>
          <p:cNvPicPr>
            <a:picLocks noChangeAspect="1"/>
          </p:cNvPicPr>
          <p:nvPr/>
        </p:nvPicPr>
        <p:blipFill>
          <a:blip r:embed="rId15" cstate="print"/>
          <a:stretch>
            <a:fillRect/>
          </a:stretch>
        </p:blipFill>
        <p:spPr>
          <a:xfrm>
            <a:off x="1187624" y="5338159"/>
            <a:ext cx="1584176" cy="1519841"/>
          </a:xfrm>
          <a:prstGeom prst="rect">
            <a:avLst/>
          </a:prstGeom>
        </p:spPr>
      </p:pic>
      <p:pic>
        <p:nvPicPr>
          <p:cNvPr id="23" name="22 Imagen" descr="SYBASE.jpg"/>
          <p:cNvPicPr>
            <a:picLocks noChangeAspect="1"/>
          </p:cNvPicPr>
          <p:nvPr/>
        </p:nvPicPr>
        <p:blipFill>
          <a:blip r:embed="rId16" cstate="print"/>
          <a:stretch>
            <a:fillRect/>
          </a:stretch>
        </p:blipFill>
        <p:spPr>
          <a:xfrm>
            <a:off x="1907704" y="2996952"/>
            <a:ext cx="1368152" cy="1368152"/>
          </a:xfrm>
          <a:prstGeom prst="rect">
            <a:avLst/>
          </a:prstGeom>
        </p:spPr>
      </p:pic>
      <p:pic>
        <p:nvPicPr>
          <p:cNvPr id="32" name="31 Imagen" descr="ZOPE.png"/>
          <p:cNvPicPr>
            <a:picLocks noChangeAspect="1"/>
          </p:cNvPicPr>
          <p:nvPr/>
        </p:nvPicPr>
        <p:blipFill>
          <a:blip r:embed="rId17" cstate="print"/>
          <a:srcRect t="30516" b="26619"/>
          <a:stretch>
            <a:fillRect/>
          </a:stretch>
        </p:blipFill>
        <p:spPr>
          <a:xfrm>
            <a:off x="6444208" y="2924944"/>
            <a:ext cx="2466975" cy="648072"/>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7 Título"/>
          <p:cNvSpPr>
            <a:spLocks noGrp="1"/>
          </p:cNvSpPr>
          <p:nvPr>
            <p:ph type="title"/>
          </p:nvPr>
        </p:nvSpPr>
        <p:spPr>
          <a:xfrm>
            <a:off x="971600" y="2276872"/>
            <a:ext cx="7772400" cy="1037955"/>
          </a:xfrm>
        </p:spPr>
        <p:txBody>
          <a:bodyPr/>
          <a:lstStyle/>
          <a:p>
            <a:pPr algn="ctr"/>
            <a:r>
              <a:rPr lang="es-ES_tradnl" sz="3200" dirty="0"/>
              <a:t>TIPOS DE BASES DE DATOS</a:t>
            </a:r>
            <a:br>
              <a:rPr lang="es-ES_tradnl" sz="3200" dirty="0"/>
            </a:br>
            <a:r>
              <a:rPr lang="es-ES_tradnl" sz="1600" dirty="0"/>
              <a:t>(de acuerdo a la ubicación de los datos)</a:t>
            </a:r>
            <a:endParaRPr lang="es-VE" sz="3200" dirty="0"/>
          </a:p>
        </p:txBody>
      </p:sp>
      <p:sp>
        <p:nvSpPr>
          <p:cNvPr id="10" name="Rectangle 5"/>
          <p:cNvSpPr>
            <a:spLocks noChangeArrowheads="1"/>
          </p:cNvSpPr>
          <p:nvPr/>
        </p:nvSpPr>
        <p:spPr bwMode="auto">
          <a:xfrm>
            <a:off x="899592" y="3933056"/>
            <a:ext cx="7772400" cy="1470025"/>
          </a:xfrm>
          <a:prstGeom prst="rect">
            <a:avLst/>
          </a:prstGeom>
          <a:noFill/>
          <a:ln w="9525">
            <a:noFill/>
            <a:miter lim="800000"/>
            <a:headEnd/>
            <a:tailEnd/>
          </a:ln>
          <a:effectLst/>
        </p:spPr>
        <p:txBody>
          <a:bodyPr anchor="ctr"/>
          <a:lstStyle/>
          <a:p>
            <a:pPr>
              <a:buFont typeface="Wingdings" pitchFamily="2" charset="2"/>
              <a:buChar char="ü"/>
            </a:pPr>
            <a:r>
              <a:rPr lang="es-VE" sz="2400" b="1" dirty="0"/>
              <a:t>BD centralizada: todos los datos en un mismo lugar (el </a:t>
            </a:r>
            <a:r>
              <a:rPr lang="es-VE" sz="2400" dirty="0"/>
              <a:t>mismo servidor)</a:t>
            </a:r>
          </a:p>
          <a:p>
            <a:endParaRPr lang="es-VE" sz="2400" dirty="0"/>
          </a:p>
          <a:p>
            <a:pPr>
              <a:buFont typeface="Wingdings" pitchFamily="2" charset="2"/>
              <a:buChar char="ü"/>
            </a:pPr>
            <a:r>
              <a:rPr lang="es-VE" sz="2400" b="1" dirty="0"/>
              <a:t>BD distribuida: datos distribuidos en varios servidores</a:t>
            </a:r>
            <a:endParaRPr lang="es-VE" sz="2400" dirty="0"/>
          </a:p>
        </p:txBody>
      </p:sp>
      <p:sp>
        <p:nvSpPr>
          <p:cNvPr id="8" name="7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9" name="8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12" name="11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7 Título"/>
          <p:cNvSpPr>
            <a:spLocks noGrp="1"/>
          </p:cNvSpPr>
          <p:nvPr>
            <p:ph type="title"/>
          </p:nvPr>
        </p:nvSpPr>
        <p:spPr>
          <a:xfrm>
            <a:off x="971600" y="1605227"/>
            <a:ext cx="7772400" cy="1037955"/>
          </a:xfrm>
        </p:spPr>
        <p:txBody>
          <a:bodyPr/>
          <a:lstStyle/>
          <a:p>
            <a:pPr algn="ctr"/>
            <a:r>
              <a:rPr lang="es-ES_tradnl" sz="3200" dirty="0"/>
              <a:t>TIPOS DE BASES DE DATOS</a:t>
            </a:r>
            <a:br>
              <a:rPr lang="es-ES_tradnl" sz="3200" dirty="0"/>
            </a:br>
            <a:r>
              <a:rPr lang="es-ES_tradnl" sz="1600" dirty="0"/>
              <a:t>(de acuerdo a l modelo de datos)</a:t>
            </a:r>
            <a:endParaRPr lang="es-VE" sz="3200" dirty="0"/>
          </a:p>
        </p:txBody>
      </p:sp>
      <p:sp>
        <p:nvSpPr>
          <p:cNvPr id="10" name="Rectangle 5"/>
          <p:cNvSpPr>
            <a:spLocks noChangeArrowheads="1"/>
          </p:cNvSpPr>
          <p:nvPr/>
        </p:nvSpPr>
        <p:spPr bwMode="auto">
          <a:xfrm>
            <a:off x="899592" y="3933056"/>
            <a:ext cx="7772400" cy="1470025"/>
          </a:xfrm>
          <a:prstGeom prst="rect">
            <a:avLst/>
          </a:prstGeom>
          <a:noFill/>
          <a:ln w="9525">
            <a:noFill/>
            <a:miter lim="800000"/>
            <a:headEnd/>
            <a:tailEnd/>
          </a:ln>
          <a:effectLst/>
        </p:spPr>
        <p:txBody>
          <a:bodyPr anchor="ctr"/>
          <a:lstStyle/>
          <a:p>
            <a:pPr>
              <a:buFont typeface="Arial" pitchFamily="34" charset="0"/>
              <a:buChar char="•"/>
            </a:pPr>
            <a:r>
              <a:rPr lang="es-VE" sz="2400" dirty="0"/>
              <a:t>BD  Jerárquicas</a:t>
            </a:r>
          </a:p>
          <a:p>
            <a:pPr>
              <a:buFont typeface="Arial" pitchFamily="34" charset="0"/>
              <a:buChar char="•"/>
            </a:pPr>
            <a:r>
              <a:rPr lang="es-VE" sz="2400" dirty="0"/>
              <a:t>BD de red</a:t>
            </a:r>
          </a:p>
          <a:p>
            <a:pPr>
              <a:buFont typeface="Arial" pitchFamily="34" charset="0"/>
              <a:buChar char="•"/>
            </a:pPr>
            <a:r>
              <a:rPr lang="es-VE" sz="2400" dirty="0"/>
              <a:t>BD relacional</a:t>
            </a:r>
          </a:p>
          <a:p>
            <a:pPr>
              <a:buFont typeface="Arial" pitchFamily="34" charset="0"/>
              <a:buChar char="•"/>
            </a:pPr>
            <a:r>
              <a:rPr lang="es-VE" sz="2400" dirty="0"/>
              <a:t>BD orientada a objetos</a:t>
            </a:r>
          </a:p>
          <a:p>
            <a:pPr>
              <a:buFont typeface="Arial" pitchFamily="34" charset="0"/>
              <a:buChar char="•"/>
            </a:pPr>
            <a:r>
              <a:rPr lang="es-VE" sz="2400" dirty="0"/>
              <a:t>BD documentales</a:t>
            </a:r>
          </a:p>
        </p:txBody>
      </p:sp>
      <p:sp>
        <p:nvSpPr>
          <p:cNvPr id="8" name="7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9" name="8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12" name="11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7 Título"/>
          <p:cNvSpPr>
            <a:spLocks noGrp="1"/>
          </p:cNvSpPr>
          <p:nvPr>
            <p:ph type="title"/>
          </p:nvPr>
        </p:nvSpPr>
        <p:spPr>
          <a:xfrm>
            <a:off x="928662" y="1500174"/>
            <a:ext cx="7772400" cy="1037955"/>
          </a:xfrm>
        </p:spPr>
        <p:txBody>
          <a:bodyPr/>
          <a:lstStyle/>
          <a:p>
            <a:pPr algn="ctr"/>
            <a:r>
              <a:rPr lang="es-ES_tradnl" sz="3200" dirty="0"/>
              <a:t>TIPOS DE BASES DE DATOS</a:t>
            </a:r>
            <a:br>
              <a:rPr lang="es-ES_tradnl" sz="3200" dirty="0"/>
            </a:br>
            <a:r>
              <a:rPr lang="es-ES_tradnl" sz="1600" dirty="0"/>
              <a:t>(de acuerdo a  la  forma de administrar los  datos)</a:t>
            </a:r>
            <a:endParaRPr lang="es-VE" sz="3200" dirty="0"/>
          </a:p>
        </p:txBody>
      </p:sp>
      <p:sp>
        <p:nvSpPr>
          <p:cNvPr id="10" name="Rectangle 5"/>
          <p:cNvSpPr>
            <a:spLocks noChangeArrowheads="1"/>
          </p:cNvSpPr>
          <p:nvPr/>
        </p:nvSpPr>
        <p:spPr bwMode="auto">
          <a:xfrm>
            <a:off x="899592" y="3643314"/>
            <a:ext cx="7772400" cy="1470025"/>
          </a:xfrm>
          <a:prstGeom prst="rect">
            <a:avLst/>
          </a:prstGeom>
          <a:noFill/>
          <a:ln w="9525">
            <a:noFill/>
            <a:miter lim="800000"/>
            <a:headEnd/>
            <a:tailEnd/>
          </a:ln>
          <a:effectLst/>
        </p:spPr>
        <p:txBody>
          <a:bodyPr anchor="ctr"/>
          <a:lstStyle/>
          <a:p>
            <a:pPr>
              <a:buFont typeface="Arial" pitchFamily="34" charset="0"/>
              <a:buChar char="•"/>
            </a:pPr>
            <a:endParaRPr lang="es-VE" sz="2400" dirty="0"/>
          </a:p>
          <a:p>
            <a:pPr>
              <a:buFont typeface="Arial" pitchFamily="34" charset="0"/>
              <a:buChar char="•"/>
            </a:pPr>
            <a:r>
              <a:rPr lang="es-VE" sz="2400" dirty="0"/>
              <a:t>SQL: </a:t>
            </a:r>
            <a:r>
              <a:rPr lang="es-VE" sz="2400" b="1" dirty="0"/>
              <a:t> </a:t>
            </a:r>
            <a:r>
              <a:rPr lang="es-VE" sz="2400" dirty="0"/>
              <a:t>la información que almacena la </a:t>
            </a:r>
            <a:r>
              <a:rPr lang="es-VE" sz="2400" dirty="0" err="1"/>
              <a:t>BD</a:t>
            </a:r>
            <a:r>
              <a:rPr lang="es-VE" sz="2400" dirty="0"/>
              <a:t> está relacionada entre sí. Los datos relacionados (registros o filas) son almacenados en tablas que constan de varios campos (columnas).</a:t>
            </a:r>
          </a:p>
          <a:p>
            <a:endParaRPr lang="es-VE" sz="2400" dirty="0"/>
          </a:p>
          <a:p>
            <a:pPr>
              <a:buFont typeface="Arial" pitchFamily="34" charset="0"/>
              <a:buChar char="•"/>
            </a:pPr>
            <a:r>
              <a:rPr lang="es-VE" sz="2400" dirty="0" err="1"/>
              <a:t>NoSQL</a:t>
            </a:r>
            <a:r>
              <a:rPr lang="es-VE" sz="2400" dirty="0"/>
              <a:t>: este tipo de </a:t>
            </a:r>
            <a:r>
              <a:rPr lang="es-VE" sz="2400" dirty="0" err="1"/>
              <a:t>BD</a:t>
            </a:r>
            <a:r>
              <a:rPr lang="es-VE" sz="2400" dirty="0"/>
              <a:t> pertenecen al modelo No Relacional. </a:t>
            </a:r>
          </a:p>
        </p:txBody>
      </p:sp>
      <p:sp>
        <p:nvSpPr>
          <p:cNvPr id="8" name="7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9" name="8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12" name="11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7" descr="Imagen relacionada"/>
          <p:cNvPicPr>
            <a:picLocks noChangeAspect="1" noChangeArrowheads="1"/>
          </p:cNvPicPr>
          <p:nvPr/>
        </p:nvPicPr>
        <p:blipFill>
          <a:blip r:embed="rId3" cstate="print"/>
          <a:srcRect/>
          <a:stretch>
            <a:fillRect/>
          </a:stretch>
        </p:blipFill>
        <p:spPr bwMode="auto">
          <a:xfrm>
            <a:off x="6357937" y="5322888"/>
            <a:ext cx="2786063" cy="1535112"/>
          </a:xfrm>
          <a:prstGeom prst="rect">
            <a:avLst/>
          </a:prstGeom>
          <a:noFill/>
          <a:ln w="9525">
            <a:noFill/>
            <a:miter lim="800000"/>
            <a:headEnd/>
            <a:tailEnd/>
          </a:ln>
        </p:spPr>
      </p:pic>
      <p:sp>
        <p:nvSpPr>
          <p:cNvPr id="11" name="10 Rectángulo"/>
          <p:cNvSpPr/>
          <p:nvPr/>
        </p:nvSpPr>
        <p:spPr>
          <a:xfrm>
            <a:off x="395536" y="42980"/>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7" name="6 Imagen" descr="uneg.jpg"/>
          <p:cNvPicPr>
            <a:picLocks noChangeAspect="1"/>
          </p:cNvPicPr>
          <p:nvPr/>
        </p:nvPicPr>
        <p:blipFill>
          <a:blip r:embed="rId4" cstate="print"/>
          <a:stretch>
            <a:fillRect/>
          </a:stretch>
        </p:blipFill>
        <p:spPr>
          <a:xfrm>
            <a:off x="467544" y="86522"/>
            <a:ext cx="711523" cy="711523"/>
          </a:xfrm>
          <a:prstGeom prst="rect">
            <a:avLst/>
          </a:prstGeom>
        </p:spPr>
      </p:pic>
      <p:sp>
        <p:nvSpPr>
          <p:cNvPr id="10" name="Rectangle 5"/>
          <p:cNvSpPr>
            <a:spLocks noChangeArrowheads="1"/>
          </p:cNvSpPr>
          <p:nvPr/>
        </p:nvSpPr>
        <p:spPr bwMode="auto">
          <a:xfrm>
            <a:off x="323528" y="2708920"/>
            <a:ext cx="9145016" cy="2664296"/>
          </a:xfrm>
          <a:prstGeom prst="rect">
            <a:avLst/>
          </a:prstGeom>
          <a:noFill/>
          <a:ln w="9525">
            <a:noFill/>
            <a:miter lim="800000"/>
            <a:headEnd/>
            <a:tailEnd/>
          </a:ln>
          <a:effectLst/>
        </p:spPr>
        <p:txBody>
          <a:bodyPr anchor="ctr"/>
          <a:lstStyle/>
          <a:p>
            <a:pPr algn="ctr"/>
            <a:endParaRPr lang="es-VE" sz="2400" dirty="0"/>
          </a:p>
          <a:p>
            <a:pPr>
              <a:buFont typeface="Arial" pitchFamily="34" charset="0"/>
              <a:buChar char="•"/>
            </a:pPr>
            <a:r>
              <a:rPr lang="es-VE" sz="2400" dirty="0"/>
              <a:t>Un SGBD es un software de BD que  centraliza los datos en un único “lugar” lógico al que acceden todos los usuarios y aplicaciones.</a:t>
            </a:r>
          </a:p>
          <a:p>
            <a:endParaRPr lang="es-VE" sz="2400" dirty="0"/>
          </a:p>
          <a:p>
            <a:pPr>
              <a:buFont typeface="Arial" pitchFamily="34" charset="0"/>
              <a:buChar char="•"/>
            </a:pPr>
            <a:r>
              <a:rPr lang="es-VE" sz="2400" dirty="0"/>
              <a:t>Es utilizable por múltiples usuarios y aplicaciones concurrentemente, por tanto controla los  usuarios que acceden a la BD.</a:t>
            </a:r>
          </a:p>
          <a:p>
            <a:endParaRPr lang="es-VE" sz="2400" dirty="0"/>
          </a:p>
          <a:p>
            <a:pPr>
              <a:buFont typeface="Arial" pitchFamily="34" charset="0"/>
              <a:buChar char="•"/>
            </a:pPr>
            <a:r>
              <a:rPr lang="es-VE" sz="2400" dirty="0"/>
              <a:t>Proporcionar forma de </a:t>
            </a:r>
            <a:r>
              <a:rPr lang="es-VE" sz="2400" b="1" dirty="0"/>
              <a:t>almacenar y recuperar la </a:t>
            </a:r>
            <a:r>
              <a:rPr lang="es-VE" sz="2400" dirty="0"/>
              <a:t>información  de manera practica y eficiente</a:t>
            </a:r>
          </a:p>
          <a:p>
            <a:endParaRPr lang="es-VE" sz="2400" dirty="0"/>
          </a:p>
          <a:p>
            <a:pPr>
              <a:buFont typeface="Arial" pitchFamily="34" charset="0"/>
              <a:buChar char="•"/>
            </a:pPr>
            <a:r>
              <a:rPr lang="es-VE" sz="2400" dirty="0"/>
              <a:t>Ofrece visiones parciales del conjunto total de información, según las necesidades de un usuario en particular.</a:t>
            </a:r>
          </a:p>
        </p:txBody>
      </p:sp>
      <p:sp>
        <p:nvSpPr>
          <p:cNvPr id="12" name="11 Rectángulo"/>
          <p:cNvSpPr/>
          <p:nvPr/>
        </p:nvSpPr>
        <p:spPr>
          <a:xfrm>
            <a:off x="3779912" y="43542"/>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
        <p:nvSpPr>
          <p:cNvPr id="13" name="7 Título"/>
          <p:cNvSpPr>
            <a:spLocks noGrp="1"/>
          </p:cNvSpPr>
          <p:nvPr>
            <p:ph type="title"/>
          </p:nvPr>
        </p:nvSpPr>
        <p:spPr>
          <a:xfrm>
            <a:off x="755576" y="908720"/>
            <a:ext cx="7772400" cy="1037955"/>
          </a:xfrm>
        </p:spPr>
        <p:txBody>
          <a:bodyPr/>
          <a:lstStyle/>
          <a:p>
            <a:pPr algn="ctr"/>
            <a:r>
              <a:rPr lang="es-ES_tradnl" sz="3200" dirty="0"/>
              <a:t>SISTEMA MANEJADOR DE BASE DE DATOS</a:t>
            </a:r>
            <a:endParaRPr lang="es-VE"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10" name="9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11" name="10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graphicFrame>
        <p:nvGraphicFramePr>
          <p:cNvPr id="12" name="11 Diagrama"/>
          <p:cNvGraphicFramePr/>
          <p:nvPr/>
        </p:nvGraphicFramePr>
        <p:xfrm>
          <a:off x="1763688" y="234888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3" name="7 Título"/>
          <p:cNvSpPr>
            <a:spLocks noGrp="1"/>
          </p:cNvSpPr>
          <p:nvPr>
            <p:ph type="title"/>
          </p:nvPr>
        </p:nvSpPr>
        <p:spPr>
          <a:xfrm>
            <a:off x="683568" y="1052736"/>
            <a:ext cx="7772400" cy="1037955"/>
          </a:xfrm>
        </p:spPr>
        <p:txBody>
          <a:bodyPr/>
          <a:lstStyle/>
          <a:p>
            <a:pPr algn="ctr"/>
            <a:r>
              <a:rPr lang="es-ES_tradnl" sz="3200" dirty="0"/>
              <a:t>Lenguajes de un </a:t>
            </a:r>
            <a:r>
              <a:rPr lang="es-ES_tradnl" sz="3200" dirty="0" err="1"/>
              <a:t>dbms</a:t>
            </a:r>
            <a:endParaRPr lang="es-VE"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683568" y="3573016"/>
            <a:ext cx="7772400" cy="1470025"/>
          </a:xfrm>
          <a:prstGeom prst="rect">
            <a:avLst/>
          </a:prstGeom>
          <a:noFill/>
          <a:ln w="9525">
            <a:noFill/>
            <a:miter lim="800000"/>
            <a:headEnd/>
            <a:tailEnd/>
          </a:ln>
          <a:effectLst/>
        </p:spPr>
        <p:txBody>
          <a:bodyPr anchor="ctr"/>
          <a:lstStyle/>
          <a:p>
            <a:pPr algn="just"/>
            <a:r>
              <a:rPr lang="es-VE" sz="2400" dirty="0"/>
              <a:t>Lenguaje de definición de datos (LDD o DDL) :</a:t>
            </a:r>
          </a:p>
          <a:p>
            <a:pPr algn="just"/>
            <a:endParaRPr lang="es-VE" sz="2400" dirty="0"/>
          </a:p>
          <a:p>
            <a:pPr algn="just"/>
            <a:r>
              <a:rPr lang="es-VE" sz="2400" dirty="0"/>
              <a:t>Se utiliza para especificar el esquema de la BD, las vistas de los usuarios y las estructuras de almacenamiento. Es el que define el esquema conceptual y el esquema interno. Lo utilizan los diseñadores y los administradores de la </a:t>
            </a:r>
            <a:r>
              <a:rPr lang="es-VE" sz="2400" dirty="0" err="1"/>
              <a:t>BD</a:t>
            </a:r>
            <a:r>
              <a:rPr lang="es-VE" sz="2400" dirty="0"/>
              <a:t>.</a:t>
            </a:r>
          </a:p>
        </p:txBody>
      </p:sp>
      <p:sp>
        <p:nvSpPr>
          <p:cNvPr id="9" name="7 Título"/>
          <p:cNvSpPr>
            <a:spLocks noGrp="1"/>
          </p:cNvSpPr>
          <p:nvPr>
            <p:ph type="title"/>
          </p:nvPr>
        </p:nvSpPr>
        <p:spPr>
          <a:xfrm>
            <a:off x="467544" y="1916832"/>
            <a:ext cx="7772400" cy="1037955"/>
          </a:xfrm>
        </p:spPr>
        <p:txBody>
          <a:bodyPr/>
          <a:lstStyle/>
          <a:p>
            <a:pPr algn="ctr"/>
            <a:r>
              <a:rPr lang="es-ES_tradnl" sz="3200" dirty="0"/>
              <a:t>Lenguajes de un </a:t>
            </a:r>
            <a:r>
              <a:rPr lang="es-ES_tradnl" sz="3200" dirty="0" err="1"/>
              <a:t>dbms</a:t>
            </a:r>
            <a:endParaRPr lang="es-VE" sz="3200" dirty="0"/>
          </a:p>
        </p:txBody>
      </p:sp>
      <p:sp>
        <p:nvSpPr>
          <p:cNvPr id="8" name="7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10" name="9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11" name="10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683568" y="3573016"/>
            <a:ext cx="7772400" cy="1470025"/>
          </a:xfrm>
          <a:prstGeom prst="rect">
            <a:avLst/>
          </a:prstGeom>
          <a:noFill/>
          <a:ln w="9525">
            <a:noFill/>
            <a:miter lim="800000"/>
            <a:headEnd/>
            <a:tailEnd/>
          </a:ln>
          <a:effectLst/>
        </p:spPr>
        <p:txBody>
          <a:bodyPr anchor="ctr"/>
          <a:lstStyle/>
          <a:p>
            <a:pPr algn="just"/>
            <a:r>
              <a:rPr lang="es-VE" sz="2400" dirty="0"/>
              <a:t>Lenguaje de manipulación de datos (LDM o DML) :</a:t>
            </a:r>
          </a:p>
          <a:p>
            <a:pPr algn="just"/>
            <a:endParaRPr lang="es-VE" sz="2400" dirty="0"/>
          </a:p>
          <a:p>
            <a:pPr algn="just"/>
            <a:r>
              <a:rPr lang="es-VE" sz="2400" dirty="0"/>
              <a:t>Instrucciones para leer y actualizar los datos de la BD. Es el</a:t>
            </a:r>
          </a:p>
          <a:p>
            <a:pPr algn="just"/>
            <a:r>
              <a:rPr lang="es-VE" sz="2400" dirty="0"/>
              <a:t>utilizado por los usuarios para realizar consultas, inserciones, eliminaciones y modificaciones</a:t>
            </a:r>
          </a:p>
        </p:txBody>
      </p:sp>
      <p:sp>
        <p:nvSpPr>
          <p:cNvPr id="9" name="7 Título"/>
          <p:cNvSpPr>
            <a:spLocks noGrp="1"/>
          </p:cNvSpPr>
          <p:nvPr>
            <p:ph type="title"/>
          </p:nvPr>
        </p:nvSpPr>
        <p:spPr>
          <a:xfrm>
            <a:off x="467544" y="1916832"/>
            <a:ext cx="7772400" cy="1037955"/>
          </a:xfrm>
        </p:spPr>
        <p:txBody>
          <a:bodyPr/>
          <a:lstStyle/>
          <a:p>
            <a:pPr algn="ctr"/>
            <a:r>
              <a:rPr lang="es-ES_tradnl" sz="3200" dirty="0"/>
              <a:t>Lenguajes de un </a:t>
            </a:r>
            <a:r>
              <a:rPr lang="es-ES_tradnl" sz="3200" dirty="0" err="1"/>
              <a:t>dbms</a:t>
            </a:r>
            <a:endParaRPr lang="es-VE" sz="3200" dirty="0"/>
          </a:p>
        </p:txBody>
      </p:sp>
      <p:sp>
        <p:nvSpPr>
          <p:cNvPr id="8" name="7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10" name="9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11" name="10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683568" y="3573016"/>
            <a:ext cx="7772400" cy="1470025"/>
          </a:xfrm>
          <a:prstGeom prst="rect">
            <a:avLst/>
          </a:prstGeom>
          <a:noFill/>
          <a:ln w="9525">
            <a:noFill/>
            <a:miter lim="800000"/>
            <a:headEnd/>
            <a:tailEnd/>
          </a:ln>
          <a:effectLst/>
        </p:spPr>
        <p:txBody>
          <a:bodyPr anchor="ctr"/>
          <a:lstStyle/>
          <a:p>
            <a:pPr algn="just"/>
            <a:r>
              <a:rPr lang="es-VE" sz="2400" dirty="0"/>
              <a:t>Lenguaje de  Control de datos (LCD o DCL):</a:t>
            </a:r>
          </a:p>
          <a:p>
            <a:pPr algn="just"/>
            <a:endParaRPr lang="es-VE" sz="2400" dirty="0"/>
          </a:p>
          <a:p>
            <a:pPr algn="just"/>
            <a:r>
              <a:rPr lang="es-VE" sz="2400" dirty="0"/>
              <a:t>Instrucciones para ayudar a controlar el acceso a los datos contenidos en la base de datos (</a:t>
            </a:r>
            <a:r>
              <a:rPr lang="es-VE" sz="2400" dirty="0" err="1"/>
              <a:t>permisología</a:t>
            </a:r>
            <a:r>
              <a:rPr lang="es-VE" sz="2400" dirty="0"/>
              <a:t> a la BD)</a:t>
            </a:r>
          </a:p>
        </p:txBody>
      </p:sp>
      <p:sp>
        <p:nvSpPr>
          <p:cNvPr id="9" name="7 Título"/>
          <p:cNvSpPr>
            <a:spLocks noGrp="1"/>
          </p:cNvSpPr>
          <p:nvPr>
            <p:ph type="title"/>
          </p:nvPr>
        </p:nvSpPr>
        <p:spPr>
          <a:xfrm>
            <a:off x="467544" y="1916832"/>
            <a:ext cx="7772400" cy="1037955"/>
          </a:xfrm>
        </p:spPr>
        <p:txBody>
          <a:bodyPr/>
          <a:lstStyle/>
          <a:p>
            <a:pPr algn="ctr"/>
            <a:r>
              <a:rPr lang="es-ES_tradnl" sz="3200" dirty="0"/>
              <a:t>Lenguajes de un </a:t>
            </a:r>
            <a:r>
              <a:rPr lang="es-ES_tradnl" sz="3200" dirty="0" err="1"/>
              <a:t>dbms</a:t>
            </a:r>
            <a:endParaRPr lang="es-VE" sz="3200" dirty="0"/>
          </a:p>
        </p:txBody>
      </p:sp>
      <p:sp>
        <p:nvSpPr>
          <p:cNvPr id="8" name="7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10" name="9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11" name="10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
          <p:cNvSpPr>
            <a:spLocks noChangeArrowheads="1"/>
          </p:cNvSpPr>
          <p:nvPr/>
        </p:nvSpPr>
        <p:spPr bwMode="auto">
          <a:xfrm>
            <a:off x="683568" y="2492896"/>
            <a:ext cx="7772400" cy="2664296"/>
          </a:xfrm>
          <a:prstGeom prst="rect">
            <a:avLst/>
          </a:prstGeom>
          <a:noFill/>
          <a:ln w="9525">
            <a:noFill/>
            <a:miter lim="800000"/>
            <a:headEnd/>
            <a:tailEnd/>
          </a:ln>
          <a:effectLst/>
        </p:spPr>
        <p:txBody>
          <a:bodyPr anchor="ctr"/>
          <a:lstStyle/>
          <a:p>
            <a:pPr algn="ctr"/>
            <a:r>
              <a:rPr lang="es-VE" sz="2400" b="1" dirty="0"/>
              <a:t>UN DBMS POSEE HERRAMIENTAS  QUE PERMITEN ASEGURAR:</a:t>
            </a:r>
          </a:p>
          <a:p>
            <a:pPr algn="ctr"/>
            <a:endParaRPr lang="es-VE" sz="2400" dirty="0"/>
          </a:p>
          <a:p>
            <a:pPr algn="just">
              <a:buFont typeface="Wingdings" pitchFamily="2" charset="2"/>
              <a:buChar char="ü"/>
            </a:pPr>
            <a:r>
              <a:rPr lang="es-VE" sz="2400" dirty="0"/>
              <a:t>La </a:t>
            </a:r>
            <a:r>
              <a:rPr lang="es-VE" sz="2400" b="1" dirty="0"/>
              <a:t>independencia de datos: a varios niveles, permitiendo </a:t>
            </a:r>
            <a:r>
              <a:rPr lang="es-VE" sz="2400" dirty="0"/>
              <a:t>la modificación de las definiciones de datos sin afectar a las aplicaciones o esquemas que no utilizan esos datos.</a:t>
            </a:r>
          </a:p>
          <a:p>
            <a:pPr algn="just">
              <a:buFont typeface="Wingdings" pitchFamily="2" charset="2"/>
              <a:buChar char="ü"/>
            </a:pPr>
            <a:r>
              <a:rPr lang="es-VE" sz="2400" dirty="0"/>
              <a:t>La </a:t>
            </a:r>
            <a:r>
              <a:rPr lang="es-VE" sz="2400" b="1" dirty="0"/>
              <a:t>integridad de los datos: que los datos sean correctos </a:t>
            </a:r>
            <a:r>
              <a:rPr lang="es-VE" sz="2400" dirty="0"/>
              <a:t>en todo momento, de acuerdo con las especificaciones o reglas impuestas al sistema</a:t>
            </a:r>
          </a:p>
          <a:p>
            <a:pPr algn="just">
              <a:buFont typeface="Wingdings" pitchFamily="2" charset="2"/>
              <a:buChar char="ü"/>
            </a:pPr>
            <a:r>
              <a:rPr lang="es-VE" sz="2400" dirty="0"/>
              <a:t>La </a:t>
            </a:r>
            <a:r>
              <a:rPr lang="es-VE" sz="2400" b="1" dirty="0"/>
              <a:t>seguridad de los datos: que sólo las personas </a:t>
            </a:r>
            <a:r>
              <a:rPr lang="es-VE" sz="2400" dirty="0"/>
              <a:t>autorizadas puedan acceder a determinados datos y que sólo puedan efectuar las operaciones para las que han sido autorizados.</a:t>
            </a:r>
          </a:p>
        </p:txBody>
      </p:sp>
      <p:sp>
        <p:nvSpPr>
          <p:cNvPr id="5" name="4 Rectángulo"/>
          <p:cNvSpPr/>
          <p:nvPr/>
        </p:nvSpPr>
        <p:spPr>
          <a:xfrm>
            <a:off x="395536" y="13484"/>
            <a:ext cx="3312368" cy="836712"/>
          </a:xfrm>
          <a:prstGeom prst="rect">
            <a:avLst/>
          </a:prstGeom>
          <a:solidFill>
            <a:srgbClr val="00206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VE" sz="1600" b="1" dirty="0"/>
              <a:t>UNIVERSIDAD NACIONAL</a:t>
            </a:r>
          </a:p>
          <a:p>
            <a:pPr algn="r"/>
            <a:r>
              <a:rPr lang="es-VE" sz="1400" b="1" dirty="0"/>
              <a:t>EXPERIMENTAL DE GUAYANA</a:t>
            </a:r>
          </a:p>
        </p:txBody>
      </p:sp>
      <p:pic>
        <p:nvPicPr>
          <p:cNvPr id="8" name="7 Imagen" descr="uneg.jpg"/>
          <p:cNvPicPr>
            <a:picLocks noChangeAspect="1"/>
          </p:cNvPicPr>
          <p:nvPr/>
        </p:nvPicPr>
        <p:blipFill>
          <a:blip r:embed="rId3" cstate="print"/>
          <a:stretch>
            <a:fillRect/>
          </a:stretch>
        </p:blipFill>
        <p:spPr>
          <a:xfrm>
            <a:off x="467544" y="57026"/>
            <a:ext cx="711523" cy="750190"/>
          </a:xfrm>
          <a:prstGeom prst="rect">
            <a:avLst/>
          </a:prstGeom>
        </p:spPr>
      </p:pic>
      <p:sp>
        <p:nvSpPr>
          <p:cNvPr id="9" name="8 Rectángulo"/>
          <p:cNvSpPr/>
          <p:nvPr/>
        </p:nvSpPr>
        <p:spPr>
          <a:xfrm>
            <a:off x="3779912" y="14046"/>
            <a:ext cx="5364088" cy="836712"/>
          </a:xfrm>
          <a:prstGeom prst="rect">
            <a:avLst/>
          </a:prstGeom>
          <a:solidFill>
            <a:srgbClr val="0070C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1600" b="1" dirty="0"/>
              <a:t>INGENIERIA EN INFORMÁTICA</a:t>
            </a:r>
          </a:p>
          <a:p>
            <a:pPr algn="ctr"/>
            <a:r>
              <a:rPr lang="es-VE" sz="1600" b="1" dirty="0"/>
              <a:t>SISTEMAS DE BASE DE DATOS I</a:t>
            </a:r>
            <a:endParaRPr lang="es-VE" sz="1400"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roPPT2007">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53000"/>
                <a:satMod val="200000"/>
              </a:schemeClr>
              <a:schemeClr val="phClr">
                <a:tint val="78000"/>
                <a:satMod val="230000"/>
              </a:schemeClr>
            </a:duotone>
          </a:blip>
          <a:tile tx="0" ty="0" sx="90000" sy="9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2B63B17-83CB-43E4-BDF9-B353FEEC2F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IntroPPT2007</Template>
  <TotalTime>0</TotalTime>
  <Words>3728</Words>
  <Application>Microsoft Office PowerPoint</Application>
  <PresentationFormat>Presentación en pantalla (4:3)</PresentationFormat>
  <Paragraphs>481</Paragraphs>
  <Slides>32</Slides>
  <Notes>32</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32</vt:i4>
      </vt:variant>
    </vt:vector>
  </HeadingPairs>
  <TitlesOfParts>
    <vt:vector size="39" baseType="lpstr">
      <vt:lpstr>Arial</vt:lpstr>
      <vt:lpstr>Calibri</vt:lpstr>
      <vt:lpstr>Corbel</vt:lpstr>
      <vt:lpstr>Wingdings</vt:lpstr>
      <vt:lpstr>Wingdings 2</vt:lpstr>
      <vt:lpstr>Wingdings 3</vt:lpstr>
      <vt:lpstr>IntroPPT2007</vt:lpstr>
      <vt:lpstr>Unidad i.- introduccion a los sistemas de bases de datos</vt:lpstr>
      <vt:lpstr>SISTEMA MANEJADOR DE BASE DE DATOS (SMBD – DBMS – SGBD)</vt:lpstr>
      <vt:lpstr>Presentación de PowerPoint</vt:lpstr>
      <vt:lpstr>SISTEMA MANEJADOR DE BASE DE DATOS</vt:lpstr>
      <vt:lpstr>Lenguajes de un dbms</vt:lpstr>
      <vt:lpstr>Lenguajes de un dbms</vt:lpstr>
      <vt:lpstr>Lenguajes de un dbms</vt:lpstr>
      <vt:lpstr>Lenguajes de un dbms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SEGURIDAD en las bases de DATOS</vt:lpstr>
      <vt:lpstr>SEGURIDAD EN BASES DE DATOS</vt:lpstr>
      <vt:lpstr>SEGURIDAD EN BASES DE DATOS</vt:lpstr>
      <vt:lpstr>SEGURIDAD EN BASES DE DATOS</vt:lpstr>
      <vt:lpstr>SEGURIDAD EN BASES DE DATOS</vt:lpstr>
      <vt:lpstr>Presentación de PowerPoint</vt:lpstr>
      <vt:lpstr>Presentación de PowerPoint</vt:lpstr>
      <vt:lpstr>Presentación de PowerPoint</vt:lpstr>
      <vt:lpstr>Presentación de PowerPoint</vt:lpstr>
      <vt:lpstr>Presentación de PowerPoint</vt:lpstr>
      <vt:lpstr>Presentación de PowerPoint</vt:lpstr>
      <vt:lpstr>TIPOS DE  BASES DE DATOS (de acuerdo a  la  variabilidad de los datos almacenados)</vt:lpstr>
      <vt:lpstr>TIPOS DE BASES DE DATOS (de acuerdo a  la  variabilidad de los datos almacenados)</vt:lpstr>
      <vt:lpstr>TIPOS DE BASES DE DATOS (de acuerdo al numero de  usuarios)</vt:lpstr>
      <vt:lpstr>TIPOS DE BASES DE DATOS (de acuerdo a la ubicación de los datos)</vt:lpstr>
      <vt:lpstr>TIPOS DE BASES DE DATOS (de acuerdo a l modelo de datos)</vt:lpstr>
      <vt:lpstr>TIPOS DE BASES DE DATOS (de acuerdo a  la  forma de administrar los  datos)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2017-04-03T22:48:04Z</dcterms:created>
  <dcterms:modified xsi:type="dcterms:W3CDTF">2022-05-09T19:12:33Z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TC101769269990</vt:lpwstr>
  </property>
</Properties>
</file>