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71" r:id="rId2"/>
    <p:sldId id="272" r:id="rId3"/>
    <p:sldId id="274" r:id="rId4"/>
  </p:sldIdLst>
  <p:sldSz cx="9144000" cy="6858000" type="screen4x3"/>
  <p:notesSz cx="6858000" cy="9144000"/>
  <p:defaultTextStyle>
    <a:defPPr>
      <a:defRPr lang="es-V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588" autoAdjust="0"/>
    <p:restoredTop sz="94624" autoAdjust="0"/>
  </p:normalViewPr>
  <p:slideViewPr>
    <p:cSldViewPr>
      <p:cViewPr varScale="1">
        <p:scale>
          <a:sx n="111" d="100"/>
          <a:sy n="111" d="100"/>
        </p:scale>
        <p:origin x="222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56" d="100"/>
          <a:sy n="56" d="100"/>
        </p:scale>
        <p:origin x="-1860" y="-102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600A2EF-E2C4-441B-BFC6-C4FD4290D9D7}" type="datetimeFigureOut">
              <a:rPr lang="es-ES" smtClean="0"/>
              <a:pPr/>
              <a:t>05/12/2023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A24F085-170B-42A3-A529-C61B24AB41EE}" type="slidenum">
              <a:rPr lang="es-ES" smtClean="0"/>
              <a:pPr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6423574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/>
              <a:t>Haga clic para modificar el estilo de subtítulo del patrón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3C1C2-9223-4401-BE7A-012631D0CE52}" type="datetimeFigureOut">
              <a:rPr lang="es-VE" smtClean="0"/>
              <a:pPr/>
              <a:t>5/12/2023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E6002-3013-49BC-AE30-DF13A9D67FD5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4624733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3C1C2-9223-4401-BE7A-012631D0CE52}" type="datetimeFigureOut">
              <a:rPr lang="es-VE" smtClean="0"/>
              <a:pPr/>
              <a:t>5/12/2023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E6002-3013-49BC-AE30-DF13A9D67FD5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818410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3C1C2-9223-4401-BE7A-012631D0CE52}" type="datetimeFigureOut">
              <a:rPr lang="es-VE" smtClean="0"/>
              <a:pPr/>
              <a:t>5/12/2023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E6002-3013-49BC-AE30-DF13A9D67FD5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8134957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3C1C2-9223-4401-BE7A-012631D0CE52}" type="datetimeFigureOut">
              <a:rPr lang="es-VE" smtClean="0"/>
              <a:pPr/>
              <a:t>5/12/2023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E6002-3013-49BC-AE30-DF13A9D67FD5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7512730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3C1C2-9223-4401-BE7A-012631D0CE52}" type="datetimeFigureOut">
              <a:rPr lang="es-VE" smtClean="0"/>
              <a:pPr/>
              <a:t>5/12/2023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E6002-3013-49BC-AE30-DF13A9D67FD5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4435513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3C1C2-9223-4401-BE7A-012631D0CE52}" type="datetimeFigureOut">
              <a:rPr lang="es-VE" smtClean="0"/>
              <a:pPr/>
              <a:t>5/12/2023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E6002-3013-49BC-AE30-DF13A9D67FD5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090762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3C1C2-9223-4401-BE7A-012631D0CE52}" type="datetimeFigureOut">
              <a:rPr lang="es-VE" smtClean="0"/>
              <a:pPr/>
              <a:t>5/12/2023</a:t>
            </a:fld>
            <a:endParaRPr lang="es-VE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E6002-3013-49BC-AE30-DF13A9D67FD5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31301655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3C1C2-9223-4401-BE7A-012631D0CE52}" type="datetimeFigureOut">
              <a:rPr lang="es-VE" smtClean="0"/>
              <a:pPr/>
              <a:t>5/12/2023</a:t>
            </a:fld>
            <a:endParaRPr lang="es-VE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E6002-3013-49BC-AE30-DF13A9D67FD5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19312171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3C1C2-9223-4401-BE7A-012631D0CE52}" type="datetimeFigureOut">
              <a:rPr lang="es-VE" smtClean="0"/>
              <a:pPr/>
              <a:t>5/12/2023</a:t>
            </a:fld>
            <a:endParaRPr lang="es-VE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E6002-3013-49BC-AE30-DF13A9D67FD5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5302762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3C1C2-9223-4401-BE7A-012631D0CE52}" type="datetimeFigureOut">
              <a:rPr lang="es-VE" smtClean="0"/>
              <a:pPr/>
              <a:t>5/12/2023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E6002-3013-49BC-AE30-DF13A9D67FD5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4643698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VE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D3C1C2-9223-4401-BE7A-012631D0CE52}" type="datetimeFigureOut">
              <a:rPr lang="es-VE" smtClean="0"/>
              <a:pPr/>
              <a:t>5/12/2023</a:t>
            </a:fld>
            <a:endParaRPr lang="es-VE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VE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E6002-3013-49BC-AE30-DF13A9D67FD5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67776741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s-VE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el estilo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s-VE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D3C1C2-9223-4401-BE7A-012631D0CE52}" type="datetimeFigureOut">
              <a:rPr lang="es-VE" smtClean="0"/>
              <a:pPr/>
              <a:t>5/12/2023</a:t>
            </a:fld>
            <a:endParaRPr lang="es-VE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VE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E6002-3013-49BC-AE30-DF13A9D67FD5}" type="slidenum">
              <a:rPr lang="es-VE" smtClean="0"/>
              <a:pPr/>
              <a:t>‹Nº›</a:t>
            </a:fld>
            <a:endParaRPr lang="es-VE"/>
          </a:p>
        </p:txBody>
      </p:sp>
    </p:spTree>
    <p:extLst>
      <p:ext uri="{BB962C8B-B14F-4D97-AF65-F5344CB8AC3E}">
        <p14:creationId xmlns:p14="http://schemas.microsoft.com/office/powerpoint/2010/main" val="24522915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V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5843" y="53398"/>
            <a:ext cx="8955393" cy="66617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  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99040" y="71148"/>
            <a:ext cx="8951350" cy="10368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4" name="Rectángulo 23"/>
          <p:cNvSpPr/>
          <p:nvPr/>
        </p:nvSpPr>
        <p:spPr>
          <a:xfrm>
            <a:off x="5964059" y="64800"/>
            <a:ext cx="3086340" cy="3655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FECHA  DE EMISIÓN  NOVIEMBRE 2015</a:t>
            </a:r>
            <a:endParaRPr lang="es-ES_tradnl" sz="1000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8216214" y="748570"/>
            <a:ext cx="834178" cy="3483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8216221" y="431143"/>
            <a:ext cx="834178" cy="3174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No</a:t>
            </a:r>
            <a:endParaRPr lang="es-ES_tradnl" sz="1000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5964058" y="430398"/>
            <a:ext cx="2252162" cy="3181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FECHA DE REVISIÓN </a:t>
            </a:r>
            <a:endParaRPr lang="es-ES_tradnl" sz="1000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8" name="Rectángulo 27"/>
          <p:cNvSpPr/>
          <p:nvPr/>
        </p:nvSpPr>
        <p:spPr>
          <a:xfrm>
            <a:off x="5964058" y="748571"/>
            <a:ext cx="2252162" cy="3483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PÁG:          10             DE:        12       </a:t>
            </a:r>
            <a:endParaRPr lang="es-ES_tradnl" sz="1000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9" name="Rectángulo 28"/>
          <p:cNvSpPr/>
          <p:nvPr/>
        </p:nvSpPr>
        <p:spPr>
          <a:xfrm>
            <a:off x="99048" y="64800"/>
            <a:ext cx="1043202" cy="10432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0" name="Rectángulo 29"/>
          <p:cNvSpPr/>
          <p:nvPr/>
        </p:nvSpPr>
        <p:spPr>
          <a:xfrm>
            <a:off x="1142245" y="64055"/>
            <a:ext cx="4821807" cy="6845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SISTEMA DE GESTION DE</a:t>
            </a:r>
          </a:p>
          <a:p>
            <a:pPr algn="ctr"/>
            <a:r>
              <a:rPr lang="es-ES" sz="1200" b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" MATERIALES DALLA COSTA  "</a:t>
            </a:r>
            <a:endParaRPr lang="es-ES_tradnl" sz="1200" b="1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1" name="Rectángulo 30"/>
          <p:cNvSpPr/>
          <p:nvPr/>
        </p:nvSpPr>
        <p:spPr>
          <a:xfrm>
            <a:off x="1142245" y="748570"/>
            <a:ext cx="4821807" cy="3483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PRESIDENCIA </a:t>
            </a:r>
            <a:endParaRPr lang="es-ES_tradnl" sz="1000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99045" y="5988023"/>
            <a:ext cx="8951347" cy="7385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3" name="Rectángulo 12"/>
          <p:cNvSpPr/>
          <p:nvPr/>
        </p:nvSpPr>
        <p:spPr>
          <a:xfrm>
            <a:off x="95646" y="6264182"/>
            <a:ext cx="2889212" cy="461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1200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95647" y="5973897"/>
            <a:ext cx="2889211" cy="2897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ELABORADO POR: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2986559" y="6264926"/>
            <a:ext cx="2342136" cy="4608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Rectángulo 15"/>
          <p:cNvSpPr/>
          <p:nvPr/>
        </p:nvSpPr>
        <p:spPr>
          <a:xfrm>
            <a:off x="2986550" y="5974880"/>
            <a:ext cx="2342145" cy="2893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REVISADO POR:</a:t>
            </a:r>
            <a:endParaRPr lang="es-ES_tradnl" sz="1000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5327849" y="5973897"/>
            <a:ext cx="3723388" cy="2902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APROBADO POR:</a:t>
            </a:r>
            <a:endParaRPr lang="es-ES_tradnl" sz="1000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5327849" y="6264182"/>
            <a:ext cx="3723388" cy="461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Rectángulo 19"/>
          <p:cNvSpPr/>
          <p:nvPr/>
        </p:nvSpPr>
        <p:spPr>
          <a:xfrm>
            <a:off x="1239007" y="777182"/>
            <a:ext cx="946440" cy="2552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8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Área De Gestión: </a:t>
            </a:r>
            <a:endParaRPr lang="es-ES_tradnl" sz="800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96920" y="1075157"/>
            <a:ext cx="8953899" cy="3196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52500" lvl="2" indent="-571500" defTabSz="762000">
              <a:spcBef>
                <a:spcPct val="160000"/>
              </a:spcBef>
              <a:tabLst>
                <a:tab pos="663575" algn="l"/>
                <a:tab pos="673100" algn="l"/>
                <a:tab pos="1327150" algn="l"/>
              </a:tabLst>
            </a:pPr>
            <a:r>
              <a:rPr lang="es-ES_tradnl" altLang="es-VE" sz="1200" b="1" dirty="0">
                <a:solidFill>
                  <a:sysClr val="windowText" lastClr="000000"/>
                </a:solidFill>
                <a:latin typeface="Times New Roman" pitchFamily="18" charset="0"/>
              </a:rPr>
              <a:t>CAPITULO I: PLANIFICACION : Croquis de ubicación.</a:t>
            </a:r>
          </a:p>
        </p:txBody>
      </p:sp>
      <p:grpSp>
        <p:nvGrpSpPr>
          <p:cNvPr id="4" name="Grupo 3">
            <a:extLst>
              <a:ext uri="{FF2B5EF4-FFF2-40B4-BE49-F238E27FC236}">
                <a16:creationId xmlns:a16="http://schemas.microsoft.com/office/drawing/2014/main" id="{444F0707-D60B-07D4-D67F-91C96BC89720}"/>
              </a:ext>
            </a:extLst>
          </p:cNvPr>
          <p:cNvGrpSpPr/>
          <p:nvPr/>
        </p:nvGrpSpPr>
        <p:grpSpPr>
          <a:xfrm>
            <a:off x="2185447" y="2154608"/>
            <a:ext cx="4320480" cy="2286016"/>
            <a:chOff x="251520" y="1643050"/>
            <a:chExt cx="8643934" cy="4071966"/>
          </a:xfrm>
        </p:grpSpPr>
        <p:pic>
          <p:nvPicPr>
            <p:cNvPr id="1026" name="Picture 2"/>
            <p:cNvPicPr>
              <a:picLocks noChangeAspect="1" noChangeArrowheads="1"/>
            </p:cNvPicPr>
            <p:nvPr/>
          </p:nvPicPr>
          <p:blipFill>
            <a:blip r:embed="rId2"/>
            <a:srcRect l="5127" t="26367" r="6250" b="17969"/>
            <a:stretch>
              <a:fillRect/>
            </a:stretch>
          </p:blipFill>
          <p:spPr bwMode="auto">
            <a:xfrm>
              <a:off x="251520" y="1643050"/>
              <a:ext cx="8643934" cy="4071966"/>
            </a:xfrm>
            <a:prstGeom prst="rect">
              <a:avLst/>
            </a:prstGeom>
            <a:noFill/>
            <a:ln w="12700">
              <a:solidFill>
                <a:schemeClr val="tx1"/>
              </a:solidFill>
              <a:prstDash val="solid"/>
              <a:miter lim="800000"/>
              <a:headEnd/>
              <a:tailEnd/>
            </a:ln>
            <a:effectLst/>
          </p:spPr>
        </p:pic>
        <p:sp>
          <p:nvSpPr>
            <p:cNvPr id="34" name="33 Llamada ovalada"/>
            <p:cNvSpPr/>
            <p:nvPr/>
          </p:nvSpPr>
          <p:spPr>
            <a:xfrm>
              <a:off x="5643570" y="2786058"/>
              <a:ext cx="1143008" cy="571504"/>
            </a:xfrm>
            <a:prstGeom prst="wedgeEllipseCallout">
              <a:avLst/>
            </a:prstGeom>
            <a:solidFill>
              <a:schemeClr val="bg1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s-ES" dirty="0">
                  <a:solidFill>
                    <a:schemeClr val="tx1"/>
                  </a:solidFill>
                </a:rPr>
                <a:t> </a:t>
              </a:r>
              <a:r>
                <a:rPr lang="es-ES" sz="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Materiales Dalla </a:t>
              </a:r>
            </a:p>
            <a:p>
              <a:pPr algn="ctr"/>
              <a:r>
                <a:rPr lang="es-ES" sz="800" dirty="0">
                  <a:solidFill>
                    <a:schemeClr val="tx1"/>
                  </a:solidFill>
                  <a:latin typeface="Times New Roman" pitchFamily="18" charset="0"/>
                  <a:cs typeface="Times New Roman" pitchFamily="18" charset="0"/>
                </a:rPr>
                <a:t>Costa C.A</a:t>
              </a:r>
            </a:p>
            <a:p>
              <a:pPr algn="ctr"/>
              <a:endParaRPr lang="es-ES" sz="800" dirty="0">
                <a:latin typeface="Times New Roman" pitchFamily="18" charset="0"/>
                <a:cs typeface="Times New Roman" pitchFamily="18" charset="0"/>
              </a:endParaRPr>
            </a:p>
            <a:p>
              <a:pPr algn="ctr"/>
              <a:endParaRPr lang="es-ES" sz="800" dirty="0"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23" name="Picture 2" descr="E:\LOGO DALLA COSTA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12" y="118665"/>
            <a:ext cx="920267" cy="934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3466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5843" y="53398"/>
            <a:ext cx="8955393" cy="66617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  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99040" y="71148"/>
            <a:ext cx="8951350" cy="10368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4" name="Rectángulo 23"/>
          <p:cNvSpPr/>
          <p:nvPr/>
        </p:nvSpPr>
        <p:spPr>
          <a:xfrm>
            <a:off x="5964059" y="64800"/>
            <a:ext cx="3086340" cy="3655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FECHA  DE EMISIÓN  NOVIEMBRE 2022</a:t>
            </a:r>
            <a:endParaRPr lang="es-ES_tradnl" sz="1000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8216214" y="748570"/>
            <a:ext cx="834178" cy="3483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8216221" y="431143"/>
            <a:ext cx="834178" cy="3174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No</a:t>
            </a:r>
            <a:endParaRPr lang="es-ES_tradnl" sz="1000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5964058" y="430398"/>
            <a:ext cx="2252162" cy="3181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FECHA DE REVISIÓN </a:t>
            </a:r>
            <a:endParaRPr lang="es-ES_tradnl" sz="1000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8" name="Rectángulo 27"/>
          <p:cNvSpPr/>
          <p:nvPr/>
        </p:nvSpPr>
        <p:spPr>
          <a:xfrm>
            <a:off x="5964058" y="748571"/>
            <a:ext cx="2252162" cy="3483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PÁG:          11            DE:        12</a:t>
            </a:r>
            <a:endParaRPr lang="es-ES_tradnl" sz="1000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9" name="Rectángulo 28"/>
          <p:cNvSpPr/>
          <p:nvPr/>
        </p:nvSpPr>
        <p:spPr>
          <a:xfrm>
            <a:off x="99048" y="64800"/>
            <a:ext cx="1043202" cy="10432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0" name="Rectángulo 29"/>
          <p:cNvSpPr/>
          <p:nvPr/>
        </p:nvSpPr>
        <p:spPr>
          <a:xfrm>
            <a:off x="1142245" y="64055"/>
            <a:ext cx="4821807" cy="6845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SISTEMA DE GESTION DE</a:t>
            </a:r>
          </a:p>
          <a:p>
            <a:pPr algn="ctr"/>
            <a:r>
              <a:rPr lang="es-ES" sz="1200" b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" MATERIALES DALLA COSTA  "</a:t>
            </a:r>
            <a:endParaRPr lang="es-ES_tradnl" sz="1200" b="1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1" name="Rectángulo 30"/>
          <p:cNvSpPr/>
          <p:nvPr/>
        </p:nvSpPr>
        <p:spPr>
          <a:xfrm>
            <a:off x="1142245" y="748570"/>
            <a:ext cx="4821807" cy="3483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PRESIDENCIA </a:t>
            </a:r>
            <a:endParaRPr lang="es-ES_tradnl" sz="1000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99045" y="5988023"/>
            <a:ext cx="8951347" cy="7385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3" name="Rectángulo 12"/>
          <p:cNvSpPr/>
          <p:nvPr/>
        </p:nvSpPr>
        <p:spPr>
          <a:xfrm>
            <a:off x="95646" y="6264182"/>
            <a:ext cx="2889212" cy="461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1200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95647" y="5973897"/>
            <a:ext cx="2889211" cy="2897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ELABORADO POR: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2986559" y="6264926"/>
            <a:ext cx="2342136" cy="4608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Rectángulo 15"/>
          <p:cNvSpPr/>
          <p:nvPr/>
        </p:nvSpPr>
        <p:spPr>
          <a:xfrm>
            <a:off x="2986550" y="5974880"/>
            <a:ext cx="2342145" cy="2893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REVISADO POR:</a:t>
            </a:r>
            <a:endParaRPr lang="es-ES_tradnl" sz="1000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5327849" y="5973897"/>
            <a:ext cx="3723388" cy="2902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APROBADO POR:</a:t>
            </a:r>
            <a:endParaRPr lang="es-ES_tradnl" sz="1000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5327849" y="6264182"/>
            <a:ext cx="3723388" cy="461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Rectángulo 19"/>
          <p:cNvSpPr/>
          <p:nvPr/>
        </p:nvSpPr>
        <p:spPr>
          <a:xfrm>
            <a:off x="1239007" y="777182"/>
            <a:ext cx="946440" cy="2552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8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Área De Gestión: </a:t>
            </a:r>
            <a:endParaRPr lang="es-ES_tradnl" sz="800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96920" y="1075157"/>
            <a:ext cx="8953899" cy="3196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52500" lvl="2" indent="-571500" defTabSz="762000">
              <a:spcBef>
                <a:spcPct val="160000"/>
              </a:spcBef>
              <a:tabLst>
                <a:tab pos="663575" algn="l"/>
                <a:tab pos="673100" algn="l"/>
                <a:tab pos="1327150" algn="l"/>
              </a:tabLst>
            </a:pPr>
            <a:r>
              <a:rPr lang="es-ES_tradnl" altLang="es-VE" sz="1200" b="1" dirty="0">
                <a:solidFill>
                  <a:sysClr val="windowText" lastClr="000000"/>
                </a:solidFill>
                <a:latin typeface="Times New Roman" pitchFamily="18" charset="0"/>
              </a:rPr>
              <a:t>CAPITULO I: PLANIFICACION : Cuadro 1. Matriz FODA de Materiales Dalla Costa C.A.</a:t>
            </a:r>
          </a:p>
        </p:txBody>
      </p:sp>
      <p:graphicFrame>
        <p:nvGraphicFramePr>
          <p:cNvPr id="32" name="31 Tabla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30106179"/>
              </p:ext>
            </p:extLst>
          </p:nvPr>
        </p:nvGraphicFramePr>
        <p:xfrm>
          <a:off x="461965" y="1536752"/>
          <a:ext cx="8253439" cy="4226965"/>
        </p:xfrm>
        <a:graphic>
          <a:graphicData uri="http://schemas.openxmlformats.org/drawingml/2006/table">
            <a:tbl>
              <a:tblPr firstRow="1" firstCol="1">
                <a:tableStyleId>{5C22544A-7EE6-4342-B048-85BDC9FD1C3A}</a:tableStyleId>
              </a:tblPr>
              <a:tblGrid>
                <a:gridCol w="3157829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76295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3265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440780">
                <a:tc>
                  <a:txBody>
                    <a:bodyPr/>
                    <a:lstStyle/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VE" sz="900" u="non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s-VE" sz="900" u="none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0" marR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900" u="none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MISIÓN:</a:t>
                      </a:r>
                      <a:r>
                        <a:rPr lang="es-VE" sz="900" u="none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s-ES" sz="900" b="0" u="none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Abastecer </a:t>
                      </a:r>
                      <a:r>
                        <a:rPr lang="es-VE" sz="900" b="0" u="none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soluciones con materiales y herramientas de ferretería, de alta calidad y eficiencia. </a:t>
                      </a:r>
                      <a:endParaRPr lang="es-VE" sz="9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VE" sz="900" u="sng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VE" sz="900" u="sng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s-VE" sz="900" u="sng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VISIÓN</a:t>
                      </a:r>
                      <a:r>
                        <a:rPr lang="es-VE" sz="9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: </a:t>
                      </a:r>
                      <a:r>
                        <a:rPr lang="es-VE" sz="900" b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Ser</a:t>
                      </a:r>
                      <a:r>
                        <a:rPr lang="es-VE" sz="900" b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reconocidos como distribuidores y detallistas líderes en prover soluciones completas en materiales de ferretería</a:t>
                      </a:r>
                      <a:r>
                        <a:rPr lang="es-ES" sz="900" b="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de calidad.</a:t>
                      </a:r>
                      <a:endParaRPr lang="es-VE" sz="900" b="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5466" marR="35466" marT="0" marB="0"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VE" sz="9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9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FORTALEZAS </a:t>
                      </a:r>
                    </a:p>
                    <a:p>
                      <a:pPr marL="97790" algn="l">
                        <a:spcAft>
                          <a:spcPts val="0"/>
                        </a:spcAft>
                      </a:pPr>
                      <a:r>
                        <a:rPr lang="es-VE" sz="9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326390" indent="-2286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VE" sz="900" b="0" i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Calidad de la mercancía.</a:t>
                      </a:r>
                      <a:endParaRPr lang="es-ES" sz="900" b="1" i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26390" indent="-2286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VE" sz="900" b="0" i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Buena reputación entre los proveedores.</a:t>
                      </a:r>
                    </a:p>
                    <a:p>
                      <a:pPr marL="326390" indent="-2286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VE" sz="900" b="0" i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Personal suficiente</a:t>
                      </a:r>
                      <a:r>
                        <a:rPr lang="es-ES" sz="900" b="0" i="0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y calificado.</a:t>
                      </a:r>
                    </a:p>
                    <a:p>
                      <a:pPr marL="326390" indent="-228600" algn="l"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s-VE" sz="900" b="0" i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Tiempos de entrega inmediata.</a:t>
                      </a:r>
                      <a:endParaRPr lang="es-ES" sz="900" b="0" i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32385" algn="just">
                        <a:spcBef>
                          <a:spcPts val="200"/>
                        </a:spcBef>
                        <a:spcAft>
                          <a:spcPts val="0"/>
                        </a:spcAft>
                      </a:pPr>
                      <a:endParaRPr lang="es-VE" sz="9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5466" marR="3546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VE" sz="7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9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DEBILIDADES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VE" sz="9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82550" algn="just">
                        <a:spcAft>
                          <a:spcPts val="0"/>
                        </a:spcAft>
                      </a:pPr>
                      <a:r>
                        <a:rPr lang="es-VE" sz="9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1.</a:t>
                      </a:r>
                      <a:r>
                        <a:rPr lang="es-VE" sz="9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 </a:t>
                      </a:r>
                      <a:r>
                        <a:rPr lang="es-VE" sz="900" b="0" i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Ofrecer productos con problemas de fabricación.</a:t>
                      </a:r>
                    </a:p>
                    <a:p>
                      <a:pPr marL="82550" algn="just">
                        <a:spcAft>
                          <a:spcPts val="0"/>
                        </a:spcAft>
                      </a:pPr>
                      <a:r>
                        <a:rPr lang="es-VE" sz="900" b="0" i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2.</a:t>
                      </a:r>
                      <a:r>
                        <a:rPr lang="es-VE" sz="900" b="0" i="0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s-VE" sz="900" b="0" i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Falta de incentivos.</a:t>
                      </a:r>
                    </a:p>
                    <a:p>
                      <a:pPr marL="82550" algn="just">
                        <a:spcAft>
                          <a:spcPts val="0"/>
                        </a:spcAft>
                      </a:pPr>
                      <a:r>
                        <a:rPr lang="es-VE" sz="900" b="0" i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 Tener deudas difíciles de cancelar.</a:t>
                      </a:r>
                    </a:p>
                    <a:p>
                      <a:pPr marL="82550" algn="just">
                        <a:spcAft>
                          <a:spcPts val="0"/>
                        </a:spcAft>
                      </a:pPr>
                      <a:r>
                        <a:rPr lang="es-VE" sz="900" b="0" i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</a:t>
                      </a:r>
                      <a:r>
                        <a:rPr lang="es-VE" sz="900" b="0" i="0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s-VE" sz="900" b="0" i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Falta de una clara dirección estratégica</a:t>
                      </a:r>
                      <a:r>
                        <a:rPr lang="es-VE" sz="1000" b="0" i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.</a:t>
                      </a:r>
                    </a:p>
                  </a:txBody>
                  <a:tcPr marL="35466" marR="3546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45943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VE" sz="1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1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OPORTUNIDADES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VE" sz="1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 </a:t>
                      </a:r>
                    </a:p>
                    <a:p>
                      <a:pPr marL="228600" indent="-228600" algn="l">
                        <a:spcAft>
                          <a:spcPts val="0"/>
                        </a:spcAft>
                        <a:buAutoNum type="arabicPeriod"/>
                      </a:pPr>
                      <a:r>
                        <a:rPr lang="es-VE" sz="1000" b="0" i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Expansión</a:t>
                      </a:r>
                      <a:endParaRPr lang="es-VE" sz="1000" b="1" i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28600" indent="-228600" algn="l">
                        <a:spcAft>
                          <a:spcPts val="0"/>
                        </a:spcAft>
                        <a:buAutoNum type="arabicPeriod"/>
                      </a:pPr>
                      <a:r>
                        <a:rPr lang="es-VE" sz="1000" b="0" i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Posibilidades de exportación.</a:t>
                      </a:r>
                    </a:p>
                    <a:p>
                      <a:pPr marL="228600" indent="-228600" algn="l">
                        <a:spcAft>
                          <a:spcPts val="0"/>
                        </a:spcAft>
                        <a:buAutoNum type="arabicPeriod"/>
                      </a:pPr>
                      <a:r>
                        <a:rPr lang="es-VE" sz="1000" b="0" i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Ingresos</a:t>
                      </a:r>
                      <a:r>
                        <a:rPr lang="es-VE" sz="1000" b="0" i="0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por beneficios bancarios. </a:t>
                      </a:r>
                      <a:endParaRPr lang="es-VE" sz="1000" b="0" i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28600" indent="-228600" algn="l">
                        <a:spcAft>
                          <a:spcPts val="0"/>
                        </a:spcAft>
                        <a:buAutoNum type="arabicPeriod"/>
                      </a:pPr>
                      <a:r>
                        <a:rPr lang="es-VE" sz="1000" b="0" i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Nuevos mercados</a:t>
                      </a:r>
                    </a:p>
                    <a:p>
                      <a:pPr marL="228600" indent="-228600" algn="l">
                        <a:spcAft>
                          <a:spcPts val="0"/>
                        </a:spcAft>
                        <a:buNone/>
                      </a:pPr>
                      <a:endParaRPr lang="es-VE" sz="1000" b="0" i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466" marR="3546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VE" sz="9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ESTRATEGIAS FO</a:t>
                      </a:r>
                    </a:p>
                    <a:p>
                      <a:pPr algn="l">
                        <a:spcAft>
                          <a:spcPts val="0"/>
                        </a:spcAft>
                      </a:pPr>
                      <a:r>
                        <a:rPr lang="es-VE" sz="900" b="0" i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</a:t>
                      </a:r>
                      <a:r>
                        <a:rPr lang="es-VE" sz="900" b="0" i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</a:t>
                      </a:r>
                      <a:r>
                        <a:rPr lang="es-VE" sz="900" b="0" i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Hacernos reconocedores como una ferretería de credibilidad, trabajadora, responsable y sociable. (F4, O1, O4)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900" dirty="0">
                          <a:latin typeface="Times New Roman" pitchFamily="18" charset="0"/>
                          <a:cs typeface="Times New Roman" pitchFamily="18" charset="0"/>
                        </a:rPr>
                        <a:t>2. consolidarse en el mercado actual, mediante la actualización tecnológica y la diferenciación de su servicio profesional, con estrictos estándares de calidad.</a:t>
                      </a:r>
                      <a:r>
                        <a:rPr lang="es-VE" sz="900" b="0" i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(F1,O2,O3)</a:t>
                      </a:r>
                      <a:endParaRPr lang="es-VE" sz="9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endParaRPr lang="es-VE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</a:txBody>
                  <a:tcPr marL="35466" marR="354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endParaRPr lang="es-VE" sz="900" b="1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ESTRATEGIAS DO</a:t>
                      </a:r>
                    </a:p>
                    <a:p>
                      <a:pPr marL="6985" indent="0" algn="just">
                        <a:spcAft>
                          <a:spcPts val="0"/>
                        </a:spcAft>
                        <a:buNone/>
                      </a:pPr>
                      <a:r>
                        <a:rPr lang="es-VE" sz="900" b="0" i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</a:t>
                      </a:r>
                      <a:r>
                        <a:rPr lang="es-VE" sz="900" b="0" i="0" kern="1200" baseline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</a:t>
                      </a:r>
                      <a:r>
                        <a:rPr lang="es-VE" sz="900" b="0" i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Ejecución</a:t>
                      </a:r>
                      <a:r>
                        <a:rPr lang="es-VE" sz="900" b="0" i="0" kern="1200" baseline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de programas de disminución de gastos. (D1,O4).</a:t>
                      </a:r>
                    </a:p>
                    <a:p>
                      <a:pPr marL="6985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900" dirty="0">
                          <a:latin typeface="Times New Roman" pitchFamily="18" charset="0"/>
                          <a:cs typeface="Times New Roman" pitchFamily="18" charset="0"/>
                        </a:rPr>
                        <a:t>2.Aumentar los ingresos provenientes de nuevos clientes y maximizar el uso de activos existentes para fortalecer económicamente la ferretería y de esta manera se busca minimizar los gastos.</a:t>
                      </a:r>
                      <a:r>
                        <a:rPr lang="es-VE" sz="900" b="0" i="0" kern="1200" baseline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.  (D2,O2) </a:t>
                      </a:r>
                      <a:endParaRPr lang="es-VE" sz="900" b="0" i="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6985" indent="0" algn="just">
                        <a:spcAft>
                          <a:spcPts val="0"/>
                        </a:spcAft>
                        <a:buNone/>
                      </a:pPr>
                      <a:endParaRPr lang="es-VE" sz="900" b="0" i="0" kern="1200" dirty="0">
                        <a:solidFill>
                          <a:schemeClr val="dk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</a:txBody>
                  <a:tcPr marL="35466" marR="35466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26755">
                <a:tc>
                  <a:txBody>
                    <a:bodyPr/>
                    <a:lstStyle/>
                    <a:p>
                      <a:pPr marL="177800" indent="-177800" algn="ctr">
                        <a:spcAft>
                          <a:spcPts val="0"/>
                        </a:spcAft>
                      </a:pPr>
                      <a:r>
                        <a:rPr lang="es-ES" sz="10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AMENAZAS</a:t>
                      </a:r>
                    </a:p>
                    <a:p>
                      <a:pPr marL="177800" indent="-177800" algn="ctr">
                        <a:spcAft>
                          <a:spcPts val="0"/>
                        </a:spcAft>
                      </a:pPr>
                      <a:endParaRPr lang="es-ES" sz="1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  <a:p>
                      <a:pPr marL="228600" indent="-228600" algn="l">
                        <a:spcAft>
                          <a:spcPts val="0"/>
                        </a:spcAft>
                        <a:buAutoNum type="arabicPeriod"/>
                      </a:pPr>
                      <a:r>
                        <a:rPr lang="es-VE" sz="1000" b="0" i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Desempleo</a:t>
                      </a:r>
                    </a:p>
                    <a:p>
                      <a:pPr marL="228600" indent="-228600" algn="l">
                        <a:spcAft>
                          <a:spcPts val="0"/>
                        </a:spcAft>
                        <a:buAutoNum type="arabicPeriod"/>
                      </a:pPr>
                      <a:r>
                        <a:rPr lang="es-VE" sz="1000" b="0" i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Situación económica del país.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None/>
                      </a:pPr>
                      <a:r>
                        <a:rPr lang="es-VE" sz="1000" b="0" i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3.    Multinacionales.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None/>
                      </a:pPr>
                      <a:r>
                        <a:rPr lang="es-VE" sz="1000" b="0" i="0" kern="120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4.    Pérdida</a:t>
                      </a:r>
                      <a:r>
                        <a:rPr lang="es-VE" sz="1000" b="0" i="0" kern="1200" baseline="0" dirty="0">
                          <a:solidFill>
                            <a:schemeClr val="tx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de material en proveedores.</a:t>
                      </a:r>
                      <a:endParaRPr lang="es-VE" sz="1000" b="0" i="0" kern="12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ea typeface="+mn-ea"/>
                        <a:cs typeface="Times New Roman" pitchFamily="18" charset="0"/>
                      </a:endParaRPr>
                    </a:p>
                    <a:p>
                      <a:pPr marL="228600" indent="-228600" algn="l">
                        <a:spcAft>
                          <a:spcPts val="0"/>
                        </a:spcAft>
                        <a:buAutoNum type="arabicPeriod"/>
                      </a:pPr>
                      <a:endParaRPr lang="es-VE" sz="1000" dirty="0">
                        <a:solidFill>
                          <a:schemeClr val="tx1"/>
                        </a:solidFill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466" marR="35466" marT="0" marB="0">
                    <a:solidFill>
                      <a:schemeClr val="accent1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VE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ESTRATEGIAS FA</a:t>
                      </a:r>
                    </a:p>
                    <a:p>
                      <a:pPr marL="0" lvl="0" indent="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s-VE" sz="900" b="0" i="0" kern="1200" baseline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1. </a:t>
                      </a:r>
                      <a:r>
                        <a:rPr lang="es-VE" sz="900" b="0" i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Adquirir conocimientos para mejorar el trato con los clientes. (F3,01)</a:t>
                      </a:r>
                      <a:endParaRPr lang="es-VE" sz="900" dirty="0">
                        <a:effectLst/>
                        <a:latin typeface="Times New Roman" pitchFamily="18" charset="0"/>
                        <a:ea typeface="Times New Roman"/>
                        <a:cs typeface="Times New Roman" pitchFamily="18" charset="0"/>
                      </a:endParaRP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VE" sz="900" dirty="0">
                          <a:latin typeface="Times New Roman" pitchFamily="18" charset="0"/>
                          <a:cs typeface="Times New Roman" pitchFamily="18" charset="0"/>
                        </a:rPr>
                        <a:t>2. Lograr un alto índice de satisfacción de clientes en cuanto a la variedad del producto y el  interés que se  demuestra  por el buen trato hacia el cliente. </a:t>
                      </a:r>
                      <a:r>
                        <a:rPr lang="es-VE" sz="900" b="0" i="0" kern="1200" baseline="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(F1,O3,O4)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endParaRPr lang="es-VE" sz="9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466" marR="35466" marT="0" marB="0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s-ES" sz="900" b="1" dirty="0">
                          <a:effectLst/>
                          <a:latin typeface="Times New Roman" pitchFamily="18" charset="0"/>
                          <a:cs typeface="Times New Roman" pitchFamily="18" charset="0"/>
                        </a:rPr>
                        <a:t>ESTRATEGIAS  DA</a:t>
                      </a:r>
                    </a:p>
                    <a:p>
                      <a:pPr marL="85725" indent="-85725" algn="just">
                        <a:spcAft>
                          <a:spcPts val="0"/>
                        </a:spcAft>
                        <a:buAutoNum type="arabicPeriod"/>
                      </a:pPr>
                      <a:r>
                        <a:rPr lang="es-VE" sz="900" b="0" i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 Mejorar el desempeño ante sus mercados objetivos. (D3,A2).</a:t>
                      </a:r>
                    </a:p>
                    <a:p>
                      <a:pPr marL="0" marR="0" lvl="0" indent="0" algn="just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900" dirty="0">
                          <a:latin typeface="Times New Roman" pitchFamily="18" charset="0"/>
                          <a:cs typeface="Times New Roman" pitchFamily="18" charset="0"/>
                        </a:rPr>
                        <a:t>2. Capacitación para aprender a manejar y mejorar situaciones de bajo desempeño ante el mercado.</a:t>
                      </a:r>
                      <a:r>
                        <a:rPr lang="es-VE" sz="900" b="0" i="0" kern="1200" dirty="0">
                          <a:solidFill>
                            <a:schemeClr val="dk1"/>
                          </a:solidFill>
                          <a:effectLst/>
                          <a:latin typeface="Times New Roman" pitchFamily="18" charset="0"/>
                          <a:ea typeface="+mn-ea"/>
                          <a:cs typeface="Times New Roman" pitchFamily="18" charset="0"/>
                        </a:rPr>
                        <a:t> (D4,A3)</a:t>
                      </a:r>
                    </a:p>
                    <a:p>
                      <a:pPr marL="0" indent="0" algn="l">
                        <a:spcAft>
                          <a:spcPts val="0"/>
                        </a:spcAft>
                        <a:buNone/>
                      </a:pPr>
                      <a:endParaRPr lang="es-VE" sz="900" dirty="0">
                        <a:effectLst/>
                        <a:latin typeface="Times New Roman" pitchFamily="18" charset="0"/>
                        <a:cs typeface="Times New Roman" pitchFamily="18" charset="0"/>
                      </a:endParaRPr>
                    </a:p>
                  </a:txBody>
                  <a:tcPr marL="35466" marR="35466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pic>
        <p:nvPicPr>
          <p:cNvPr id="22" name="Picture 2" descr="E:\LOGO DALLA COST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12" y="118665"/>
            <a:ext cx="920267" cy="934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34669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ángulo 1"/>
          <p:cNvSpPr/>
          <p:nvPr/>
        </p:nvSpPr>
        <p:spPr>
          <a:xfrm>
            <a:off x="95843" y="53398"/>
            <a:ext cx="8955393" cy="666175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4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   </a:t>
            </a:r>
          </a:p>
        </p:txBody>
      </p:sp>
      <p:sp>
        <p:nvSpPr>
          <p:cNvPr id="11" name="Rectángulo 10"/>
          <p:cNvSpPr/>
          <p:nvPr/>
        </p:nvSpPr>
        <p:spPr>
          <a:xfrm>
            <a:off x="99040" y="71148"/>
            <a:ext cx="8951350" cy="103685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4" name="Rectángulo 23"/>
          <p:cNvSpPr/>
          <p:nvPr/>
        </p:nvSpPr>
        <p:spPr>
          <a:xfrm>
            <a:off x="5964059" y="64800"/>
            <a:ext cx="3086340" cy="365598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FECHA  DE EMISIÓN  NOVIEMBRE 2015</a:t>
            </a:r>
            <a:endParaRPr lang="es-ES_tradnl" sz="1000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5" name="Rectángulo 24"/>
          <p:cNvSpPr/>
          <p:nvPr/>
        </p:nvSpPr>
        <p:spPr>
          <a:xfrm>
            <a:off x="8216214" y="748570"/>
            <a:ext cx="834178" cy="3483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>
              <a:solidFill>
                <a:schemeClr val="tx1"/>
              </a:solidFill>
            </a:endParaRPr>
          </a:p>
        </p:txBody>
      </p:sp>
      <p:sp>
        <p:nvSpPr>
          <p:cNvPr id="26" name="Rectángulo 25"/>
          <p:cNvSpPr/>
          <p:nvPr/>
        </p:nvSpPr>
        <p:spPr>
          <a:xfrm>
            <a:off x="8216221" y="431143"/>
            <a:ext cx="834178" cy="31742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No</a:t>
            </a:r>
            <a:endParaRPr lang="es-ES_tradnl" sz="1000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7" name="Rectángulo 26"/>
          <p:cNvSpPr/>
          <p:nvPr/>
        </p:nvSpPr>
        <p:spPr>
          <a:xfrm>
            <a:off x="5964058" y="430398"/>
            <a:ext cx="2252162" cy="31817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FECHA DE REVISIÓN </a:t>
            </a:r>
            <a:endParaRPr lang="es-ES_tradnl" sz="1000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8" name="Rectángulo 27"/>
          <p:cNvSpPr/>
          <p:nvPr/>
        </p:nvSpPr>
        <p:spPr>
          <a:xfrm>
            <a:off x="5964058" y="748571"/>
            <a:ext cx="2252162" cy="34832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PÁG:          12             DE:        12      </a:t>
            </a:r>
            <a:endParaRPr lang="es-ES_tradnl" sz="1000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9" name="Rectángulo 28"/>
          <p:cNvSpPr/>
          <p:nvPr/>
        </p:nvSpPr>
        <p:spPr>
          <a:xfrm>
            <a:off x="99048" y="64800"/>
            <a:ext cx="1043202" cy="10432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30" name="Rectángulo 29"/>
          <p:cNvSpPr/>
          <p:nvPr/>
        </p:nvSpPr>
        <p:spPr>
          <a:xfrm>
            <a:off x="1142245" y="64055"/>
            <a:ext cx="4821807" cy="68451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200" b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SISTEMA DE GESTION DE</a:t>
            </a:r>
          </a:p>
          <a:p>
            <a:pPr algn="ctr"/>
            <a:r>
              <a:rPr lang="es-ES" sz="1200" b="1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" MATERIALES DALLA COSTA  "</a:t>
            </a:r>
            <a:endParaRPr lang="es-ES_tradnl" sz="1200" b="1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1" name="Rectángulo 30"/>
          <p:cNvSpPr/>
          <p:nvPr/>
        </p:nvSpPr>
        <p:spPr>
          <a:xfrm>
            <a:off x="1142245" y="748570"/>
            <a:ext cx="4821807" cy="34832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100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PRESIDENCIA </a:t>
            </a:r>
            <a:endParaRPr lang="es-ES_tradnl" sz="1000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3" name="Rectángulo 2"/>
          <p:cNvSpPr/>
          <p:nvPr/>
        </p:nvSpPr>
        <p:spPr>
          <a:xfrm>
            <a:off x="99045" y="5988023"/>
            <a:ext cx="8951347" cy="738527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3" name="Rectángulo 12"/>
          <p:cNvSpPr/>
          <p:nvPr/>
        </p:nvSpPr>
        <p:spPr>
          <a:xfrm>
            <a:off x="95646" y="6264182"/>
            <a:ext cx="2889212" cy="461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s-ES" sz="1200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4" name="Rectángulo 13"/>
          <p:cNvSpPr/>
          <p:nvPr/>
        </p:nvSpPr>
        <p:spPr>
          <a:xfrm>
            <a:off x="95647" y="5973897"/>
            <a:ext cx="2889211" cy="289793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ELABORADO POR:</a:t>
            </a:r>
          </a:p>
        </p:txBody>
      </p:sp>
      <p:sp>
        <p:nvSpPr>
          <p:cNvPr id="15" name="Rectángulo 14"/>
          <p:cNvSpPr/>
          <p:nvPr/>
        </p:nvSpPr>
        <p:spPr>
          <a:xfrm>
            <a:off x="2986559" y="6264926"/>
            <a:ext cx="2342136" cy="460880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16" name="Rectángulo 15"/>
          <p:cNvSpPr/>
          <p:nvPr/>
        </p:nvSpPr>
        <p:spPr>
          <a:xfrm>
            <a:off x="2986550" y="5974880"/>
            <a:ext cx="2342145" cy="289302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REVISADO POR:</a:t>
            </a:r>
            <a:endParaRPr lang="es-ES_tradnl" sz="1000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7" name="Rectángulo 16"/>
          <p:cNvSpPr/>
          <p:nvPr/>
        </p:nvSpPr>
        <p:spPr>
          <a:xfrm>
            <a:off x="5327849" y="5973897"/>
            <a:ext cx="3723388" cy="290285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10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APROBADO POR:</a:t>
            </a:r>
            <a:endParaRPr lang="es-ES_tradnl" sz="1000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19" name="Rectángulo 18"/>
          <p:cNvSpPr/>
          <p:nvPr/>
        </p:nvSpPr>
        <p:spPr>
          <a:xfrm>
            <a:off x="5327849" y="6264182"/>
            <a:ext cx="3723388" cy="461624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ES_tradnl"/>
          </a:p>
        </p:txBody>
      </p:sp>
      <p:sp>
        <p:nvSpPr>
          <p:cNvPr id="20" name="Rectángulo 19"/>
          <p:cNvSpPr/>
          <p:nvPr/>
        </p:nvSpPr>
        <p:spPr>
          <a:xfrm>
            <a:off x="1239007" y="777182"/>
            <a:ext cx="946440" cy="25521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s-ES" sz="800" dirty="0">
                <a:solidFill>
                  <a:schemeClr val="tx1"/>
                </a:solidFill>
                <a:latin typeface="Times New Roman" charset="0"/>
                <a:ea typeface="Times New Roman" charset="0"/>
                <a:cs typeface="Times New Roman" charset="0"/>
              </a:rPr>
              <a:t>Área De Gestión: </a:t>
            </a:r>
            <a:endParaRPr lang="es-ES_tradnl" sz="800" dirty="0">
              <a:solidFill>
                <a:schemeClr val="tx1"/>
              </a:solidFill>
              <a:latin typeface="Times New Roman" charset="0"/>
              <a:ea typeface="Times New Roman" charset="0"/>
              <a:cs typeface="Times New Roman" charset="0"/>
            </a:endParaRPr>
          </a:p>
        </p:txBody>
      </p:sp>
      <p:sp>
        <p:nvSpPr>
          <p:cNvPr id="21" name="Rectángulo 20"/>
          <p:cNvSpPr/>
          <p:nvPr/>
        </p:nvSpPr>
        <p:spPr>
          <a:xfrm>
            <a:off x="96920" y="1075157"/>
            <a:ext cx="8953899" cy="319687"/>
          </a:xfrm>
          <a:prstGeom prst="rect">
            <a:avLst/>
          </a:prstGeom>
          <a:solidFill>
            <a:schemeClr val="bg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952500" lvl="2" indent="-571500" defTabSz="762000">
              <a:spcBef>
                <a:spcPct val="160000"/>
              </a:spcBef>
              <a:tabLst>
                <a:tab pos="663575" algn="l"/>
                <a:tab pos="673100" algn="l"/>
                <a:tab pos="1327150" algn="l"/>
              </a:tabLst>
            </a:pPr>
            <a:r>
              <a:rPr lang="es-ES_tradnl" altLang="es-VE" sz="1200" b="1" dirty="0">
                <a:solidFill>
                  <a:sysClr val="windowText" lastClr="000000"/>
                </a:solidFill>
                <a:latin typeface="Times New Roman" pitchFamily="18" charset="0"/>
              </a:rPr>
              <a:t>CAPITULO I: PLANIFICACION : Cuadro 2. Operacionalización de estrategias.   </a:t>
            </a:r>
          </a:p>
        </p:txBody>
      </p:sp>
      <p:sp>
        <p:nvSpPr>
          <p:cNvPr id="34" name="Line 12"/>
          <p:cNvSpPr>
            <a:spLocks noChangeShapeType="1"/>
          </p:cNvSpPr>
          <p:nvPr/>
        </p:nvSpPr>
        <p:spPr bwMode="auto">
          <a:xfrm flipV="1">
            <a:off x="106033" y="1738723"/>
            <a:ext cx="8945204" cy="762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VE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22"/>
          <p:cNvSpPr txBox="1">
            <a:spLocks noChangeArrowheads="1"/>
          </p:cNvSpPr>
          <p:nvPr/>
        </p:nvSpPr>
        <p:spPr bwMode="auto">
          <a:xfrm>
            <a:off x="919321" y="1509710"/>
            <a:ext cx="1589105" cy="1863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defTabSz="762000">
              <a:defRPr sz="24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/>
            <a:r>
              <a:rPr lang="es-ES" altLang="es-VE" sz="800" b="1" dirty="0">
                <a:latin typeface="Times New Roman" pitchFamily="18" charset="0"/>
                <a:cs typeface="Times New Roman" pitchFamily="18" charset="0"/>
              </a:rPr>
              <a:t>Estrategias  </a:t>
            </a:r>
            <a:r>
              <a:rPr lang="es-ES_tradnl" altLang="es-VE" sz="800" b="1" dirty="0">
                <a:latin typeface="Times New Roman" pitchFamily="18" charset="0"/>
                <a:cs typeface="Times New Roman" pitchFamily="18" charset="0"/>
              </a:rPr>
              <a:t> 	</a:t>
            </a:r>
            <a:endParaRPr lang="es-ES" altLang="es-VE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6" name="Line 23"/>
          <p:cNvSpPr>
            <a:spLocks noChangeShapeType="1"/>
          </p:cNvSpPr>
          <p:nvPr/>
        </p:nvSpPr>
        <p:spPr bwMode="auto">
          <a:xfrm>
            <a:off x="104744" y="1395398"/>
            <a:ext cx="8918274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VE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7" name="Line 27"/>
          <p:cNvSpPr>
            <a:spLocks noChangeShapeType="1"/>
          </p:cNvSpPr>
          <p:nvPr/>
        </p:nvSpPr>
        <p:spPr bwMode="auto">
          <a:xfrm>
            <a:off x="7132580" y="1746343"/>
            <a:ext cx="6731" cy="4234059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VE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" name="Rectangle 41"/>
          <p:cNvSpPr>
            <a:spLocks noChangeArrowheads="1"/>
          </p:cNvSpPr>
          <p:nvPr/>
        </p:nvSpPr>
        <p:spPr bwMode="auto">
          <a:xfrm>
            <a:off x="737480" y="2382455"/>
            <a:ext cx="1710420" cy="16411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marL="187325" indent="-187325" defTabSz="762000">
              <a:defRPr sz="24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just">
              <a:lnSpc>
                <a:spcPct val="130000"/>
              </a:lnSpc>
              <a:buFontTx/>
              <a:buAutoNum type="arabicPeriod"/>
            </a:pPr>
            <a:endParaRPr lang="es-VE" altLang="es-VE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9" name="Rectangle 42"/>
          <p:cNvSpPr>
            <a:spLocks noChangeArrowheads="1"/>
          </p:cNvSpPr>
          <p:nvPr/>
        </p:nvSpPr>
        <p:spPr bwMode="auto">
          <a:xfrm>
            <a:off x="6017156" y="1789005"/>
            <a:ext cx="966701" cy="1414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177800" indent="-177800" algn="just" defTabSz="762000">
              <a:lnSpc>
                <a:spcPct val="130000"/>
              </a:lnSpc>
              <a:defRPr/>
            </a:pPr>
            <a:r>
              <a:rPr lang="es-VE" sz="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1. Financieros</a:t>
            </a:r>
          </a:p>
          <a:p>
            <a:pPr marL="177800" indent="-177800" algn="just" defTabSz="762000">
              <a:lnSpc>
                <a:spcPct val="130000"/>
              </a:lnSpc>
              <a:defRPr/>
            </a:pPr>
            <a:r>
              <a:rPr lang="es-VE" sz="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 2.  Plataforma tecnológica.</a:t>
            </a:r>
            <a:endParaRPr lang="es-VE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0" name="Rectangle 43"/>
          <p:cNvSpPr>
            <a:spLocks noChangeArrowheads="1"/>
          </p:cNvSpPr>
          <p:nvPr/>
        </p:nvSpPr>
        <p:spPr bwMode="auto">
          <a:xfrm>
            <a:off x="7532791" y="2382454"/>
            <a:ext cx="1295117" cy="14145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defTabSz="762000">
              <a:defRPr sz="24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defTabSz="762000">
              <a:defRPr sz="24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defTabSz="762000"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defTabSz="762000">
              <a:defRPr sz="24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defTabSz="762000">
              <a:defRPr sz="2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defTabSz="7620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just">
              <a:lnSpc>
                <a:spcPct val="130000"/>
              </a:lnSpc>
            </a:pPr>
            <a:endParaRPr lang="es-VE" altLang="es-VE" sz="800" dirty="0">
              <a:latin typeface="Times New Roman" pitchFamily="18" charset="0"/>
              <a:ea typeface="Arial Unicode MS" pitchFamily="34" charset="-128"/>
              <a:cs typeface="Times New Roman" pitchFamily="18" charset="0"/>
            </a:endParaRPr>
          </a:p>
          <a:p>
            <a:pPr algn="just">
              <a:lnSpc>
                <a:spcPct val="130000"/>
              </a:lnSpc>
            </a:pPr>
            <a:endParaRPr lang="es-VE" altLang="es-VE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" name="1 Rectángulo"/>
          <p:cNvSpPr>
            <a:spLocks noChangeArrowheads="1"/>
          </p:cNvSpPr>
          <p:nvPr/>
        </p:nvSpPr>
        <p:spPr bwMode="auto">
          <a:xfrm>
            <a:off x="5832003" y="1504179"/>
            <a:ext cx="1554140" cy="186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/>
            <a:r>
              <a:rPr lang="es-ES" altLang="es-VE" sz="800" b="1" dirty="0">
                <a:latin typeface="Times New Roman" pitchFamily="18" charset="0"/>
                <a:cs typeface="Times New Roman" pitchFamily="18" charset="0"/>
              </a:rPr>
              <a:t>Recursos</a:t>
            </a:r>
            <a:endParaRPr lang="es-VE" altLang="es-VE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2" name="Line 27"/>
          <p:cNvSpPr>
            <a:spLocks noChangeShapeType="1"/>
          </p:cNvSpPr>
          <p:nvPr/>
        </p:nvSpPr>
        <p:spPr bwMode="auto">
          <a:xfrm>
            <a:off x="4659340" y="1745683"/>
            <a:ext cx="19307" cy="4228214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VE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3" name="Line 27"/>
          <p:cNvSpPr>
            <a:spLocks noChangeShapeType="1"/>
          </p:cNvSpPr>
          <p:nvPr/>
        </p:nvSpPr>
        <p:spPr bwMode="auto">
          <a:xfrm>
            <a:off x="6017156" y="1738723"/>
            <a:ext cx="0" cy="423517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VE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4" name="2 Rectángulo"/>
          <p:cNvSpPr>
            <a:spLocks noChangeArrowheads="1"/>
          </p:cNvSpPr>
          <p:nvPr/>
        </p:nvSpPr>
        <p:spPr bwMode="auto">
          <a:xfrm>
            <a:off x="4973463" y="1504179"/>
            <a:ext cx="424114" cy="186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/>
            <a:r>
              <a:rPr lang="es-ES_tradnl" altLang="es-VE" sz="800" b="1">
                <a:latin typeface="Times New Roman" pitchFamily="18" charset="0"/>
                <a:cs typeface="Times New Roman" pitchFamily="18" charset="0"/>
              </a:rPr>
              <a:t>Meta</a:t>
            </a:r>
            <a:endParaRPr lang="es-VE" altLang="es-VE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5" name="3 Rectángulo"/>
          <p:cNvSpPr>
            <a:spLocks noChangeArrowheads="1"/>
          </p:cNvSpPr>
          <p:nvPr/>
        </p:nvSpPr>
        <p:spPr bwMode="auto">
          <a:xfrm>
            <a:off x="7254830" y="1504179"/>
            <a:ext cx="1711522" cy="186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/>
            <a:r>
              <a:rPr lang="es-ES_tradnl" altLang="es-VE" sz="800" b="1" dirty="0">
                <a:latin typeface="Times New Roman" pitchFamily="18" charset="0"/>
                <a:cs typeface="Times New Roman" pitchFamily="18" charset="0"/>
              </a:rPr>
              <a:t>Objetivos</a:t>
            </a:r>
            <a:r>
              <a:rPr lang="es-ES" altLang="es-VE" sz="800" b="1" dirty="0">
                <a:latin typeface="Times New Roman" pitchFamily="18" charset="0"/>
                <a:cs typeface="Times New Roman" pitchFamily="18" charset="0"/>
              </a:rPr>
              <a:t> Institucionales </a:t>
            </a:r>
            <a:endParaRPr lang="es-VE" altLang="es-VE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" name="4 Rectángulo"/>
          <p:cNvSpPr>
            <a:spLocks noChangeArrowheads="1"/>
          </p:cNvSpPr>
          <p:nvPr/>
        </p:nvSpPr>
        <p:spPr bwMode="auto">
          <a:xfrm>
            <a:off x="3582398" y="1508078"/>
            <a:ext cx="1144212" cy="18637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/>
            <a:r>
              <a:rPr lang="es-ES_tradnl" altLang="es-VE" sz="800" b="1" dirty="0">
                <a:latin typeface="Times New Roman" pitchFamily="18" charset="0"/>
                <a:cs typeface="Times New Roman" pitchFamily="18" charset="0"/>
              </a:rPr>
              <a:t>Dimensión	</a:t>
            </a:r>
            <a:endParaRPr lang="es-VE" altLang="es-VE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7" name="5 Rectángulo"/>
          <p:cNvSpPr>
            <a:spLocks noChangeArrowheads="1"/>
          </p:cNvSpPr>
          <p:nvPr/>
        </p:nvSpPr>
        <p:spPr bwMode="auto">
          <a:xfrm>
            <a:off x="2752898" y="1509710"/>
            <a:ext cx="566181" cy="21544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>
              <a:defRPr sz="24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ctr"/>
            <a:r>
              <a:rPr lang="es-ES_tradnl" altLang="es-VE" sz="800" b="1" dirty="0">
                <a:latin typeface="Times New Roman" pitchFamily="18" charset="0"/>
                <a:cs typeface="Times New Roman" pitchFamily="18" charset="0"/>
              </a:rPr>
              <a:t>Variable</a:t>
            </a:r>
            <a:endParaRPr lang="es-VE" altLang="es-VE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8" name="Line 27"/>
          <p:cNvSpPr>
            <a:spLocks noChangeShapeType="1"/>
          </p:cNvSpPr>
          <p:nvPr/>
        </p:nvSpPr>
        <p:spPr bwMode="auto">
          <a:xfrm flipH="1">
            <a:off x="2447900" y="1746342"/>
            <a:ext cx="0" cy="4227553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s-VE" sz="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9" name="26 Rectángulo"/>
          <p:cNvSpPr>
            <a:spLocks noChangeArrowheads="1"/>
          </p:cNvSpPr>
          <p:nvPr/>
        </p:nvSpPr>
        <p:spPr bwMode="auto">
          <a:xfrm>
            <a:off x="3605277" y="1843172"/>
            <a:ext cx="1049209" cy="505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marL="228600" indent="-228600" algn="just">
              <a:buFontTx/>
              <a:buAutoNum type="arabicPeriod"/>
              <a:defRPr/>
            </a:pPr>
            <a:r>
              <a:rPr lang="es-VE" altLang="es-VE" sz="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Local</a:t>
            </a:r>
          </a:p>
          <a:p>
            <a:pPr marL="228600" indent="-228600" algn="just">
              <a:buFontTx/>
              <a:buAutoNum type="arabicPeriod"/>
              <a:defRPr/>
            </a:pPr>
            <a:r>
              <a:rPr lang="es-VE" altLang="es-VE" sz="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Nacional</a:t>
            </a:r>
          </a:p>
          <a:p>
            <a:pPr marL="228600" indent="-228600" algn="just">
              <a:buFontTx/>
              <a:buAutoNum type="arabicPeriod"/>
              <a:defRPr/>
            </a:pPr>
            <a:r>
              <a:rPr lang="es-VE" altLang="es-VE" sz="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Internacional</a:t>
            </a:r>
          </a:p>
          <a:p>
            <a:pPr algn="just">
              <a:defRPr/>
            </a:pPr>
            <a:endParaRPr lang="es-VE" altLang="es-VE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28 Rectángulo"/>
          <p:cNvSpPr>
            <a:spLocks noChangeArrowheads="1"/>
          </p:cNvSpPr>
          <p:nvPr/>
        </p:nvSpPr>
        <p:spPr bwMode="auto">
          <a:xfrm>
            <a:off x="4613532" y="1843174"/>
            <a:ext cx="1372169" cy="612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just">
              <a:buFontTx/>
              <a:buAutoNum type="arabicPeriod"/>
            </a:pPr>
            <a:r>
              <a:rPr lang="es-VE" altLang="es-VE" sz="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 largo plazo 36  meses.</a:t>
            </a:r>
          </a:p>
          <a:p>
            <a:pPr algn="just">
              <a:buFontTx/>
              <a:buAutoNum type="arabicPeriod"/>
            </a:pPr>
            <a:r>
              <a:rPr lang="es-VE" altLang="es-VE" sz="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 mediano plazo 12 meses.</a:t>
            </a:r>
          </a:p>
          <a:p>
            <a:pPr algn="just">
              <a:buFontTx/>
              <a:buAutoNum type="arabicPeriod"/>
            </a:pPr>
            <a:endParaRPr lang="es-VE" altLang="es-VE" sz="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52" name="51 Conector recto"/>
          <p:cNvCxnSpPr/>
          <p:nvPr/>
        </p:nvCxnSpPr>
        <p:spPr>
          <a:xfrm>
            <a:off x="588757" y="1738723"/>
            <a:ext cx="0" cy="4241679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53 Conector recto"/>
          <p:cNvCxnSpPr/>
          <p:nvPr/>
        </p:nvCxnSpPr>
        <p:spPr>
          <a:xfrm>
            <a:off x="104744" y="3140968"/>
            <a:ext cx="8946493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54 CuadroTexto"/>
          <p:cNvSpPr txBox="1"/>
          <p:nvPr/>
        </p:nvSpPr>
        <p:spPr>
          <a:xfrm>
            <a:off x="201937" y="2431392"/>
            <a:ext cx="386819" cy="186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800" dirty="0">
                <a:latin typeface="Times New Roman" pitchFamily="18" charset="0"/>
                <a:cs typeface="Times New Roman" pitchFamily="18" charset="0"/>
              </a:rPr>
              <a:t>FO</a:t>
            </a:r>
          </a:p>
        </p:txBody>
      </p:sp>
      <p:sp>
        <p:nvSpPr>
          <p:cNvPr id="56" name="55 CuadroTexto"/>
          <p:cNvSpPr txBox="1"/>
          <p:nvPr/>
        </p:nvSpPr>
        <p:spPr>
          <a:xfrm>
            <a:off x="737480" y="1843174"/>
            <a:ext cx="156631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VE" sz="800" dirty="0">
                <a:latin typeface="Times New Roman" pitchFamily="18" charset="0"/>
                <a:cs typeface="Times New Roman" pitchFamily="18" charset="0"/>
              </a:rPr>
              <a:t>1. Consolidarse en el </a:t>
            </a:r>
            <a:r>
              <a:rPr lang="es-VE" sz="800" b="1" dirty="0">
                <a:latin typeface="Times New Roman" pitchFamily="18" charset="0"/>
                <a:cs typeface="Times New Roman" pitchFamily="18" charset="0"/>
              </a:rPr>
              <a:t>mercado actual,</a:t>
            </a:r>
            <a:r>
              <a:rPr lang="es-VE" sz="800" dirty="0">
                <a:latin typeface="Times New Roman" pitchFamily="18" charset="0"/>
                <a:cs typeface="Times New Roman" pitchFamily="18" charset="0"/>
              </a:rPr>
              <a:t> mediante la actualización tecnológica y la diferenciación de su servicio profesional, con estrictos estándares de calidad.</a:t>
            </a:r>
          </a:p>
        </p:txBody>
      </p:sp>
      <p:sp>
        <p:nvSpPr>
          <p:cNvPr id="57" name="56 CuadroTexto"/>
          <p:cNvSpPr txBox="1"/>
          <p:nvPr/>
        </p:nvSpPr>
        <p:spPr>
          <a:xfrm>
            <a:off x="7281304" y="1845638"/>
            <a:ext cx="1711035" cy="114488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VE" sz="800" dirty="0">
                <a:latin typeface="Times New Roman" pitchFamily="18" charset="0"/>
                <a:cs typeface="Times New Roman" pitchFamily="18" charset="0"/>
              </a:rPr>
              <a:t>1. Potencializar  productos de calidad,  tecnología de punta, espacios de trabajo confortables y talento humano competente que fomenten el  crecimiento de la demanda del material ferretero  a nivel nacional e internacional, a largo y mediano plazo usando los recursos financiaros  y tecnológicos. </a:t>
            </a:r>
          </a:p>
        </p:txBody>
      </p:sp>
      <p:sp>
        <p:nvSpPr>
          <p:cNvPr id="58" name="57 CuadroTexto"/>
          <p:cNvSpPr txBox="1"/>
          <p:nvPr/>
        </p:nvSpPr>
        <p:spPr>
          <a:xfrm>
            <a:off x="156740" y="3553064"/>
            <a:ext cx="446169" cy="186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800" dirty="0">
                <a:latin typeface="Times New Roman" pitchFamily="18" charset="0"/>
                <a:cs typeface="Times New Roman" pitchFamily="18" charset="0"/>
              </a:rPr>
              <a:t>FA</a:t>
            </a:r>
          </a:p>
        </p:txBody>
      </p:sp>
      <p:sp>
        <p:nvSpPr>
          <p:cNvPr id="59" name="58 CuadroTexto"/>
          <p:cNvSpPr txBox="1"/>
          <p:nvPr/>
        </p:nvSpPr>
        <p:spPr>
          <a:xfrm>
            <a:off x="737480" y="3284984"/>
            <a:ext cx="1589105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VE" sz="800" dirty="0">
                <a:latin typeface="Times New Roman" pitchFamily="18" charset="0"/>
                <a:cs typeface="Times New Roman" pitchFamily="18" charset="0"/>
              </a:rPr>
              <a:t>1. Lograr un alto índice de satisfacción de clientes en cuanto a la </a:t>
            </a:r>
            <a:r>
              <a:rPr lang="es-VE" sz="800" b="1" dirty="0">
                <a:latin typeface="Times New Roman" pitchFamily="18" charset="0"/>
                <a:cs typeface="Times New Roman" pitchFamily="18" charset="0"/>
              </a:rPr>
              <a:t>variedad del producto </a:t>
            </a:r>
            <a:r>
              <a:rPr lang="es-VE" sz="800" dirty="0">
                <a:latin typeface="Times New Roman" pitchFamily="18" charset="0"/>
                <a:cs typeface="Times New Roman" pitchFamily="18" charset="0"/>
              </a:rPr>
              <a:t>y el  interés que se  demuestra  por el buen trato hacia el cliente.</a:t>
            </a:r>
          </a:p>
        </p:txBody>
      </p:sp>
      <p:sp>
        <p:nvSpPr>
          <p:cNvPr id="60" name="59 CuadroTexto"/>
          <p:cNvSpPr txBox="1"/>
          <p:nvPr/>
        </p:nvSpPr>
        <p:spPr>
          <a:xfrm>
            <a:off x="7206942" y="3212976"/>
            <a:ext cx="1759409" cy="825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VE" sz="800" dirty="0">
                <a:latin typeface="Times New Roman" pitchFamily="18" charset="0"/>
                <a:cs typeface="Times New Roman" pitchFamily="18" charset="0"/>
              </a:rPr>
              <a:t>1. Adquirir variedad de productos y aplicar  políticas relacionadas con la capacitación del personal para mejorar  el trato del cliente  en una mayoría de largo plazo con ayuda de proveedores y excelencia de empleados .</a:t>
            </a:r>
          </a:p>
        </p:txBody>
      </p:sp>
      <p:sp>
        <p:nvSpPr>
          <p:cNvPr id="61" name="60 CuadroTexto"/>
          <p:cNvSpPr txBox="1"/>
          <p:nvPr/>
        </p:nvSpPr>
        <p:spPr>
          <a:xfrm>
            <a:off x="2479707" y="3300125"/>
            <a:ext cx="877014" cy="5058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VE" sz="800" dirty="0">
                <a:latin typeface="Times New Roman" pitchFamily="18" charset="0"/>
                <a:cs typeface="Times New Roman" pitchFamily="18" charset="0"/>
              </a:rPr>
              <a:t>1. Variedad  de productos ferreteros en el país.</a:t>
            </a:r>
          </a:p>
        </p:txBody>
      </p:sp>
      <p:sp>
        <p:nvSpPr>
          <p:cNvPr id="62" name="26 Rectángulo"/>
          <p:cNvSpPr>
            <a:spLocks noChangeArrowheads="1"/>
          </p:cNvSpPr>
          <p:nvPr/>
        </p:nvSpPr>
        <p:spPr bwMode="auto">
          <a:xfrm>
            <a:off x="3629438" y="3300125"/>
            <a:ext cx="1049209" cy="505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ctr">
              <a:defRPr sz="24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 algn="ctr">
              <a:defRPr sz="24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 algn="ctr"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 algn="ctr">
              <a:defRPr sz="24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 algn="ctr">
              <a:defRPr sz="2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algn="ctr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marL="228600" indent="-228600" algn="just">
              <a:buFontTx/>
              <a:buAutoNum type="arabicPeriod"/>
              <a:defRPr/>
            </a:pPr>
            <a:r>
              <a:rPr lang="es-VE" altLang="es-VE" sz="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Local</a:t>
            </a:r>
          </a:p>
          <a:p>
            <a:pPr marL="228600" indent="-228600" algn="just">
              <a:buFontTx/>
              <a:buAutoNum type="arabicPeriod"/>
              <a:defRPr/>
            </a:pPr>
            <a:r>
              <a:rPr lang="es-VE" altLang="es-VE" sz="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Nacional</a:t>
            </a:r>
          </a:p>
          <a:p>
            <a:pPr marL="228600" indent="-228600" algn="just">
              <a:buFontTx/>
              <a:buAutoNum type="arabicPeriod"/>
              <a:defRPr/>
            </a:pPr>
            <a:r>
              <a:rPr lang="es-VE" altLang="es-VE" sz="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Internacional</a:t>
            </a:r>
          </a:p>
          <a:p>
            <a:pPr algn="just">
              <a:defRPr/>
            </a:pPr>
            <a:endParaRPr lang="es-VE" altLang="es-VE" sz="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3" name="28 Rectángulo"/>
          <p:cNvSpPr>
            <a:spLocks noChangeArrowheads="1"/>
          </p:cNvSpPr>
          <p:nvPr/>
        </p:nvSpPr>
        <p:spPr bwMode="auto">
          <a:xfrm>
            <a:off x="4597950" y="3320676"/>
            <a:ext cx="1372169" cy="6123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228600" indent="-228600">
              <a:defRPr sz="24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just">
              <a:buFontTx/>
              <a:buAutoNum type="arabicPeriod"/>
            </a:pPr>
            <a:r>
              <a:rPr lang="es-VE" altLang="es-VE" sz="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 largo plazo 24  meses.</a:t>
            </a:r>
          </a:p>
          <a:p>
            <a:pPr algn="just">
              <a:buFontTx/>
              <a:buAutoNum type="arabicPeriod"/>
            </a:pPr>
            <a:r>
              <a:rPr lang="es-VE" altLang="es-VE" sz="800" dirty="0">
                <a:latin typeface="Times New Roman" pitchFamily="18" charset="0"/>
                <a:ea typeface="Arial Unicode MS" pitchFamily="34" charset="-128"/>
                <a:cs typeface="Times New Roman" pitchFamily="18" charset="0"/>
              </a:rPr>
              <a:t>A mediano plazo  12  meses.</a:t>
            </a:r>
          </a:p>
          <a:p>
            <a:pPr algn="just">
              <a:buFontTx/>
              <a:buAutoNum type="arabicPeriod"/>
            </a:pPr>
            <a:endParaRPr lang="es-VE" altLang="es-VE" sz="800" dirty="0">
              <a:latin typeface="Times New Roman" pitchFamily="18" charset="0"/>
              <a:cs typeface="Times New Roman" pitchFamily="18" charset="0"/>
            </a:endParaRPr>
          </a:p>
        </p:txBody>
      </p:sp>
      <p:cxnSp>
        <p:nvCxnSpPr>
          <p:cNvPr id="64" name="63 Conector recto"/>
          <p:cNvCxnSpPr/>
          <p:nvPr/>
        </p:nvCxnSpPr>
        <p:spPr>
          <a:xfrm>
            <a:off x="95646" y="4140741"/>
            <a:ext cx="8955591" cy="84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64 Conector recto"/>
          <p:cNvCxnSpPr/>
          <p:nvPr/>
        </p:nvCxnSpPr>
        <p:spPr>
          <a:xfrm>
            <a:off x="99048" y="5085184"/>
            <a:ext cx="895218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65 CuadroTexto"/>
          <p:cNvSpPr txBox="1"/>
          <p:nvPr/>
        </p:nvSpPr>
        <p:spPr>
          <a:xfrm>
            <a:off x="6165879" y="3284984"/>
            <a:ext cx="1088951" cy="292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800" dirty="0">
                <a:latin typeface="Times New Roman" pitchFamily="18" charset="0"/>
                <a:cs typeface="Times New Roman" pitchFamily="18" charset="0"/>
              </a:rPr>
              <a:t>1. Proveedores</a:t>
            </a:r>
          </a:p>
          <a:p>
            <a:r>
              <a:rPr lang="es-VE" sz="800" dirty="0">
                <a:latin typeface="Times New Roman" pitchFamily="18" charset="0"/>
                <a:cs typeface="Times New Roman" pitchFamily="18" charset="0"/>
              </a:rPr>
              <a:t>2. Empleados </a:t>
            </a:r>
          </a:p>
        </p:txBody>
      </p:sp>
      <p:sp>
        <p:nvSpPr>
          <p:cNvPr id="67" name="66 CuadroTexto"/>
          <p:cNvSpPr txBox="1"/>
          <p:nvPr/>
        </p:nvSpPr>
        <p:spPr>
          <a:xfrm>
            <a:off x="7206942" y="4182882"/>
            <a:ext cx="1710318" cy="8253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VE" sz="800" dirty="0">
                <a:latin typeface="Times New Roman" pitchFamily="18" charset="0"/>
                <a:cs typeface="Times New Roman" pitchFamily="18" charset="0"/>
              </a:rPr>
              <a:t>1. Diseñar  programas  para disminuir gastos y fortalecer económicamente la ferretería mediante recursos propios obteniendo nuevos ingresos  preferiblemente a corto plazo en el mercado local.</a:t>
            </a:r>
          </a:p>
        </p:txBody>
      </p:sp>
      <p:sp>
        <p:nvSpPr>
          <p:cNvPr id="68" name="67 CuadroTexto"/>
          <p:cNvSpPr txBox="1"/>
          <p:nvPr/>
        </p:nvSpPr>
        <p:spPr>
          <a:xfrm>
            <a:off x="744557" y="4140742"/>
            <a:ext cx="1554517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s-VE" sz="800" dirty="0">
                <a:latin typeface="Times New Roman" pitchFamily="18" charset="0"/>
                <a:cs typeface="Times New Roman" pitchFamily="18" charset="0"/>
              </a:rPr>
              <a:t>1. Aumentar los </a:t>
            </a:r>
            <a:r>
              <a:rPr lang="es-VE" sz="800" b="1" dirty="0">
                <a:latin typeface="Times New Roman" pitchFamily="18" charset="0"/>
                <a:cs typeface="Times New Roman" pitchFamily="18" charset="0"/>
              </a:rPr>
              <a:t>ingresos provenientes de nuevos</a:t>
            </a:r>
            <a:r>
              <a:rPr lang="es-VE" sz="800" dirty="0">
                <a:latin typeface="Times New Roman" pitchFamily="18" charset="0"/>
                <a:cs typeface="Times New Roman" pitchFamily="18" charset="0"/>
              </a:rPr>
              <a:t> clientes y maximizar el uso de activos existentes para fortalecer económicamente la ferretería y de esta manera se busca minimizar los gastos.</a:t>
            </a:r>
          </a:p>
        </p:txBody>
      </p:sp>
      <p:sp>
        <p:nvSpPr>
          <p:cNvPr id="69" name="68 CuadroTexto"/>
          <p:cNvSpPr txBox="1"/>
          <p:nvPr/>
        </p:nvSpPr>
        <p:spPr>
          <a:xfrm>
            <a:off x="6091517" y="4250599"/>
            <a:ext cx="1088951" cy="5058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s-VE" sz="800" dirty="0">
                <a:latin typeface="Times New Roman" pitchFamily="18" charset="0"/>
                <a:cs typeface="Times New Roman" pitchFamily="18" charset="0"/>
              </a:rPr>
              <a:t>Recursos propios .</a:t>
            </a:r>
          </a:p>
          <a:p>
            <a:pPr marL="228600" indent="-228600">
              <a:buAutoNum type="arabicPeriod"/>
            </a:pPr>
            <a:r>
              <a:rPr lang="es-VE" sz="800" dirty="0">
                <a:latin typeface="Times New Roman" pitchFamily="18" charset="0"/>
                <a:cs typeface="Times New Roman" pitchFamily="18" charset="0"/>
              </a:rPr>
              <a:t>créditos bancarios.</a:t>
            </a:r>
          </a:p>
        </p:txBody>
      </p:sp>
      <p:sp>
        <p:nvSpPr>
          <p:cNvPr id="70" name="69 CuadroTexto"/>
          <p:cNvSpPr txBox="1"/>
          <p:nvPr/>
        </p:nvSpPr>
        <p:spPr>
          <a:xfrm>
            <a:off x="3637584" y="4250599"/>
            <a:ext cx="931659" cy="399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800" dirty="0">
                <a:latin typeface="Times New Roman" pitchFamily="18" charset="0"/>
                <a:cs typeface="Times New Roman" pitchFamily="18" charset="0"/>
              </a:rPr>
              <a:t>1. Local</a:t>
            </a:r>
          </a:p>
          <a:p>
            <a:r>
              <a:rPr lang="es-VE" sz="800" dirty="0">
                <a:latin typeface="Times New Roman" pitchFamily="18" charset="0"/>
                <a:cs typeface="Times New Roman" pitchFamily="18" charset="0"/>
              </a:rPr>
              <a:t>2. Nacional</a:t>
            </a:r>
          </a:p>
          <a:p>
            <a:r>
              <a:rPr lang="es-VE" sz="800" dirty="0">
                <a:latin typeface="Times New Roman" pitchFamily="18" charset="0"/>
                <a:cs typeface="Times New Roman" pitchFamily="18" charset="0"/>
              </a:rPr>
              <a:t>3. Internacional</a:t>
            </a:r>
          </a:p>
        </p:txBody>
      </p:sp>
      <p:sp>
        <p:nvSpPr>
          <p:cNvPr id="71" name="70 CuadroTexto"/>
          <p:cNvSpPr txBox="1"/>
          <p:nvPr/>
        </p:nvSpPr>
        <p:spPr>
          <a:xfrm>
            <a:off x="4678646" y="4250599"/>
            <a:ext cx="1327171" cy="718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s-VE" sz="800" dirty="0">
                <a:latin typeface="Times New Roman" pitchFamily="18" charset="0"/>
                <a:cs typeface="Times New Roman" pitchFamily="18" charset="0"/>
              </a:rPr>
              <a:t>A corto plazo  3 meses.</a:t>
            </a:r>
          </a:p>
          <a:p>
            <a:pPr marL="228600" indent="-228600">
              <a:buAutoNum type="arabicPeriod"/>
            </a:pPr>
            <a:r>
              <a:rPr lang="es-VE" sz="800" dirty="0">
                <a:latin typeface="Times New Roman" pitchFamily="18" charset="0"/>
                <a:cs typeface="Times New Roman" pitchFamily="18" charset="0"/>
              </a:rPr>
              <a:t>A mediano plazo  9 meses.</a:t>
            </a:r>
          </a:p>
          <a:p>
            <a:pPr marL="228600" indent="-228600">
              <a:buAutoNum type="arabicPeriod"/>
            </a:pPr>
            <a:r>
              <a:rPr lang="es-VE" sz="800" dirty="0">
                <a:latin typeface="Times New Roman" pitchFamily="18" charset="0"/>
                <a:cs typeface="Times New Roman" pitchFamily="18" charset="0"/>
              </a:rPr>
              <a:t>A largo plazo  18 meses.</a:t>
            </a:r>
          </a:p>
        </p:txBody>
      </p:sp>
      <p:sp>
        <p:nvSpPr>
          <p:cNvPr id="72" name="71 CuadroTexto"/>
          <p:cNvSpPr txBox="1"/>
          <p:nvPr/>
        </p:nvSpPr>
        <p:spPr>
          <a:xfrm>
            <a:off x="2447797" y="4250599"/>
            <a:ext cx="1091709" cy="292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800" dirty="0">
                <a:latin typeface="Times New Roman" pitchFamily="18" charset="0"/>
                <a:cs typeface="Times New Roman" pitchFamily="18" charset="0"/>
              </a:rPr>
              <a:t>1. Obtener nuevos ingresos.</a:t>
            </a:r>
          </a:p>
        </p:txBody>
      </p:sp>
      <p:sp>
        <p:nvSpPr>
          <p:cNvPr id="73" name="72 CuadroTexto"/>
          <p:cNvSpPr txBox="1"/>
          <p:nvPr/>
        </p:nvSpPr>
        <p:spPr>
          <a:xfrm>
            <a:off x="156740" y="4300492"/>
            <a:ext cx="580740" cy="186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800" dirty="0">
                <a:latin typeface="Times New Roman" pitchFamily="18" charset="0"/>
                <a:cs typeface="Times New Roman" pitchFamily="18" charset="0"/>
              </a:rPr>
              <a:t>DO</a:t>
            </a:r>
          </a:p>
        </p:txBody>
      </p:sp>
      <p:sp>
        <p:nvSpPr>
          <p:cNvPr id="75" name="74 CuadroTexto"/>
          <p:cNvSpPr txBox="1"/>
          <p:nvPr/>
        </p:nvSpPr>
        <p:spPr>
          <a:xfrm>
            <a:off x="140499" y="5378815"/>
            <a:ext cx="446169" cy="186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VE" sz="800" dirty="0">
                <a:latin typeface="Times New Roman" pitchFamily="18" charset="0"/>
                <a:cs typeface="Times New Roman" pitchFamily="18" charset="0"/>
              </a:rPr>
              <a:t>DA</a:t>
            </a:r>
          </a:p>
        </p:txBody>
      </p:sp>
      <p:sp>
        <p:nvSpPr>
          <p:cNvPr id="76" name="75 CuadroTexto"/>
          <p:cNvSpPr txBox="1"/>
          <p:nvPr/>
        </p:nvSpPr>
        <p:spPr>
          <a:xfrm>
            <a:off x="3637584" y="5122700"/>
            <a:ext cx="1041063" cy="3993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s-ES" sz="800" dirty="0">
                <a:latin typeface="Times New Roman" pitchFamily="18" charset="0"/>
                <a:cs typeface="Times New Roman" pitchFamily="18" charset="0"/>
              </a:rPr>
              <a:t>Local</a:t>
            </a:r>
          </a:p>
          <a:p>
            <a:pPr marL="228600" indent="-228600">
              <a:buAutoNum type="arabicPeriod"/>
            </a:pPr>
            <a:r>
              <a:rPr lang="es-ES" sz="800" dirty="0">
                <a:latin typeface="Times New Roman" pitchFamily="18" charset="0"/>
                <a:cs typeface="Times New Roman" pitchFamily="18" charset="0"/>
              </a:rPr>
              <a:t>Nacional</a:t>
            </a:r>
          </a:p>
          <a:p>
            <a:pPr marL="228600" indent="-228600">
              <a:buAutoNum type="arabicPeriod"/>
            </a:pPr>
            <a:r>
              <a:rPr lang="es-ES" sz="800" dirty="0">
                <a:latin typeface="Times New Roman" pitchFamily="18" charset="0"/>
                <a:cs typeface="Times New Roman" pitchFamily="18" charset="0"/>
              </a:rPr>
              <a:t>Internacional</a:t>
            </a:r>
          </a:p>
        </p:txBody>
      </p:sp>
      <p:sp>
        <p:nvSpPr>
          <p:cNvPr id="77" name="76 CuadroTexto"/>
          <p:cNvSpPr txBox="1"/>
          <p:nvPr/>
        </p:nvSpPr>
        <p:spPr>
          <a:xfrm>
            <a:off x="663118" y="5122700"/>
            <a:ext cx="171031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latin typeface="Times New Roman" pitchFamily="18" charset="0"/>
                <a:cs typeface="Times New Roman" pitchFamily="18" charset="0"/>
              </a:rPr>
              <a:t>1.  Capacitación para aprender a manejar y mejorar situaciones de bajo </a:t>
            </a:r>
            <a:r>
              <a:rPr lang="es-ES" sz="800" b="1" dirty="0">
                <a:latin typeface="Times New Roman" pitchFamily="18" charset="0"/>
                <a:cs typeface="Times New Roman" pitchFamily="18" charset="0"/>
              </a:rPr>
              <a:t>desempeño</a:t>
            </a:r>
            <a:r>
              <a:rPr lang="es-ES" sz="800" dirty="0">
                <a:latin typeface="Times New Roman" pitchFamily="18" charset="0"/>
                <a:cs typeface="Times New Roman" pitchFamily="18" charset="0"/>
              </a:rPr>
              <a:t> ante el mercado.</a:t>
            </a:r>
          </a:p>
        </p:txBody>
      </p:sp>
      <p:sp>
        <p:nvSpPr>
          <p:cNvPr id="78" name="77 CuadroTexto"/>
          <p:cNvSpPr txBox="1"/>
          <p:nvPr/>
        </p:nvSpPr>
        <p:spPr>
          <a:xfrm>
            <a:off x="4753008" y="5122700"/>
            <a:ext cx="1189786" cy="5058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28600" indent="-228600">
              <a:buAutoNum type="arabicPeriod"/>
            </a:pPr>
            <a:r>
              <a:rPr lang="es-ES" sz="800" dirty="0">
                <a:latin typeface="Times New Roman" pitchFamily="18" charset="0"/>
                <a:cs typeface="Times New Roman" pitchFamily="18" charset="0"/>
              </a:rPr>
              <a:t>A largo plazo 9  meses.</a:t>
            </a:r>
          </a:p>
          <a:p>
            <a:pPr marL="228600" indent="-228600">
              <a:buAutoNum type="arabicPeriod"/>
            </a:pPr>
            <a:r>
              <a:rPr lang="es-ES" sz="800" dirty="0">
                <a:latin typeface="Times New Roman" pitchFamily="18" charset="0"/>
                <a:cs typeface="Times New Roman" pitchFamily="18" charset="0"/>
              </a:rPr>
              <a:t>A mediano plazo 6 meses.</a:t>
            </a:r>
          </a:p>
        </p:txBody>
      </p:sp>
      <p:sp>
        <p:nvSpPr>
          <p:cNvPr id="79" name="78 CuadroTexto"/>
          <p:cNvSpPr txBox="1"/>
          <p:nvPr/>
        </p:nvSpPr>
        <p:spPr>
          <a:xfrm>
            <a:off x="2522159" y="5122700"/>
            <a:ext cx="966701" cy="1863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latin typeface="Times New Roman" pitchFamily="18" charset="0"/>
                <a:cs typeface="Times New Roman" pitchFamily="18" charset="0"/>
              </a:rPr>
              <a:t>1. Desempeño </a:t>
            </a:r>
          </a:p>
        </p:txBody>
      </p:sp>
      <p:sp>
        <p:nvSpPr>
          <p:cNvPr id="80" name="79 CuadroTexto"/>
          <p:cNvSpPr txBox="1"/>
          <p:nvPr/>
        </p:nvSpPr>
        <p:spPr>
          <a:xfrm>
            <a:off x="6165879" y="5122700"/>
            <a:ext cx="1041063" cy="292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latin typeface="Times New Roman" pitchFamily="18" charset="0"/>
                <a:cs typeface="Times New Roman" pitchFamily="18" charset="0"/>
              </a:rPr>
              <a:t>1. Mercados objetivos.</a:t>
            </a:r>
          </a:p>
        </p:txBody>
      </p:sp>
      <p:sp>
        <p:nvSpPr>
          <p:cNvPr id="81" name="80 CuadroTexto"/>
          <p:cNvSpPr txBox="1"/>
          <p:nvPr/>
        </p:nvSpPr>
        <p:spPr>
          <a:xfrm>
            <a:off x="7254830" y="5122700"/>
            <a:ext cx="1627701" cy="5058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ES" sz="800" dirty="0">
                <a:latin typeface="Times New Roman" pitchFamily="18" charset="0"/>
                <a:cs typeface="Times New Roman" pitchFamily="18" charset="0"/>
              </a:rPr>
              <a:t>1. Preparación para lograr obtener un mejor desempeño a largo y mediano plazo en el mercado local, nacional e internacional.</a:t>
            </a:r>
          </a:p>
        </p:txBody>
      </p:sp>
      <p:sp>
        <p:nvSpPr>
          <p:cNvPr id="82" name="6 Rectángulo"/>
          <p:cNvSpPr>
            <a:spLocks noChangeArrowheads="1"/>
          </p:cNvSpPr>
          <p:nvPr/>
        </p:nvSpPr>
        <p:spPr bwMode="auto">
          <a:xfrm>
            <a:off x="2464279" y="1896288"/>
            <a:ext cx="1108227" cy="50587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 sz="2400">
                <a:solidFill>
                  <a:schemeClr val="tx1"/>
                </a:solidFill>
                <a:latin typeface="Trebuchet MS" pitchFamily="34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rebuchet MS" pitchFamily="34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rebuchet MS" pitchFamily="34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rebuchet MS" pitchFamily="34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rebuchet MS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rebuchet MS" pitchFamily="34" charset="0"/>
              </a:defRPr>
            </a:lvl9pPr>
          </a:lstStyle>
          <a:p>
            <a:pPr algn="just"/>
            <a:r>
              <a:rPr lang="es-VE" altLang="es-VE" sz="800" dirty="0">
                <a:latin typeface="Times New Roman" pitchFamily="18" charset="0"/>
                <a:cs typeface="Times New Roman" pitchFamily="18" charset="0"/>
              </a:rPr>
              <a:t>1. Crecimiento en la demanda de material ferretero del país en el mercado actual.</a:t>
            </a:r>
          </a:p>
        </p:txBody>
      </p:sp>
      <p:cxnSp>
        <p:nvCxnSpPr>
          <p:cNvPr id="83" name="82 Conector recto"/>
          <p:cNvCxnSpPr/>
          <p:nvPr/>
        </p:nvCxnSpPr>
        <p:spPr>
          <a:xfrm flipH="1">
            <a:off x="3570055" y="1745685"/>
            <a:ext cx="2452" cy="4234717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4" name="Picture 2" descr="E:\LOGO DALLA COSTA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6812" y="118665"/>
            <a:ext cx="920267" cy="9340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346690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716</TotalTime>
  <Words>881</Words>
  <Application>Microsoft Office PowerPoint</Application>
  <PresentationFormat>Presentación en pantalla (4:3)</PresentationFormat>
  <Paragraphs>138</Paragraphs>
  <Slides>3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7" baseType="lpstr">
      <vt:lpstr>Arial</vt:lpstr>
      <vt:lpstr>Calibri</vt:lpstr>
      <vt:lpstr>Times New Roman</vt:lpstr>
      <vt:lpstr>Tema de Office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Usuario</dc:creator>
  <cp:lastModifiedBy>Maria V Guacare</cp:lastModifiedBy>
  <cp:revision>250</cp:revision>
  <dcterms:created xsi:type="dcterms:W3CDTF">2015-11-08T14:23:59Z</dcterms:created>
  <dcterms:modified xsi:type="dcterms:W3CDTF">2023-12-06T03:08:52Z</dcterms:modified>
</cp:coreProperties>
</file>