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5" r:id="rId4"/>
    <p:sldId id="306" r:id="rId5"/>
    <p:sldId id="307" r:id="rId6"/>
    <p:sldId id="309" r:id="rId7"/>
    <p:sldId id="310" r:id="rId8"/>
    <p:sldId id="315" r:id="rId9"/>
    <p:sldId id="316" r:id="rId10"/>
    <p:sldId id="322" r:id="rId11"/>
    <p:sldId id="324" r:id="rId12"/>
    <p:sldId id="259" r:id="rId13"/>
    <p:sldId id="300" r:id="rId14"/>
    <p:sldId id="301" r:id="rId15"/>
    <p:sldId id="302" r:id="rId16"/>
    <p:sldId id="323" r:id="rId17"/>
    <p:sldId id="303" r:id="rId18"/>
    <p:sldId id="304" r:id="rId19"/>
    <p:sldId id="312" r:id="rId20"/>
    <p:sldId id="311" r:id="rId21"/>
    <p:sldId id="314" r:id="rId22"/>
    <p:sldId id="318" r:id="rId23"/>
    <p:sldId id="319" r:id="rId24"/>
    <p:sldId id="296" r:id="rId25"/>
    <p:sldId id="320" r:id="rId26"/>
    <p:sldId id="321" r:id="rId27"/>
    <p:sldId id="327" r:id="rId28"/>
    <p:sldId id="325" r:id="rId29"/>
    <p:sldId id="326" r:id="rId30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364" autoAdjust="0"/>
  </p:normalViewPr>
  <p:slideViewPr>
    <p:cSldViewPr>
      <p:cViewPr varScale="1">
        <p:scale>
          <a:sx n="70" d="100"/>
          <a:sy n="70" d="100"/>
        </p:scale>
        <p:origin x="16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855C-8842-47A7-BE68-0D73CAB9AD20}" type="datetimeFigureOut">
              <a:rPr lang="es-VE" smtClean="0"/>
              <a:pPr/>
              <a:t>28/4/2025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1" name="object 4"/>
          <p:cNvSpPr txBox="1"/>
          <p:nvPr/>
        </p:nvSpPr>
        <p:spPr>
          <a:xfrm>
            <a:off x="5105400" y="5925259"/>
            <a:ext cx="3733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VE" sz="2400" b="1" spc="-5" dirty="0" smtClean="0">
                <a:latin typeface="Georgia" pitchFamily="18" charset="0"/>
                <a:cs typeface="Carlito"/>
              </a:rPr>
              <a:t>Profesora: Zulma Díaz   </a:t>
            </a:r>
            <a:endParaRPr sz="2400" b="1" dirty="0">
              <a:latin typeface="Georgia" pitchFamily="18" charset="0"/>
              <a:cs typeface="Carlito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525387" y="3212976"/>
            <a:ext cx="8567935" cy="2285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/>
              </a:rPr>
              <a:t>Técnicas de Programación I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/>
            </a:endParaRPr>
          </a:p>
          <a:p>
            <a:pPr algn="ctr">
              <a:spcBef>
                <a:spcPts val="110"/>
              </a:spcBef>
            </a:pPr>
            <a:r>
              <a:rPr lang="es-ES" sz="5400" spc="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Calibri"/>
              </a:rPr>
              <a:t>TEMA 2</a:t>
            </a:r>
          </a:p>
          <a:p>
            <a:pPr algn="ctr">
              <a:spcBef>
                <a:spcPts val="110"/>
              </a:spcBef>
            </a:pPr>
            <a:r>
              <a:rPr lang="es-VE" sz="4400" dirty="0">
                <a:solidFill>
                  <a:schemeClr val="tx2"/>
                </a:solidFill>
              </a:rPr>
              <a:t>Paradigmas de la programación </a:t>
            </a:r>
            <a:endParaRPr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496" r="4326" b="41616"/>
          <a:stretch/>
        </p:blipFill>
        <p:spPr>
          <a:xfrm>
            <a:off x="2915816" y="1340768"/>
            <a:ext cx="42484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14612" y="1857364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Realice un pseudocódigo que determine el volumen de un cilindro y haga su respectiva corrida en frio.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9719"/>
              </p:ext>
            </p:extLst>
          </p:nvPr>
        </p:nvGraphicFramePr>
        <p:xfrm>
          <a:off x="3227008" y="3185516"/>
          <a:ext cx="5345521" cy="2902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242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1290995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1669723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  <a:gridCol w="1054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R</a:t>
                      </a:r>
                      <a:endParaRPr lang="es-V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H</a:t>
                      </a:r>
                      <a:endParaRPr lang="es-V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V  </a:t>
                      </a:r>
                      <a:r>
                        <a:rPr lang="es-VE" sz="1400" b="1" dirty="0" smtClean="0"/>
                        <a:t>= 3,14 * (R*R) * 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b="1" dirty="0" smtClean="0"/>
                        <a:t>V</a:t>
                      </a:r>
                      <a:endParaRPr lang="es-V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VE" sz="1400" dirty="0" smtClean="0"/>
                        <a:t>0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1400" dirty="0" smtClean="0"/>
                        <a:t>0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1400" dirty="0" smtClean="0"/>
                        <a:t>0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400" dirty="0" smtClean="0"/>
                        <a:t>10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12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1400" dirty="0" smtClean="0"/>
                        <a:t>3,14 (10*10) * 12</a:t>
                      </a:r>
                    </a:p>
                    <a:p>
                      <a:r>
                        <a:rPr lang="es-VE" sz="1400" dirty="0" smtClean="0"/>
                        <a:t>3,14</a:t>
                      </a:r>
                      <a:r>
                        <a:rPr lang="es-VE" sz="1400" baseline="0" dirty="0" smtClean="0"/>
                        <a:t> </a:t>
                      </a:r>
                      <a:r>
                        <a:rPr lang="es-VE" sz="1400" dirty="0" smtClean="0"/>
                        <a:t>(100) * 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400" dirty="0" smtClean="0"/>
                        <a:t>3,14</a:t>
                      </a:r>
                      <a:r>
                        <a:rPr lang="es-VE" sz="1400" baseline="0" dirty="0" smtClean="0"/>
                        <a:t> </a:t>
                      </a:r>
                      <a:r>
                        <a:rPr lang="es-VE" sz="1400" dirty="0" smtClean="0"/>
                        <a:t> * 1200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400" dirty="0" smtClean="0"/>
                        <a:t>3768</a:t>
                      </a:r>
                    </a:p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1400" dirty="0" smtClean="0"/>
                        <a:t>3768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692123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49867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03939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214282" y="35718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/>
              <a:t>Variables</a:t>
            </a:r>
            <a:r>
              <a:rPr lang="es-VE" sz="1600" dirty="0" smtClean="0"/>
              <a:t>:</a:t>
            </a:r>
          </a:p>
          <a:p>
            <a:r>
              <a:rPr lang="es-VE" sz="1600" dirty="0"/>
              <a:t> </a:t>
            </a:r>
            <a:r>
              <a:rPr lang="es-VE" sz="1600" dirty="0" smtClean="0"/>
              <a:t>      </a:t>
            </a:r>
            <a:r>
              <a:rPr lang="es-ES" sz="1600" dirty="0" smtClean="0"/>
              <a:t>V decimal</a:t>
            </a:r>
          </a:p>
          <a:p>
            <a:r>
              <a:rPr lang="es-ES" sz="1600" dirty="0"/>
              <a:t> </a:t>
            </a:r>
            <a:r>
              <a:rPr lang="es-ES" sz="1600" dirty="0" smtClean="0"/>
              <a:t>      R entero</a:t>
            </a:r>
          </a:p>
          <a:p>
            <a:r>
              <a:rPr lang="es-ES" sz="1600" dirty="0"/>
              <a:t> </a:t>
            </a:r>
            <a:r>
              <a:rPr lang="es-ES" sz="1600" dirty="0" smtClean="0"/>
              <a:t>      H entero</a:t>
            </a:r>
            <a:endParaRPr lang="es-VE" sz="1600" dirty="0" smtClean="0"/>
          </a:p>
          <a:p>
            <a:r>
              <a:rPr lang="es-ES" sz="1600" dirty="0" smtClean="0"/>
              <a:t>Escribir </a:t>
            </a:r>
            <a:r>
              <a:rPr lang="es-VE" sz="1600" dirty="0" smtClean="0"/>
              <a:t>“Ingrese Radio“</a:t>
            </a:r>
          </a:p>
          <a:p>
            <a:r>
              <a:rPr lang="es-ES" sz="1600" dirty="0" smtClean="0"/>
              <a:t>Lectura R</a:t>
            </a:r>
          </a:p>
          <a:p>
            <a:r>
              <a:rPr lang="es-ES" sz="1600" dirty="0" smtClean="0"/>
              <a:t>Escribir </a:t>
            </a:r>
            <a:r>
              <a:rPr lang="es-VE" sz="1600" dirty="0"/>
              <a:t>“Ingrese </a:t>
            </a:r>
            <a:r>
              <a:rPr lang="es-VE" sz="1600" dirty="0" smtClean="0"/>
              <a:t>Altura“</a:t>
            </a:r>
            <a:endParaRPr lang="es-VE" sz="1600" dirty="0"/>
          </a:p>
          <a:p>
            <a:r>
              <a:rPr lang="es-ES" sz="1600" dirty="0" smtClean="0"/>
              <a:t>Lectura H</a:t>
            </a:r>
          </a:p>
          <a:p>
            <a:r>
              <a:rPr lang="es-ES" sz="1600" dirty="0" smtClean="0"/>
              <a:t>V  </a:t>
            </a:r>
            <a:r>
              <a:rPr lang="es-VE" sz="1600" dirty="0"/>
              <a:t>= </a:t>
            </a:r>
            <a:r>
              <a:rPr lang="es-VE" sz="1600" dirty="0" smtClean="0"/>
              <a:t>3,14 * (R*R) * H</a:t>
            </a:r>
          </a:p>
          <a:p>
            <a:r>
              <a:rPr lang="es-ES" sz="1600" dirty="0" smtClean="0"/>
              <a:t>Escribir </a:t>
            </a:r>
            <a:r>
              <a:rPr lang="es-VE" sz="1600" dirty="0" smtClean="0"/>
              <a:t>“Mostrar Volumen:“,  V</a:t>
            </a:r>
            <a:r>
              <a:rPr lang="es-ES" sz="1600" dirty="0" smtClean="0"/>
              <a:t>   </a:t>
            </a:r>
            <a:endParaRPr lang="es-ES" sz="1600" dirty="0"/>
          </a:p>
        </p:txBody>
      </p:sp>
      <p:sp>
        <p:nvSpPr>
          <p:cNvPr id="11" name="Rectángulo 8"/>
          <p:cNvSpPr/>
          <p:nvPr/>
        </p:nvSpPr>
        <p:spPr>
          <a:xfrm>
            <a:off x="5072066" y="917399"/>
            <a:ext cx="3857146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MX" sz="4000" b="1" dirty="0" smtClean="0">
                <a:solidFill>
                  <a:schemeClr val="tx2"/>
                </a:solidFill>
              </a:rPr>
              <a:t>Corrida en Frio</a:t>
            </a:r>
            <a:endParaRPr lang="es-MX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7969" t="24170" r="7422" b="37744"/>
          <a:stretch>
            <a:fillRect/>
          </a:stretch>
        </p:blipFill>
        <p:spPr bwMode="auto">
          <a:xfrm>
            <a:off x="214282" y="1214422"/>
            <a:ext cx="2143140" cy="22860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92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14612" y="1857364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Realice un pseudocódigo que determine el volumen de un cilindro y haga su respectiva corrida en frio.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9719"/>
              </p:ext>
            </p:extLst>
          </p:nvPr>
        </p:nvGraphicFramePr>
        <p:xfrm>
          <a:off x="3227008" y="3185516"/>
          <a:ext cx="5345521" cy="2902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242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1290995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1669723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  <a:gridCol w="1054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R</a:t>
                      </a:r>
                      <a:endParaRPr lang="es-V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H</a:t>
                      </a:r>
                      <a:endParaRPr lang="es-V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V  </a:t>
                      </a:r>
                      <a:r>
                        <a:rPr lang="es-VE" sz="1400" b="1" dirty="0" smtClean="0"/>
                        <a:t>= 3,14 * (R*R) * 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400" b="1" dirty="0" smtClean="0"/>
                        <a:t>V</a:t>
                      </a:r>
                      <a:endParaRPr lang="es-V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VE" sz="1400" dirty="0" smtClean="0"/>
                        <a:t>0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1400" dirty="0" smtClean="0"/>
                        <a:t>0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1400" dirty="0" smtClean="0"/>
                        <a:t>0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400" dirty="0" smtClean="0"/>
                        <a:t>2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5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1400" dirty="0" smtClean="0"/>
                        <a:t>3,14 (2*2) * 5</a:t>
                      </a:r>
                    </a:p>
                    <a:p>
                      <a:r>
                        <a:rPr lang="es-VE" sz="1400" dirty="0" smtClean="0"/>
                        <a:t>3,14</a:t>
                      </a:r>
                      <a:r>
                        <a:rPr lang="es-VE" sz="1400" baseline="0" dirty="0" smtClean="0"/>
                        <a:t> </a:t>
                      </a:r>
                      <a:r>
                        <a:rPr lang="es-VE" sz="1400" dirty="0" smtClean="0"/>
                        <a:t>(4) * 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400" dirty="0" smtClean="0"/>
                        <a:t>3,14</a:t>
                      </a:r>
                      <a:r>
                        <a:rPr lang="es-VE" sz="1400" baseline="0" dirty="0" smtClean="0"/>
                        <a:t> </a:t>
                      </a:r>
                      <a:r>
                        <a:rPr lang="es-VE" sz="1400" dirty="0" smtClean="0"/>
                        <a:t> * 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400" dirty="0" smtClean="0"/>
                        <a:t>62,8</a:t>
                      </a:r>
                    </a:p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VE" sz="1400" dirty="0" smtClean="0"/>
                        <a:t>62,8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692123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49867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03939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214282" y="35718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/>
              <a:t>Variables</a:t>
            </a:r>
            <a:r>
              <a:rPr lang="es-VE" sz="1600" dirty="0" smtClean="0"/>
              <a:t>:</a:t>
            </a:r>
          </a:p>
          <a:p>
            <a:r>
              <a:rPr lang="es-VE" sz="1600" dirty="0"/>
              <a:t> </a:t>
            </a:r>
            <a:r>
              <a:rPr lang="es-VE" sz="1600" dirty="0" smtClean="0"/>
              <a:t>      </a:t>
            </a:r>
            <a:r>
              <a:rPr lang="es-ES" sz="1600" dirty="0" smtClean="0"/>
              <a:t>V decimal</a:t>
            </a:r>
          </a:p>
          <a:p>
            <a:r>
              <a:rPr lang="es-ES" sz="1600" dirty="0"/>
              <a:t> </a:t>
            </a:r>
            <a:r>
              <a:rPr lang="es-ES" sz="1600" dirty="0" smtClean="0"/>
              <a:t>      R entero</a:t>
            </a:r>
          </a:p>
          <a:p>
            <a:r>
              <a:rPr lang="es-ES" sz="1600" dirty="0"/>
              <a:t> </a:t>
            </a:r>
            <a:r>
              <a:rPr lang="es-ES" sz="1600" dirty="0" smtClean="0"/>
              <a:t>      H entero</a:t>
            </a:r>
            <a:endParaRPr lang="es-VE" sz="1600" dirty="0" smtClean="0"/>
          </a:p>
          <a:p>
            <a:r>
              <a:rPr lang="es-ES" sz="1600" dirty="0" smtClean="0"/>
              <a:t>Escribir </a:t>
            </a:r>
            <a:r>
              <a:rPr lang="es-VE" sz="1600" dirty="0" smtClean="0"/>
              <a:t>“Ingrese Radio“</a:t>
            </a:r>
          </a:p>
          <a:p>
            <a:r>
              <a:rPr lang="es-ES" sz="1600" dirty="0" smtClean="0"/>
              <a:t>Lectura R</a:t>
            </a:r>
          </a:p>
          <a:p>
            <a:r>
              <a:rPr lang="es-ES" sz="1600" dirty="0" smtClean="0"/>
              <a:t>Escribir </a:t>
            </a:r>
            <a:r>
              <a:rPr lang="es-VE" sz="1600" dirty="0"/>
              <a:t>“Ingrese </a:t>
            </a:r>
            <a:r>
              <a:rPr lang="es-VE" sz="1600" dirty="0" smtClean="0"/>
              <a:t>Altura“</a:t>
            </a:r>
            <a:endParaRPr lang="es-VE" sz="1600" dirty="0"/>
          </a:p>
          <a:p>
            <a:r>
              <a:rPr lang="es-ES" sz="1600" dirty="0" smtClean="0"/>
              <a:t>Lectura H</a:t>
            </a:r>
          </a:p>
          <a:p>
            <a:r>
              <a:rPr lang="es-ES" sz="1600" dirty="0" smtClean="0"/>
              <a:t>V  </a:t>
            </a:r>
            <a:r>
              <a:rPr lang="es-VE" sz="1600" dirty="0"/>
              <a:t>= </a:t>
            </a:r>
            <a:r>
              <a:rPr lang="es-VE" sz="1600" dirty="0" smtClean="0"/>
              <a:t>3,14 * (R*R) * H</a:t>
            </a:r>
          </a:p>
          <a:p>
            <a:r>
              <a:rPr lang="es-ES" sz="1600" dirty="0" smtClean="0"/>
              <a:t>Escribir </a:t>
            </a:r>
            <a:r>
              <a:rPr lang="es-VE" sz="1600" dirty="0" smtClean="0"/>
              <a:t>“Mostrar Volumen:“,  V</a:t>
            </a:r>
            <a:r>
              <a:rPr lang="es-ES" sz="1600" dirty="0" smtClean="0"/>
              <a:t>   </a:t>
            </a:r>
            <a:endParaRPr lang="es-ES" sz="1600" dirty="0"/>
          </a:p>
        </p:txBody>
      </p:sp>
      <p:sp>
        <p:nvSpPr>
          <p:cNvPr id="11" name="Rectángulo 8"/>
          <p:cNvSpPr/>
          <p:nvPr/>
        </p:nvSpPr>
        <p:spPr>
          <a:xfrm>
            <a:off x="5072066" y="917399"/>
            <a:ext cx="3857146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MX" sz="4000" b="1" dirty="0" smtClean="0">
                <a:solidFill>
                  <a:schemeClr val="tx2"/>
                </a:solidFill>
              </a:rPr>
              <a:t>Corrida en Frio</a:t>
            </a:r>
            <a:endParaRPr lang="es-MX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7969" t="24170" r="7422" b="37744"/>
          <a:stretch>
            <a:fillRect/>
          </a:stretch>
        </p:blipFill>
        <p:spPr bwMode="auto">
          <a:xfrm>
            <a:off x="214282" y="1214422"/>
            <a:ext cx="2143140" cy="22860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92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827584" y="959730"/>
            <a:ext cx="8111765" cy="1185581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Secuencial,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decisión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 repetición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2213" t="38188" r="35059" b="13579"/>
          <a:stretch/>
        </p:blipFill>
        <p:spPr>
          <a:xfrm>
            <a:off x="332630" y="3140968"/>
            <a:ext cx="1656184" cy="35283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7939" t="38188" r="63836" b="13579"/>
          <a:stretch/>
        </p:blipFill>
        <p:spPr>
          <a:xfrm>
            <a:off x="2436707" y="3140968"/>
            <a:ext cx="3672408" cy="35283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5722" t="38188" r="47122" b="13579"/>
          <a:stretch/>
        </p:blipFill>
        <p:spPr>
          <a:xfrm>
            <a:off x="6557008" y="3140968"/>
            <a:ext cx="2232248" cy="35283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8646" y="2312067"/>
            <a:ext cx="198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92D050"/>
                </a:solidFill>
              </a:rPr>
              <a:t>SECUENCIAL</a:t>
            </a:r>
            <a:endParaRPr lang="es-VE" sz="2800" dirty="0">
              <a:solidFill>
                <a:srgbClr val="92D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03994" y="2395445"/>
            <a:ext cx="1581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</a:rPr>
              <a:t>DECISIÓN</a:t>
            </a:r>
            <a:endParaRPr lang="es-VE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48264" y="2395445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REPETICION</a:t>
            </a:r>
            <a:endParaRPr lang="es-VE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827584" y="95973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Secuencial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67544" y="2294683"/>
            <a:ext cx="2020966" cy="4374677"/>
            <a:chOff x="1601338" y="2294683"/>
            <a:chExt cx="2020966" cy="437467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52213" t="38188" r="35059" b="13579"/>
            <a:stretch/>
          </p:blipFill>
          <p:spPr>
            <a:xfrm>
              <a:off x="1601338" y="3140968"/>
              <a:ext cx="1656184" cy="3528392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604251" y="2294683"/>
              <a:ext cx="2018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rgbClr val="92D050"/>
                  </a:solidFill>
                </a:rPr>
                <a:t>SECUENCIAL</a:t>
              </a:r>
              <a:endParaRPr lang="es-VE" sz="28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2890677" y="2294683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/>
              <a:t>Estructura secuencial</a:t>
            </a:r>
            <a:r>
              <a:rPr lang="es-VE" sz="3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200" dirty="0" smtClean="0"/>
              <a:t>Estructura de programación, donde cada sentencia o acción, se ejecuta una   detrás de la otra.</a:t>
            </a:r>
          </a:p>
          <a:p>
            <a:endParaRPr lang="es-ES" sz="3200" dirty="0"/>
          </a:p>
          <a:p>
            <a:pPr algn="just"/>
            <a:r>
              <a:rPr lang="es-MX" sz="3200" dirty="0" smtClean="0"/>
              <a:t>Son acciones </a:t>
            </a:r>
            <a:r>
              <a:rPr lang="es-MX" sz="3200" dirty="0"/>
              <a:t>simple </a:t>
            </a:r>
            <a:r>
              <a:rPr lang="es-MX" sz="3200" dirty="0" smtClean="0"/>
              <a:t>como leer</a:t>
            </a:r>
            <a:r>
              <a:rPr lang="es-MX" sz="3200" dirty="0"/>
              <a:t>, escribir, asignar valor a una variable e invocar a un módulo o función. </a:t>
            </a:r>
            <a:endParaRPr lang="es-VE" sz="3200" dirty="0"/>
          </a:p>
        </p:txBody>
      </p:sp>
    </p:spTree>
    <p:extLst>
      <p:ext uri="{BB962C8B-B14F-4D97-AF65-F5344CB8AC3E}">
        <p14:creationId xmlns:p14="http://schemas.microsoft.com/office/powerpoint/2010/main" val="21383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827584" y="95973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Secuencial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67544" y="2294683"/>
            <a:ext cx="2020966" cy="4374677"/>
            <a:chOff x="1601338" y="2294683"/>
            <a:chExt cx="2020966" cy="437467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52213" t="38188" r="35059" b="13579"/>
            <a:stretch/>
          </p:blipFill>
          <p:spPr>
            <a:xfrm>
              <a:off x="1601338" y="3140968"/>
              <a:ext cx="1656184" cy="3528392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604251" y="2294683"/>
              <a:ext cx="2018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rgbClr val="92D050"/>
                  </a:solidFill>
                </a:rPr>
                <a:t>SECUENCIAL</a:t>
              </a:r>
              <a:endParaRPr lang="es-VE" sz="28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2488510" y="524425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VE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Realice un pseudocódigo que pida por pantalla dos números y muestra su suma.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823361" y="1954916"/>
            <a:ext cx="1011815" cy="2862322"/>
            <a:chOff x="6010307" y="1883060"/>
            <a:chExt cx="1011815" cy="2862322"/>
          </a:xfrm>
        </p:grpSpPr>
        <p:sp>
          <p:nvSpPr>
            <p:cNvPr id="8" name="CuadroTexto 7"/>
            <p:cNvSpPr txBox="1"/>
            <p:nvPr/>
          </p:nvSpPr>
          <p:spPr>
            <a:xfrm>
              <a:off x="6010307" y="1883060"/>
              <a:ext cx="1011815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Acción 1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Acción 2</a:t>
              </a:r>
            </a:p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Acción 3</a:t>
              </a:r>
            </a:p>
            <a:p>
              <a:endParaRPr lang="es-ES" dirty="0"/>
            </a:p>
            <a:p>
              <a:endParaRPr lang="es-ES" dirty="0" smtClean="0"/>
            </a:p>
            <a:p>
              <a:r>
                <a:rPr lang="es-ES" dirty="0" smtClean="0"/>
                <a:t>Acción N</a:t>
              </a:r>
              <a:endParaRPr lang="es-VE" dirty="0"/>
            </a:p>
          </p:txBody>
        </p:sp>
        <p:sp>
          <p:nvSpPr>
            <p:cNvPr id="9" name="Flecha abajo 8"/>
            <p:cNvSpPr/>
            <p:nvPr/>
          </p:nvSpPr>
          <p:spPr>
            <a:xfrm>
              <a:off x="6372200" y="2294683"/>
              <a:ext cx="288032" cy="34307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1" name="Flecha abajo 10"/>
            <p:cNvSpPr/>
            <p:nvPr/>
          </p:nvSpPr>
          <p:spPr>
            <a:xfrm>
              <a:off x="6372200" y="3140968"/>
              <a:ext cx="288033" cy="42472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4" name="Flecha abajo 13"/>
            <p:cNvSpPr/>
            <p:nvPr/>
          </p:nvSpPr>
          <p:spPr>
            <a:xfrm>
              <a:off x="6372199" y="3940377"/>
              <a:ext cx="288033" cy="42472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33108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827584" y="95973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Secuencial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67544" y="2294683"/>
            <a:ext cx="2020966" cy="4374677"/>
            <a:chOff x="1601338" y="2294683"/>
            <a:chExt cx="2020966" cy="437467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52213" t="38188" r="35059" b="13579"/>
            <a:stretch/>
          </p:blipFill>
          <p:spPr>
            <a:xfrm>
              <a:off x="1601338" y="3140968"/>
              <a:ext cx="1656184" cy="3528392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604251" y="2294683"/>
              <a:ext cx="2018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rgbClr val="92D050"/>
                  </a:solidFill>
                </a:rPr>
                <a:t>SECUENCIAL</a:t>
              </a:r>
              <a:endParaRPr lang="es-VE" sz="28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2699792" y="1940639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Realice un pseudocódigo que pida por pantalla dos números y muestra su suma.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84057"/>
              </p:ext>
            </p:extLst>
          </p:nvPr>
        </p:nvGraphicFramePr>
        <p:xfrm>
          <a:off x="2578936" y="2817903"/>
          <a:ext cx="6290383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856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</a:tblGrid>
              <a:tr h="15973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ENTRADA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PROCESO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SALIDA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 smtClean="0"/>
                        <a:t>Num1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 smtClean="0"/>
                        <a:t>Num2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Suma </a:t>
                      </a:r>
                      <a:r>
                        <a:rPr lang="es-V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Num</a:t>
                      </a:r>
                      <a:r>
                        <a:rPr lang="es-V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+ </a:t>
                      </a:r>
                      <a:r>
                        <a:rPr lang="es-V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Num2</a:t>
                      </a:r>
                    </a:p>
                    <a:p>
                      <a:endParaRPr lang="es-E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Suma</a:t>
                      </a:r>
                      <a:r>
                        <a:rPr lang="es-ES" sz="1400" baseline="0" dirty="0" smtClean="0"/>
                        <a:t> </a:t>
                      </a:r>
                      <a:endParaRPr lang="es-VE" sz="1400" dirty="0" smtClean="0"/>
                    </a:p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2597466" y="411481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/>
              <a:t>Variables</a:t>
            </a:r>
            <a:r>
              <a:rPr lang="es-VE" sz="1600" dirty="0" smtClean="0"/>
              <a:t>:</a:t>
            </a:r>
          </a:p>
          <a:p>
            <a:r>
              <a:rPr lang="es-VE" sz="1600" dirty="0"/>
              <a:t> </a:t>
            </a:r>
            <a:r>
              <a:rPr lang="es-VE" sz="1600" dirty="0" smtClean="0"/>
              <a:t>      </a:t>
            </a:r>
            <a:r>
              <a:rPr lang="es-ES" sz="1600" dirty="0" smtClean="0"/>
              <a:t>Num1 </a:t>
            </a:r>
            <a:r>
              <a:rPr lang="es-ES" sz="1600" dirty="0" err="1" smtClean="0"/>
              <a:t>int</a:t>
            </a:r>
            <a:r>
              <a:rPr lang="es-ES" sz="1600" dirty="0" smtClean="0"/>
              <a:t> </a:t>
            </a:r>
          </a:p>
          <a:p>
            <a:r>
              <a:rPr lang="es-ES" sz="1600" dirty="0"/>
              <a:t> </a:t>
            </a:r>
            <a:r>
              <a:rPr lang="es-ES" sz="1600" dirty="0" smtClean="0"/>
              <a:t>      Num2 </a:t>
            </a:r>
            <a:r>
              <a:rPr lang="es-ES" sz="1600" dirty="0" err="1" smtClean="0"/>
              <a:t>int</a:t>
            </a:r>
            <a:endParaRPr lang="es-ES" sz="1600" dirty="0" smtClean="0"/>
          </a:p>
          <a:p>
            <a:r>
              <a:rPr lang="es-ES" sz="1600" dirty="0"/>
              <a:t> </a:t>
            </a:r>
            <a:r>
              <a:rPr lang="es-ES" sz="1600" dirty="0" smtClean="0"/>
              <a:t>      Suma </a:t>
            </a:r>
            <a:r>
              <a:rPr lang="es-ES" sz="1600" dirty="0" err="1" smtClean="0"/>
              <a:t>int</a:t>
            </a:r>
            <a:r>
              <a:rPr lang="es-ES" sz="1600" dirty="0" smtClean="0"/>
              <a:t> </a:t>
            </a:r>
            <a:endParaRPr lang="es-VE" sz="1600" dirty="0" smtClean="0"/>
          </a:p>
          <a:p>
            <a:r>
              <a:rPr lang="es-ES" sz="1600" dirty="0" smtClean="0"/>
              <a:t>Escribir </a:t>
            </a:r>
            <a:r>
              <a:rPr lang="es-VE" sz="1600" dirty="0" smtClean="0"/>
              <a:t>“Ingrese Numero1“</a:t>
            </a:r>
          </a:p>
          <a:p>
            <a:r>
              <a:rPr lang="es-ES" sz="1600" dirty="0" smtClean="0"/>
              <a:t>Lectura Num1</a:t>
            </a:r>
          </a:p>
          <a:p>
            <a:r>
              <a:rPr lang="es-ES" sz="1600" dirty="0" smtClean="0"/>
              <a:t>Escribir </a:t>
            </a:r>
            <a:r>
              <a:rPr lang="es-VE" sz="1600" dirty="0"/>
              <a:t>“Ingrese </a:t>
            </a:r>
            <a:r>
              <a:rPr lang="es-VE" sz="1600" dirty="0" smtClean="0"/>
              <a:t>Numero2“</a:t>
            </a:r>
            <a:endParaRPr lang="es-VE" sz="1600" dirty="0"/>
          </a:p>
          <a:p>
            <a:r>
              <a:rPr lang="es-ES" sz="1600" dirty="0" smtClean="0"/>
              <a:t>Lectura Num2</a:t>
            </a:r>
          </a:p>
          <a:p>
            <a:r>
              <a:rPr lang="es-ES" sz="1600" dirty="0" smtClean="0"/>
              <a:t>Suma  </a:t>
            </a:r>
            <a:r>
              <a:rPr lang="es-VE" sz="1600" dirty="0"/>
              <a:t>= </a:t>
            </a:r>
            <a:r>
              <a:rPr lang="es-VE" sz="1600" dirty="0" smtClean="0"/>
              <a:t>Num1 +  </a:t>
            </a:r>
            <a:r>
              <a:rPr lang="es-VE" sz="1600" dirty="0" err="1" smtClean="0"/>
              <a:t>Num</a:t>
            </a:r>
            <a:r>
              <a:rPr lang="es-VE" sz="1600" dirty="0" smtClean="0"/>
              <a:t> 2</a:t>
            </a:r>
          </a:p>
          <a:p>
            <a:r>
              <a:rPr lang="es-ES" sz="1600" dirty="0" smtClean="0"/>
              <a:t>Mostrar  Suma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2116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827584" y="95973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Secuencial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99792" y="2328939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Realice un pseudocódigo que pida por pantalla dos números y muestra su suma.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9719"/>
              </p:ext>
            </p:extLst>
          </p:nvPr>
        </p:nvGraphicFramePr>
        <p:xfrm>
          <a:off x="3227008" y="3185516"/>
          <a:ext cx="5521456" cy="1744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871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1916504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2255081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</a:tblGrid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Num1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Num2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Suma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400" dirty="0" smtClean="0"/>
                        <a:t>3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4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3 +</a:t>
                      </a:r>
                      <a:r>
                        <a:rPr lang="es-ES" sz="1400" baseline="0" dirty="0" smtClean="0"/>
                        <a:t> 4  </a:t>
                      </a:r>
                      <a:r>
                        <a:rPr lang="es-VE" sz="1400" dirty="0" smtClean="0"/>
                        <a:t>= 7</a:t>
                      </a: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692123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749867"/>
                  </a:ext>
                </a:extLst>
              </a:tr>
              <a:tr h="359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003939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326220" y="315022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/>
              <a:t>Variables</a:t>
            </a:r>
            <a:r>
              <a:rPr lang="es-VE" sz="1600" dirty="0" smtClean="0"/>
              <a:t>:</a:t>
            </a:r>
          </a:p>
          <a:p>
            <a:r>
              <a:rPr lang="es-VE" sz="1600" dirty="0"/>
              <a:t> </a:t>
            </a:r>
            <a:r>
              <a:rPr lang="es-VE" sz="1600" dirty="0" smtClean="0"/>
              <a:t>      </a:t>
            </a:r>
            <a:r>
              <a:rPr lang="es-ES" sz="1600" dirty="0" smtClean="0"/>
              <a:t>Num1 </a:t>
            </a:r>
            <a:r>
              <a:rPr lang="es-ES" sz="1600" dirty="0" err="1" smtClean="0"/>
              <a:t>int</a:t>
            </a:r>
            <a:r>
              <a:rPr lang="es-ES" sz="1600" dirty="0" smtClean="0"/>
              <a:t> </a:t>
            </a:r>
          </a:p>
          <a:p>
            <a:r>
              <a:rPr lang="es-ES" sz="1600" dirty="0"/>
              <a:t> </a:t>
            </a:r>
            <a:r>
              <a:rPr lang="es-ES" sz="1600" dirty="0" smtClean="0"/>
              <a:t>      Num2 </a:t>
            </a:r>
            <a:r>
              <a:rPr lang="es-ES" sz="1600" dirty="0" err="1" smtClean="0"/>
              <a:t>int</a:t>
            </a:r>
            <a:endParaRPr lang="es-ES" sz="1600" dirty="0" smtClean="0"/>
          </a:p>
          <a:p>
            <a:r>
              <a:rPr lang="es-ES" sz="1600" dirty="0"/>
              <a:t> </a:t>
            </a:r>
            <a:r>
              <a:rPr lang="es-ES" sz="1600" dirty="0" smtClean="0"/>
              <a:t>      Suma </a:t>
            </a:r>
            <a:r>
              <a:rPr lang="es-ES" sz="1600" dirty="0" err="1" smtClean="0"/>
              <a:t>int</a:t>
            </a:r>
            <a:r>
              <a:rPr lang="es-ES" sz="1600" dirty="0" smtClean="0"/>
              <a:t> </a:t>
            </a:r>
            <a:endParaRPr lang="es-VE" sz="1600" dirty="0" smtClean="0"/>
          </a:p>
          <a:p>
            <a:r>
              <a:rPr lang="es-ES" sz="1600" dirty="0" smtClean="0"/>
              <a:t>Escribir </a:t>
            </a:r>
            <a:r>
              <a:rPr lang="es-VE" sz="1600" dirty="0" smtClean="0"/>
              <a:t>“Ingrese Numero1“</a:t>
            </a:r>
          </a:p>
          <a:p>
            <a:r>
              <a:rPr lang="es-ES" sz="1600" dirty="0" smtClean="0"/>
              <a:t>Lectura Num1</a:t>
            </a:r>
          </a:p>
          <a:p>
            <a:r>
              <a:rPr lang="es-ES" sz="1600" dirty="0" smtClean="0"/>
              <a:t>Escribir </a:t>
            </a:r>
            <a:r>
              <a:rPr lang="es-VE" sz="1600" dirty="0"/>
              <a:t>“Ingrese </a:t>
            </a:r>
            <a:r>
              <a:rPr lang="es-VE" sz="1600" dirty="0" smtClean="0"/>
              <a:t>Numero2“</a:t>
            </a:r>
            <a:endParaRPr lang="es-VE" sz="1600" dirty="0"/>
          </a:p>
          <a:p>
            <a:r>
              <a:rPr lang="es-ES" sz="1600" dirty="0" smtClean="0"/>
              <a:t>Lectura Num2</a:t>
            </a:r>
          </a:p>
          <a:p>
            <a:r>
              <a:rPr lang="es-ES" sz="1600" dirty="0" smtClean="0"/>
              <a:t>Suma  </a:t>
            </a:r>
            <a:r>
              <a:rPr lang="es-VE" sz="1600" dirty="0"/>
              <a:t>= </a:t>
            </a:r>
            <a:r>
              <a:rPr lang="es-VE" sz="1600" dirty="0" smtClean="0"/>
              <a:t>Num1 +  </a:t>
            </a:r>
            <a:r>
              <a:rPr lang="es-VE" sz="1600" dirty="0" err="1" smtClean="0"/>
              <a:t>Num</a:t>
            </a:r>
            <a:r>
              <a:rPr lang="es-VE" sz="1600" dirty="0" smtClean="0"/>
              <a:t> 2</a:t>
            </a:r>
          </a:p>
          <a:p>
            <a:r>
              <a:rPr lang="es-ES" sz="1600" dirty="0" smtClean="0"/>
              <a:t>Mostrar  Suma </a:t>
            </a:r>
            <a:endParaRPr lang="es-ES" sz="1600" dirty="0"/>
          </a:p>
        </p:txBody>
      </p:sp>
      <p:sp>
        <p:nvSpPr>
          <p:cNvPr id="8" name="Rectángulo 7"/>
          <p:cNvSpPr/>
          <p:nvPr/>
        </p:nvSpPr>
        <p:spPr>
          <a:xfrm>
            <a:off x="6451173" y="1591388"/>
            <a:ext cx="309018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800" b="1" dirty="0">
                <a:solidFill>
                  <a:srgbClr val="FF0000"/>
                </a:solidFill>
              </a:rPr>
              <a:t>Corrida en Frio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827584" y="95973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Secuencial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67544" y="2294683"/>
            <a:ext cx="2020966" cy="4374677"/>
            <a:chOff x="1601338" y="2294683"/>
            <a:chExt cx="2020966" cy="437467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52213" t="38188" r="35059" b="13579"/>
            <a:stretch/>
          </p:blipFill>
          <p:spPr>
            <a:xfrm>
              <a:off x="1601338" y="3140968"/>
              <a:ext cx="1656184" cy="3528392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604251" y="2294683"/>
              <a:ext cx="2018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rgbClr val="92D050"/>
                  </a:solidFill>
                </a:rPr>
                <a:t>SECUENCIAL</a:t>
              </a:r>
              <a:endParaRPr lang="es-VE" sz="28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3257522" y="2060848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800" dirty="0"/>
              <a:t>// Nombre y Apellido: Zulma </a:t>
            </a:r>
            <a:r>
              <a:rPr lang="es-VE" sz="800" dirty="0" err="1"/>
              <a:t>Diaz</a:t>
            </a:r>
            <a:endParaRPr lang="es-VE" sz="800" dirty="0"/>
          </a:p>
          <a:p>
            <a:r>
              <a:rPr lang="es-VE" sz="800" dirty="0"/>
              <a:t>// Descripción del Programa: Realice un pseudocódigo que pida por pantalla dos números y muestra su suma.</a:t>
            </a:r>
          </a:p>
          <a:p>
            <a:r>
              <a:rPr lang="es-VE" sz="800" dirty="0"/>
              <a:t>// Fecha de realización: 12/11/2023</a:t>
            </a:r>
          </a:p>
          <a:p>
            <a:r>
              <a:rPr lang="es-VE" sz="800" dirty="0"/>
              <a:t>// Fecha de modificación:12/11/2023</a:t>
            </a:r>
          </a:p>
          <a:p>
            <a:endParaRPr lang="es-VE" sz="800" dirty="0"/>
          </a:p>
          <a:p>
            <a:r>
              <a:rPr lang="es-VE" sz="800" dirty="0"/>
              <a:t>#</a:t>
            </a:r>
            <a:r>
              <a:rPr lang="es-VE" sz="800" dirty="0" err="1"/>
              <a:t>include</a:t>
            </a:r>
            <a:r>
              <a:rPr lang="es-VE" sz="800" dirty="0"/>
              <a:t> &lt;</a:t>
            </a:r>
            <a:r>
              <a:rPr lang="es-VE" sz="800" dirty="0" err="1"/>
              <a:t>stdio.h</a:t>
            </a:r>
            <a:r>
              <a:rPr lang="es-VE" sz="800" dirty="0"/>
              <a:t>&gt;</a:t>
            </a:r>
          </a:p>
          <a:p>
            <a:r>
              <a:rPr lang="es-VE" sz="800" dirty="0"/>
              <a:t>#</a:t>
            </a:r>
            <a:r>
              <a:rPr lang="es-VE" sz="800" dirty="0" err="1"/>
              <a:t>include</a:t>
            </a:r>
            <a:r>
              <a:rPr lang="es-VE" sz="800" dirty="0"/>
              <a:t> &lt;</a:t>
            </a:r>
            <a:r>
              <a:rPr lang="es-VE" sz="800" dirty="0" err="1"/>
              <a:t>stdlib.h</a:t>
            </a:r>
            <a:r>
              <a:rPr lang="es-VE" sz="800" dirty="0"/>
              <a:t>&gt;</a:t>
            </a:r>
          </a:p>
          <a:p>
            <a:r>
              <a:rPr lang="es-VE" sz="800" dirty="0"/>
              <a:t>#</a:t>
            </a:r>
            <a:r>
              <a:rPr lang="es-VE" sz="800" dirty="0" err="1"/>
              <a:t>include</a:t>
            </a:r>
            <a:r>
              <a:rPr lang="es-VE" sz="800" dirty="0"/>
              <a:t> &lt;</a:t>
            </a:r>
            <a:r>
              <a:rPr lang="es-VE" sz="800" dirty="0" err="1"/>
              <a:t>string.h</a:t>
            </a:r>
            <a:r>
              <a:rPr lang="es-VE" sz="800" dirty="0"/>
              <a:t>&gt;</a:t>
            </a:r>
          </a:p>
          <a:p>
            <a:endParaRPr lang="es-VE" sz="800" dirty="0"/>
          </a:p>
          <a:p>
            <a:r>
              <a:rPr lang="es-VE" sz="800" dirty="0" err="1"/>
              <a:t>int</a:t>
            </a:r>
            <a:r>
              <a:rPr lang="es-VE" sz="800" dirty="0"/>
              <a:t> </a:t>
            </a:r>
            <a:r>
              <a:rPr lang="es-VE" sz="800" dirty="0" err="1"/>
              <a:t>main</a:t>
            </a:r>
            <a:r>
              <a:rPr lang="es-VE" sz="800" dirty="0"/>
              <a:t>() { </a:t>
            </a:r>
          </a:p>
          <a:p>
            <a:r>
              <a:rPr lang="es-VE" sz="800" dirty="0"/>
              <a:t>    //  </a:t>
            </a:r>
            <a:r>
              <a:rPr lang="es-VE" sz="800" dirty="0" err="1"/>
              <a:t>Definicion</a:t>
            </a:r>
            <a:r>
              <a:rPr lang="es-VE" sz="800" dirty="0"/>
              <a:t> de Variables</a:t>
            </a:r>
          </a:p>
          <a:p>
            <a:r>
              <a:rPr lang="es-VE" sz="800" dirty="0"/>
              <a:t>     </a:t>
            </a:r>
          </a:p>
          <a:p>
            <a:r>
              <a:rPr lang="es-VE" sz="800" dirty="0"/>
              <a:t>       </a:t>
            </a:r>
            <a:r>
              <a:rPr lang="es-VE" sz="800" dirty="0" err="1"/>
              <a:t>int</a:t>
            </a:r>
            <a:r>
              <a:rPr lang="es-VE" sz="800" dirty="0"/>
              <a:t> Num1,Num2,Suma; </a:t>
            </a:r>
          </a:p>
          <a:p>
            <a:r>
              <a:rPr lang="es-VE" sz="800" dirty="0"/>
              <a:t> </a:t>
            </a:r>
          </a:p>
          <a:p>
            <a:r>
              <a:rPr lang="es-VE" sz="800" dirty="0"/>
              <a:t>     </a:t>
            </a:r>
          </a:p>
          <a:p>
            <a:r>
              <a:rPr lang="es-VE" sz="800" dirty="0"/>
              <a:t>     //  Entrada de Datos</a:t>
            </a:r>
          </a:p>
          <a:p>
            <a:r>
              <a:rPr lang="es-VE" sz="800" dirty="0"/>
              <a:t>       </a:t>
            </a:r>
            <a:r>
              <a:rPr lang="es-VE" sz="800" dirty="0" err="1"/>
              <a:t>printf</a:t>
            </a:r>
            <a:r>
              <a:rPr lang="es-VE" sz="800" dirty="0"/>
              <a:t>(" Ingrese Numero 1.  "); </a:t>
            </a:r>
          </a:p>
          <a:p>
            <a:r>
              <a:rPr lang="es-VE" sz="800" dirty="0"/>
              <a:t>       </a:t>
            </a:r>
            <a:r>
              <a:rPr lang="es-VE" sz="800" dirty="0" err="1"/>
              <a:t>scanf</a:t>
            </a:r>
            <a:r>
              <a:rPr lang="es-VE" sz="800" dirty="0"/>
              <a:t>("%i",&amp;Num1);</a:t>
            </a:r>
          </a:p>
          <a:p>
            <a:r>
              <a:rPr lang="es-VE" sz="800" dirty="0"/>
              <a:t>       </a:t>
            </a:r>
            <a:r>
              <a:rPr lang="es-VE" sz="800" dirty="0" err="1"/>
              <a:t>printf</a:t>
            </a:r>
            <a:r>
              <a:rPr lang="es-VE" sz="800" dirty="0"/>
              <a:t>(" Ingrese Numero 2.  "); </a:t>
            </a:r>
          </a:p>
          <a:p>
            <a:r>
              <a:rPr lang="es-VE" sz="800" dirty="0"/>
              <a:t>       </a:t>
            </a:r>
            <a:r>
              <a:rPr lang="es-VE" sz="800" dirty="0" err="1"/>
              <a:t>scanf</a:t>
            </a:r>
            <a:r>
              <a:rPr lang="es-VE" sz="800" dirty="0"/>
              <a:t>("%i",&amp;Num2);</a:t>
            </a:r>
          </a:p>
          <a:p>
            <a:r>
              <a:rPr lang="es-VE" sz="800" dirty="0"/>
              <a:t>       </a:t>
            </a:r>
            <a:r>
              <a:rPr lang="es-VE" sz="800" dirty="0" err="1"/>
              <a:t>system</a:t>
            </a:r>
            <a:r>
              <a:rPr lang="es-VE" sz="800" dirty="0"/>
              <a:t>("</a:t>
            </a:r>
            <a:r>
              <a:rPr lang="es-VE" sz="800" dirty="0" err="1"/>
              <a:t>clear</a:t>
            </a:r>
            <a:r>
              <a:rPr lang="es-VE" sz="800" dirty="0"/>
              <a:t>");</a:t>
            </a:r>
          </a:p>
          <a:p>
            <a:r>
              <a:rPr lang="es-VE" sz="800" dirty="0"/>
              <a:t>       </a:t>
            </a:r>
          </a:p>
          <a:p>
            <a:r>
              <a:rPr lang="es-VE" sz="800" dirty="0"/>
              <a:t>     //  Calculo de Suma</a:t>
            </a:r>
          </a:p>
          <a:p>
            <a:r>
              <a:rPr lang="es-VE" sz="800" dirty="0"/>
              <a:t>        </a:t>
            </a:r>
          </a:p>
          <a:p>
            <a:r>
              <a:rPr lang="es-VE" sz="800" dirty="0"/>
              <a:t>       Suma  = Num1 + Num2;</a:t>
            </a:r>
          </a:p>
          <a:p>
            <a:r>
              <a:rPr lang="es-VE" sz="800" dirty="0"/>
              <a:t>         </a:t>
            </a:r>
          </a:p>
          <a:p>
            <a:r>
              <a:rPr lang="es-VE" sz="800" dirty="0"/>
              <a:t>     //  Muestra resultados</a:t>
            </a:r>
          </a:p>
          <a:p>
            <a:r>
              <a:rPr lang="es-VE" sz="800" dirty="0"/>
              <a:t>        </a:t>
            </a:r>
            <a:r>
              <a:rPr lang="es-VE" sz="800" dirty="0" err="1"/>
              <a:t>printf</a:t>
            </a:r>
            <a:r>
              <a:rPr lang="es-VE" sz="800" dirty="0"/>
              <a:t>(" \n Numero1.  %i", Num1); </a:t>
            </a:r>
          </a:p>
          <a:p>
            <a:r>
              <a:rPr lang="es-VE" sz="800" dirty="0"/>
              <a:t>        </a:t>
            </a:r>
            <a:r>
              <a:rPr lang="es-VE" sz="800" dirty="0" err="1"/>
              <a:t>printf</a:t>
            </a:r>
            <a:r>
              <a:rPr lang="es-VE" sz="800" dirty="0"/>
              <a:t>(" \n Numero2.  %i", Num2); </a:t>
            </a:r>
          </a:p>
          <a:p>
            <a:r>
              <a:rPr lang="es-VE" sz="800" dirty="0"/>
              <a:t>        </a:t>
            </a:r>
            <a:r>
              <a:rPr lang="es-VE" sz="800" dirty="0" err="1"/>
              <a:t>printf</a:t>
            </a:r>
            <a:r>
              <a:rPr lang="es-VE" sz="800" dirty="0"/>
              <a:t>(" \n Suma.     %i", Suma); </a:t>
            </a:r>
          </a:p>
          <a:p>
            <a:r>
              <a:rPr lang="es-VE" sz="800" dirty="0"/>
              <a:t>     </a:t>
            </a:r>
          </a:p>
          <a:p>
            <a:r>
              <a:rPr lang="es-VE" sz="800" dirty="0"/>
              <a:t>       </a:t>
            </a:r>
          </a:p>
          <a:p>
            <a:r>
              <a:rPr lang="es-VE" sz="800" dirty="0"/>
              <a:t>     </a:t>
            </a:r>
          </a:p>
          <a:p>
            <a:r>
              <a:rPr lang="es-VE" sz="800" dirty="0"/>
              <a:t>     </a:t>
            </a:r>
            <a:r>
              <a:rPr lang="es-VE" sz="800" dirty="0" err="1"/>
              <a:t>return</a:t>
            </a:r>
            <a:r>
              <a:rPr lang="es-VE" sz="800" dirty="0"/>
              <a:t> 0; </a:t>
            </a:r>
          </a:p>
          <a:p>
            <a:endParaRPr lang="es-VE" sz="800" dirty="0"/>
          </a:p>
          <a:p>
            <a:r>
              <a:rPr lang="es-VE" sz="800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2814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827584" y="95973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Decisión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90677" y="2294683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Estructura </a:t>
            </a:r>
            <a:r>
              <a:rPr lang="es-MX" sz="2800" b="1" i="1" dirty="0"/>
              <a:t>Decisión</a:t>
            </a:r>
            <a:r>
              <a:rPr lang="es-VE" sz="28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dirty="0"/>
              <a:t>La estructura de </a:t>
            </a:r>
            <a:r>
              <a:rPr lang="es-MX" sz="2800" dirty="0" smtClean="0"/>
              <a:t>decisión o condicional,  </a:t>
            </a:r>
            <a:r>
              <a:rPr lang="es-MX" sz="2800" dirty="0"/>
              <a:t>permite decidir entre ejecutar uno u otro conjunto de acciones en función de que se cumpla o no una determinada condición </a:t>
            </a:r>
            <a:r>
              <a:rPr lang="es-MX" sz="2800" dirty="0" smtClean="0"/>
              <a:t>lógica, tal como</a:t>
            </a:r>
            <a:r>
              <a:rPr lang="es-VE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800" dirty="0" smtClean="0"/>
              <a:t> </a:t>
            </a:r>
            <a:r>
              <a:rPr lang="es-ES" sz="2800" b="1" dirty="0" smtClean="0">
                <a:solidFill>
                  <a:srgbClr val="FF0000"/>
                </a:solidFill>
              </a:rPr>
              <a:t>(</a:t>
            </a:r>
            <a:r>
              <a:rPr lang="es-MX" sz="2800" b="1" dirty="0" err="1">
                <a:solidFill>
                  <a:srgbClr val="FF0000"/>
                </a:solidFill>
              </a:rPr>
              <a:t>if</a:t>
            </a:r>
            <a:r>
              <a:rPr lang="es-MX" sz="2800" b="1" dirty="0">
                <a:solidFill>
                  <a:srgbClr val="FF0000"/>
                </a:solidFill>
              </a:rPr>
              <a:t>, </a:t>
            </a:r>
            <a:r>
              <a:rPr lang="es-MX" sz="2800" b="1" dirty="0" err="1">
                <a:solidFill>
                  <a:srgbClr val="FF0000"/>
                </a:solidFill>
              </a:rPr>
              <a:t>else</a:t>
            </a:r>
            <a:r>
              <a:rPr lang="es-ES" sz="2800" b="1" dirty="0" smtClean="0">
                <a:solidFill>
                  <a:srgbClr val="FF0000"/>
                </a:solidFill>
              </a:rPr>
              <a:t>). </a:t>
            </a:r>
            <a:r>
              <a:rPr lang="es-ES" sz="2800" dirty="0" smtClean="0"/>
              <a:t>También,  </a:t>
            </a:r>
            <a:r>
              <a:rPr lang="es-MX" sz="2800" dirty="0"/>
              <a:t>existen otras estructuras selectivas como por ejemplo la decisión múltiple </a:t>
            </a:r>
            <a:r>
              <a:rPr lang="es-MX" sz="2800" b="1" dirty="0">
                <a:solidFill>
                  <a:srgbClr val="FF0000"/>
                </a:solidFill>
              </a:rPr>
              <a:t>(</a:t>
            </a:r>
            <a:r>
              <a:rPr lang="es-MX" sz="2800" b="1" dirty="0" err="1">
                <a:solidFill>
                  <a:srgbClr val="FF0000"/>
                </a:solidFill>
              </a:rPr>
              <a:t>switch</a:t>
            </a:r>
            <a:r>
              <a:rPr lang="es-MX" sz="2800" b="1" dirty="0">
                <a:solidFill>
                  <a:srgbClr val="FF0000"/>
                </a:solidFill>
              </a:rPr>
              <a:t>) </a:t>
            </a:r>
            <a:r>
              <a:rPr lang="es-MX" sz="2800" dirty="0"/>
              <a:t>y el </a:t>
            </a:r>
            <a:r>
              <a:rPr lang="es-MX" sz="2800" b="1" dirty="0" err="1">
                <a:solidFill>
                  <a:srgbClr val="FF0000"/>
                </a:solidFill>
              </a:rPr>
              <a:t>if-inline</a:t>
            </a:r>
            <a:r>
              <a:rPr lang="es-MX" sz="2800" b="1" dirty="0">
                <a:solidFill>
                  <a:srgbClr val="FF0000"/>
                </a:solidFill>
              </a:rPr>
              <a:t>. </a:t>
            </a:r>
            <a:endParaRPr lang="es-VE" sz="2800" b="1" dirty="0">
              <a:solidFill>
                <a:srgbClr val="FF000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9211" y="2303811"/>
            <a:ext cx="2724871" cy="4030661"/>
            <a:chOff x="2436707" y="2395445"/>
            <a:chExt cx="3672408" cy="427391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7939" t="38188" r="63836" b="13579"/>
            <a:stretch/>
          </p:blipFill>
          <p:spPr>
            <a:xfrm>
              <a:off x="2436707" y="3140968"/>
              <a:ext cx="3672408" cy="3528392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3603994" y="2395445"/>
              <a:ext cx="2173216" cy="55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DECISIÓN</a:t>
              </a:r>
              <a:endParaRPr lang="es-VE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3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715660" y="1779942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Realice un pseudocódigo que dado  un valor numérico entero, determinar si es par </a:t>
            </a:r>
            <a:r>
              <a:rPr lang="es-VE" sz="20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VE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impar, enviar mensaje correspondiente. U</a:t>
            </a:r>
            <a:r>
              <a:rPr lang="es-MX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número </a:t>
            </a:r>
            <a:r>
              <a:rPr lang="es-MX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es par, si  es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divisible por 2 o, también, </a:t>
            </a:r>
            <a:r>
              <a:rPr lang="es-MX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el valor residual que se obtiene al dividirlo por 2 es cero. 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24969" y="3476676"/>
            <a:ext cx="563005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dirty="0"/>
              <a:t>El operador % (“módulo” o “resto</a:t>
            </a:r>
            <a:r>
              <a:rPr lang="es-VE" sz="1600" dirty="0" smtClean="0"/>
              <a:t>”) </a:t>
            </a:r>
            <a:r>
              <a:rPr lang="es-VE" sz="1600" dirty="0"/>
              <a:t>retorna el resto (o valor residual) que se obtiene luego de efectuar la división entera de sus </a:t>
            </a:r>
            <a:r>
              <a:rPr lang="es-VE" sz="1600" dirty="0" err="1"/>
              <a:t>operandos</a:t>
            </a:r>
            <a:r>
              <a:rPr lang="es-VE" sz="1600" dirty="0" smtClean="0"/>
              <a:t>.</a:t>
            </a:r>
          </a:p>
          <a:p>
            <a:pPr algn="just"/>
            <a:endParaRPr lang="es-VE" sz="1600" dirty="0"/>
          </a:p>
          <a:p>
            <a:pPr algn="just"/>
            <a:r>
              <a:rPr lang="es-VE" sz="1600" dirty="0"/>
              <a:t>E</a:t>
            </a:r>
            <a:r>
              <a:rPr lang="es-VE" sz="1600" dirty="0" smtClean="0"/>
              <a:t>jemplo: </a:t>
            </a:r>
          </a:p>
          <a:p>
            <a:pPr algn="just"/>
            <a:endParaRPr lang="es-VE" sz="1600" dirty="0"/>
          </a:p>
          <a:p>
            <a:pPr algn="just"/>
            <a:r>
              <a:rPr lang="es-VE" sz="1600" dirty="0" err="1" smtClean="0"/>
              <a:t>int</a:t>
            </a:r>
            <a:r>
              <a:rPr lang="es-VE" sz="1600" dirty="0" smtClean="0"/>
              <a:t> x </a:t>
            </a:r>
            <a:r>
              <a:rPr lang="es-VE" sz="1600" dirty="0"/>
              <a:t>= </a:t>
            </a:r>
            <a:r>
              <a:rPr lang="es-VE" sz="1600" dirty="0" smtClean="0"/>
              <a:t>7;</a:t>
            </a:r>
          </a:p>
          <a:p>
            <a:pPr algn="just"/>
            <a:r>
              <a:rPr lang="es-VE" sz="1600" dirty="0" err="1" smtClean="0"/>
              <a:t>int</a:t>
            </a:r>
            <a:r>
              <a:rPr lang="es-VE" sz="1600" dirty="0" smtClean="0"/>
              <a:t> y </a:t>
            </a:r>
            <a:r>
              <a:rPr lang="es-VE" sz="1600" dirty="0"/>
              <a:t>= </a:t>
            </a:r>
            <a:r>
              <a:rPr lang="es-VE" sz="1600" dirty="0" smtClean="0"/>
              <a:t>3</a:t>
            </a:r>
            <a:r>
              <a:rPr lang="es-VE" sz="1600" dirty="0"/>
              <a:t>;</a:t>
            </a:r>
          </a:p>
          <a:p>
            <a:pPr algn="just"/>
            <a:r>
              <a:rPr lang="es-VE" sz="1600" dirty="0" err="1" smtClean="0"/>
              <a:t>int</a:t>
            </a:r>
            <a:r>
              <a:rPr lang="es-VE" sz="1600" dirty="0" smtClean="0"/>
              <a:t> z </a:t>
            </a:r>
            <a:r>
              <a:rPr lang="es-VE" sz="1600" dirty="0"/>
              <a:t>= </a:t>
            </a:r>
            <a:r>
              <a:rPr lang="es-VE" sz="1600" dirty="0" smtClean="0"/>
              <a:t>x </a:t>
            </a:r>
            <a:r>
              <a:rPr lang="es-VE" sz="1600" dirty="0"/>
              <a:t>% y</a:t>
            </a:r>
            <a:r>
              <a:rPr lang="es-VE" sz="1600" dirty="0" smtClean="0"/>
              <a:t>;</a:t>
            </a:r>
          </a:p>
          <a:p>
            <a:pPr algn="just"/>
            <a:endParaRPr lang="es-ES" sz="1600" dirty="0"/>
          </a:p>
          <a:p>
            <a:pPr algn="just"/>
            <a:r>
              <a:rPr lang="es-ES" sz="2000" b="1" dirty="0" smtClean="0">
                <a:solidFill>
                  <a:srgbClr val="FF0000"/>
                </a:solidFill>
              </a:rPr>
              <a:t>Resultado- z </a:t>
            </a:r>
            <a:r>
              <a:rPr lang="es-VE" sz="2000" b="1" dirty="0">
                <a:solidFill>
                  <a:srgbClr val="FF0000"/>
                </a:solidFill>
              </a:rPr>
              <a:t>= </a:t>
            </a:r>
            <a:r>
              <a:rPr lang="es-VE" sz="2000" b="1" dirty="0" smtClean="0">
                <a:solidFill>
                  <a:srgbClr val="FF0000"/>
                </a:solidFill>
              </a:rPr>
              <a:t>1</a:t>
            </a:r>
          </a:p>
          <a:p>
            <a:pPr algn="just"/>
            <a:endParaRPr lang="es-VE" sz="1600" dirty="0"/>
          </a:p>
        </p:txBody>
      </p:sp>
      <p:sp>
        <p:nvSpPr>
          <p:cNvPr id="15" name="object 3"/>
          <p:cNvSpPr txBox="1"/>
          <p:nvPr/>
        </p:nvSpPr>
        <p:spPr>
          <a:xfrm>
            <a:off x="827584" y="95973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Decisión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-9211" y="2303811"/>
            <a:ext cx="2724871" cy="4030661"/>
            <a:chOff x="2436707" y="2395445"/>
            <a:chExt cx="3672408" cy="4273915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/>
            <a:srcRect l="7939" t="38188" r="63836" b="13579"/>
            <a:stretch/>
          </p:blipFill>
          <p:spPr>
            <a:xfrm>
              <a:off x="2436707" y="3140968"/>
              <a:ext cx="3672408" cy="3528392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3603994" y="2395445"/>
              <a:ext cx="2173216" cy="55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DECISIÓN</a:t>
              </a:r>
              <a:endParaRPr lang="es-VE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2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-119260" y="1051216"/>
            <a:ext cx="1228190" cy="5402120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G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N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D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endParaRPr sz="5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cxnSp>
        <p:nvCxnSpPr>
          <p:cNvPr id="10" name="6 Conector recto"/>
          <p:cNvCxnSpPr/>
          <p:nvPr/>
        </p:nvCxnSpPr>
        <p:spPr>
          <a:xfrm>
            <a:off x="1043608" y="1340768"/>
            <a:ext cx="0" cy="4897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863051" y="1341840"/>
            <a:ext cx="616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0"/>
              </a:spcBef>
            </a:pPr>
            <a:r>
              <a:rPr lang="es-VE" sz="3600" dirty="0">
                <a:solidFill>
                  <a:schemeClr val="tx2"/>
                </a:solidFill>
              </a:rPr>
              <a:t>Paradigmas de la </a:t>
            </a:r>
            <a:r>
              <a:rPr lang="es-VE" sz="3600" dirty="0" smtClean="0">
                <a:solidFill>
                  <a:schemeClr val="tx2"/>
                </a:solidFill>
              </a:rPr>
              <a:t>Programación </a:t>
            </a:r>
            <a:endParaRPr lang="es-VE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23047" y="2204864"/>
            <a:ext cx="69373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Iniciando en Programación en Lenguaje C -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Guía de uso de </a:t>
            </a:r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-C++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Corrida en frio</a:t>
            </a:r>
            <a:endParaRPr lang="es-V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s-V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Secuencial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decisión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Librerías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predefinidas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339752" y="1484784"/>
            <a:ext cx="6424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VE" sz="16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Realice un pseudocódigo que dado  un valor numérico entero, determinar si es par </a:t>
            </a:r>
            <a:r>
              <a:rPr lang="es-VE" sz="16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VE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impar, enviar mensaje correspondiente. U</a:t>
            </a:r>
            <a:r>
              <a:rPr lang="es-MX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número </a:t>
            </a:r>
            <a:r>
              <a:rPr lang="es-MX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es par, si  es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divisible por 2 o, también, </a:t>
            </a:r>
            <a:r>
              <a:rPr lang="es-MX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el valor residual que se obtiene al dividirlo por 2 es cero. </a:t>
            </a:r>
            <a:endParaRPr lang="es-V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2258"/>
              </p:ext>
            </p:extLst>
          </p:nvPr>
        </p:nvGraphicFramePr>
        <p:xfrm>
          <a:off x="2771800" y="2708920"/>
          <a:ext cx="5980866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2186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2848485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1670195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</a:tblGrid>
              <a:tr h="15973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ENTRADA</a:t>
                      </a:r>
                      <a:endParaRPr lang="es-V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PROCESO</a:t>
                      </a:r>
                      <a:endParaRPr lang="es-V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SALIDA</a:t>
                      </a:r>
                      <a:endParaRPr lang="es-V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baseline="0" dirty="0" smtClean="0"/>
                        <a:t>Num1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 Num1%2 == 0 ) </a:t>
                      </a:r>
                      <a:r>
                        <a:rPr lang="en-US" sz="1200" dirty="0" err="1" smtClean="0"/>
                        <a:t>entonces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aseline="0" dirty="0" smtClean="0"/>
                        <a:t>    </a:t>
                      </a:r>
                      <a:r>
                        <a:rPr lang="en-US" sz="1200" baseline="0" dirty="0" err="1" smtClean="0"/>
                        <a:t>mensaje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s-V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pt-B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“Numero  es par“</a:t>
                      </a:r>
                    </a:p>
                    <a:p>
                      <a:r>
                        <a:rPr lang="pt-B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pt-BR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</a:t>
                      </a:r>
                      <a:r>
                        <a:rPr lang="pt-B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contrario</a:t>
                      </a:r>
                    </a:p>
                    <a:p>
                      <a:r>
                        <a:rPr lang="pt-B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mensaje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s-V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pt-B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“Numero  es impar“</a:t>
                      </a:r>
                      <a:endParaRPr lang="es-V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mensaje</a:t>
                      </a:r>
                      <a:endParaRPr lang="es-VE" sz="1200" dirty="0" smtClean="0"/>
                    </a:p>
                    <a:p>
                      <a:endParaRPr lang="es-V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2987824" y="40043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/>
              <a:t>Variables</a:t>
            </a:r>
            <a:r>
              <a:rPr lang="es-VE" sz="1600" dirty="0" smtClean="0"/>
              <a:t>:</a:t>
            </a:r>
          </a:p>
          <a:p>
            <a:r>
              <a:rPr lang="es-VE" sz="1600" dirty="0"/>
              <a:t> </a:t>
            </a:r>
            <a:r>
              <a:rPr lang="es-VE" sz="1600" dirty="0" smtClean="0"/>
              <a:t>      </a:t>
            </a:r>
            <a:r>
              <a:rPr lang="es-ES" sz="1600" dirty="0" smtClean="0"/>
              <a:t>Num1 </a:t>
            </a:r>
            <a:r>
              <a:rPr lang="es-ES" sz="1600" dirty="0" err="1" smtClean="0"/>
              <a:t>int</a:t>
            </a:r>
            <a:r>
              <a:rPr lang="es-ES" sz="1600" dirty="0" smtClean="0"/>
              <a:t> </a:t>
            </a:r>
          </a:p>
          <a:p>
            <a:endParaRPr lang="es-ES" sz="1600" dirty="0" smtClean="0"/>
          </a:p>
          <a:p>
            <a:r>
              <a:rPr lang="es-ES" sz="1600" dirty="0" smtClean="0"/>
              <a:t>Escribir </a:t>
            </a:r>
            <a:r>
              <a:rPr lang="es-VE" sz="1600" dirty="0" smtClean="0"/>
              <a:t>“Ingrese Numero“</a:t>
            </a:r>
          </a:p>
          <a:p>
            <a:r>
              <a:rPr lang="es-ES" sz="1600" dirty="0" smtClean="0"/>
              <a:t>Lectura Num1</a:t>
            </a:r>
          </a:p>
          <a:p>
            <a:r>
              <a:rPr lang="en-US" sz="1600" dirty="0"/>
              <a:t>Si ( </a:t>
            </a:r>
            <a:r>
              <a:rPr lang="en-US" sz="1600" dirty="0" smtClean="0"/>
              <a:t>Num1%2 </a:t>
            </a:r>
            <a:r>
              <a:rPr lang="en-US" sz="1600" dirty="0"/>
              <a:t>== 0 ) </a:t>
            </a:r>
            <a:r>
              <a:rPr lang="en-US" sz="1600" dirty="0" err="1"/>
              <a:t>entonces</a:t>
            </a:r>
            <a:r>
              <a:rPr lang="en-US" sz="1600" dirty="0"/>
              <a:t> 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mensaje</a:t>
            </a:r>
            <a:r>
              <a:rPr lang="en-US" sz="1600" dirty="0"/>
              <a:t> </a:t>
            </a:r>
            <a:r>
              <a:rPr lang="es-VE" sz="1600" dirty="0"/>
              <a:t>= </a:t>
            </a:r>
            <a:r>
              <a:rPr lang="pt-BR" sz="1600" dirty="0"/>
              <a:t>“Numero  es par“</a:t>
            </a:r>
          </a:p>
          <a:p>
            <a:r>
              <a:rPr lang="pt-BR" sz="1600" dirty="0"/>
              <a:t>De </a:t>
            </a:r>
            <a:r>
              <a:rPr lang="pt-BR" sz="1600" dirty="0" err="1"/>
              <a:t>lo</a:t>
            </a:r>
            <a:r>
              <a:rPr lang="pt-BR" sz="1600" dirty="0"/>
              <a:t> contrario</a:t>
            </a:r>
          </a:p>
          <a:p>
            <a:r>
              <a:rPr lang="pt-BR" sz="1600" dirty="0"/>
              <a:t>     </a:t>
            </a:r>
            <a:r>
              <a:rPr lang="en-US" sz="1600" dirty="0"/>
              <a:t> </a:t>
            </a:r>
            <a:r>
              <a:rPr lang="en-US" sz="1600" dirty="0" err="1"/>
              <a:t>mensaje</a:t>
            </a:r>
            <a:r>
              <a:rPr lang="en-US" sz="1600" dirty="0"/>
              <a:t> </a:t>
            </a:r>
            <a:r>
              <a:rPr lang="es-VE" sz="1600" dirty="0"/>
              <a:t>= </a:t>
            </a:r>
            <a:r>
              <a:rPr lang="pt-BR" sz="1600" dirty="0"/>
              <a:t>“Numero  es impar“</a:t>
            </a:r>
            <a:endParaRPr lang="es-VE" sz="1600" dirty="0"/>
          </a:p>
          <a:p>
            <a:endParaRPr lang="es-ES" sz="1600" dirty="0" smtClean="0"/>
          </a:p>
        </p:txBody>
      </p:sp>
      <p:sp>
        <p:nvSpPr>
          <p:cNvPr id="17" name="object 3"/>
          <p:cNvSpPr txBox="1"/>
          <p:nvPr/>
        </p:nvSpPr>
        <p:spPr>
          <a:xfrm>
            <a:off x="827584" y="764704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Decisión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-9211" y="2303811"/>
            <a:ext cx="2724871" cy="4030661"/>
            <a:chOff x="2436707" y="2395445"/>
            <a:chExt cx="3672408" cy="4273915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/>
            <a:srcRect l="7939" t="38188" r="63836" b="13579"/>
            <a:stretch/>
          </p:blipFill>
          <p:spPr>
            <a:xfrm>
              <a:off x="2436707" y="3140968"/>
              <a:ext cx="3672408" cy="3528392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3603994" y="2395445"/>
              <a:ext cx="2173216" cy="55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DECISIÓN</a:t>
              </a:r>
              <a:endParaRPr lang="es-VE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3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57522" y="1455732"/>
            <a:ext cx="4572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1050" dirty="0"/>
              <a:t>// Nombre y Apellido: Zulma </a:t>
            </a:r>
            <a:r>
              <a:rPr lang="es-VE" sz="1050" dirty="0" err="1"/>
              <a:t>Diaz</a:t>
            </a:r>
            <a:endParaRPr lang="es-VE" sz="1050" dirty="0"/>
          </a:p>
          <a:p>
            <a:r>
              <a:rPr lang="es-VE" sz="1050" dirty="0"/>
              <a:t>// Descripción del Programa: Realice un pseudocódigo que dado  un valor numérico entero, determinar si es par o impar, enviar mensaje correspondiente.</a:t>
            </a:r>
          </a:p>
          <a:p>
            <a:r>
              <a:rPr lang="es-VE" sz="1050" dirty="0"/>
              <a:t>// Fecha de realización: 13/11/2023</a:t>
            </a:r>
          </a:p>
          <a:p>
            <a:r>
              <a:rPr lang="es-VE" sz="1050" dirty="0"/>
              <a:t>// Fecha de modificación:13/11/2023</a:t>
            </a:r>
          </a:p>
          <a:p>
            <a:endParaRPr lang="es-VE" sz="1050" dirty="0"/>
          </a:p>
          <a:p>
            <a:r>
              <a:rPr lang="es-VE" sz="1050" dirty="0"/>
              <a:t>#</a:t>
            </a:r>
            <a:r>
              <a:rPr lang="es-VE" sz="1050" dirty="0" err="1"/>
              <a:t>include</a:t>
            </a:r>
            <a:r>
              <a:rPr lang="es-VE" sz="1050" dirty="0"/>
              <a:t> &lt;</a:t>
            </a:r>
            <a:r>
              <a:rPr lang="es-VE" sz="1050" dirty="0" err="1"/>
              <a:t>stdio.h</a:t>
            </a:r>
            <a:r>
              <a:rPr lang="es-VE" sz="1050" dirty="0"/>
              <a:t>&gt;</a:t>
            </a:r>
          </a:p>
          <a:p>
            <a:r>
              <a:rPr lang="es-VE" sz="1050" dirty="0"/>
              <a:t>#</a:t>
            </a:r>
            <a:r>
              <a:rPr lang="es-VE" sz="1050" dirty="0" err="1"/>
              <a:t>include</a:t>
            </a:r>
            <a:r>
              <a:rPr lang="es-VE" sz="1050" dirty="0"/>
              <a:t> &lt;</a:t>
            </a:r>
            <a:r>
              <a:rPr lang="es-VE" sz="1050" dirty="0" err="1"/>
              <a:t>stdlib.h</a:t>
            </a:r>
            <a:r>
              <a:rPr lang="es-VE" sz="1050" dirty="0"/>
              <a:t>&gt;</a:t>
            </a:r>
          </a:p>
          <a:p>
            <a:r>
              <a:rPr lang="es-VE" sz="1050" dirty="0"/>
              <a:t>#</a:t>
            </a:r>
            <a:r>
              <a:rPr lang="es-VE" sz="1050" dirty="0" err="1"/>
              <a:t>include</a:t>
            </a:r>
            <a:r>
              <a:rPr lang="es-VE" sz="1050" dirty="0"/>
              <a:t> &lt;</a:t>
            </a:r>
            <a:r>
              <a:rPr lang="es-VE" sz="1050" dirty="0" err="1"/>
              <a:t>string.h</a:t>
            </a:r>
            <a:r>
              <a:rPr lang="es-VE" sz="1050" dirty="0"/>
              <a:t>&gt;</a:t>
            </a:r>
          </a:p>
          <a:p>
            <a:endParaRPr lang="es-VE" sz="1050" dirty="0"/>
          </a:p>
          <a:p>
            <a:r>
              <a:rPr lang="es-VE" sz="1050" dirty="0" err="1"/>
              <a:t>int</a:t>
            </a:r>
            <a:r>
              <a:rPr lang="es-VE" sz="1050" dirty="0"/>
              <a:t> </a:t>
            </a:r>
            <a:r>
              <a:rPr lang="es-VE" sz="1050" dirty="0" err="1"/>
              <a:t>main</a:t>
            </a:r>
            <a:r>
              <a:rPr lang="es-VE" sz="1050" dirty="0"/>
              <a:t>() { </a:t>
            </a:r>
          </a:p>
          <a:p>
            <a:r>
              <a:rPr lang="es-VE" sz="1050" dirty="0"/>
              <a:t>    //  </a:t>
            </a:r>
            <a:r>
              <a:rPr lang="es-VE" sz="1050" dirty="0" err="1"/>
              <a:t>Definicion</a:t>
            </a:r>
            <a:r>
              <a:rPr lang="es-VE" sz="1050" dirty="0"/>
              <a:t> de Variables</a:t>
            </a:r>
          </a:p>
          <a:p>
            <a:r>
              <a:rPr lang="es-VE" sz="1050" dirty="0"/>
              <a:t>        </a:t>
            </a:r>
            <a:r>
              <a:rPr lang="es-VE" sz="1050" dirty="0" err="1"/>
              <a:t>int</a:t>
            </a:r>
            <a:r>
              <a:rPr lang="es-VE" sz="1050" dirty="0"/>
              <a:t> Num1; </a:t>
            </a:r>
          </a:p>
          <a:p>
            <a:r>
              <a:rPr lang="es-VE" sz="1050" dirty="0"/>
              <a:t>    //  Entrada de Datos</a:t>
            </a:r>
          </a:p>
          <a:p>
            <a:r>
              <a:rPr lang="es-VE" sz="1050" dirty="0"/>
              <a:t>       </a:t>
            </a:r>
            <a:r>
              <a:rPr lang="es-VE" sz="1050" dirty="0" err="1"/>
              <a:t>printf</a:t>
            </a:r>
            <a:r>
              <a:rPr lang="es-VE" sz="1050" dirty="0"/>
              <a:t>(" Ingrese Numero.  "); </a:t>
            </a:r>
          </a:p>
          <a:p>
            <a:r>
              <a:rPr lang="es-VE" sz="1050" dirty="0"/>
              <a:t>       </a:t>
            </a:r>
            <a:r>
              <a:rPr lang="es-VE" sz="1050" dirty="0" err="1"/>
              <a:t>scanf</a:t>
            </a:r>
            <a:r>
              <a:rPr lang="es-VE" sz="1050" dirty="0"/>
              <a:t>("%i",&amp;Num1);</a:t>
            </a:r>
          </a:p>
          <a:p>
            <a:r>
              <a:rPr lang="es-VE" sz="1050" dirty="0"/>
              <a:t>    // </a:t>
            </a:r>
            <a:r>
              <a:rPr lang="es-VE" sz="1050" dirty="0" err="1"/>
              <a:t>system</a:t>
            </a:r>
            <a:r>
              <a:rPr lang="es-VE" sz="1050" dirty="0"/>
              <a:t>("</a:t>
            </a:r>
            <a:r>
              <a:rPr lang="es-VE" sz="1050" dirty="0" err="1"/>
              <a:t>clear</a:t>
            </a:r>
            <a:r>
              <a:rPr lang="es-VE" sz="1050" dirty="0"/>
              <a:t>");</a:t>
            </a:r>
          </a:p>
          <a:p>
            <a:r>
              <a:rPr lang="es-VE" sz="1050" dirty="0"/>
              <a:t>   //  </a:t>
            </a:r>
            <a:r>
              <a:rPr lang="es-VE" sz="1050" dirty="0" err="1"/>
              <a:t>Determinacion</a:t>
            </a:r>
            <a:r>
              <a:rPr lang="es-VE" sz="1050" dirty="0"/>
              <a:t> si es par o impar</a:t>
            </a:r>
          </a:p>
          <a:p>
            <a:r>
              <a:rPr lang="es-VE" sz="1050" dirty="0" smtClean="0"/>
              <a:t>   </a:t>
            </a:r>
            <a:r>
              <a:rPr lang="es-VE" sz="1050" dirty="0" err="1" smtClean="0"/>
              <a:t>if</a:t>
            </a:r>
            <a:r>
              <a:rPr lang="es-VE" sz="1050" dirty="0"/>
              <a:t>( Num1%2 == 0 )</a:t>
            </a:r>
          </a:p>
          <a:p>
            <a:r>
              <a:rPr lang="es-VE" sz="1050" dirty="0" smtClean="0"/>
              <a:t>     {</a:t>
            </a:r>
            <a:endParaRPr lang="es-VE" sz="1050" dirty="0"/>
          </a:p>
          <a:p>
            <a:r>
              <a:rPr lang="es-VE" sz="1050" dirty="0" smtClean="0"/>
              <a:t>      //  </a:t>
            </a:r>
            <a:r>
              <a:rPr lang="es-VE" sz="1050" dirty="0"/>
              <a:t>Muestra resultados</a:t>
            </a:r>
          </a:p>
          <a:p>
            <a:r>
              <a:rPr lang="es-VE" sz="1050" dirty="0" smtClean="0"/>
              <a:t>           </a:t>
            </a:r>
            <a:r>
              <a:rPr lang="es-VE" sz="1050" dirty="0" err="1" smtClean="0"/>
              <a:t>printf</a:t>
            </a:r>
            <a:r>
              <a:rPr lang="es-VE" sz="1050" dirty="0"/>
              <a:t>("%d es par\n",Num1);</a:t>
            </a:r>
          </a:p>
          <a:p>
            <a:r>
              <a:rPr lang="es-VE" sz="1050" dirty="0" smtClean="0"/>
              <a:t>      }</a:t>
            </a:r>
            <a:endParaRPr lang="es-VE" sz="1050" dirty="0"/>
          </a:p>
          <a:p>
            <a:r>
              <a:rPr lang="es-VE" sz="1050" dirty="0" smtClean="0"/>
              <a:t>    </a:t>
            </a:r>
            <a:r>
              <a:rPr lang="es-VE" sz="1050" dirty="0" err="1"/>
              <a:t>else</a:t>
            </a:r>
            <a:r>
              <a:rPr lang="es-VE" sz="1050" dirty="0"/>
              <a:t> </a:t>
            </a:r>
          </a:p>
          <a:p>
            <a:r>
              <a:rPr lang="es-VE" sz="1050" dirty="0" smtClean="0"/>
              <a:t>      </a:t>
            </a:r>
            <a:r>
              <a:rPr lang="es-VE" sz="1050" dirty="0"/>
              <a:t>{</a:t>
            </a:r>
          </a:p>
          <a:p>
            <a:r>
              <a:rPr lang="es-VE" sz="1050" dirty="0" smtClean="0"/>
              <a:t>        //  </a:t>
            </a:r>
            <a:r>
              <a:rPr lang="es-VE" sz="1050" dirty="0"/>
              <a:t>Muestra resultados</a:t>
            </a:r>
          </a:p>
          <a:p>
            <a:r>
              <a:rPr lang="es-VE" sz="1050" dirty="0" smtClean="0"/>
              <a:t>             </a:t>
            </a:r>
            <a:r>
              <a:rPr lang="es-VE" sz="1050" dirty="0" err="1" smtClean="0"/>
              <a:t>printf</a:t>
            </a:r>
            <a:r>
              <a:rPr lang="es-VE" sz="1050" dirty="0"/>
              <a:t>("%d es impar\n",Num1);</a:t>
            </a:r>
          </a:p>
          <a:p>
            <a:r>
              <a:rPr lang="es-VE" sz="1050" dirty="0" smtClean="0"/>
              <a:t>       }</a:t>
            </a:r>
            <a:endParaRPr lang="es-VE" sz="1050" dirty="0"/>
          </a:p>
          <a:p>
            <a:r>
              <a:rPr lang="es-VE" sz="1050" dirty="0"/>
              <a:t>      </a:t>
            </a:r>
            <a:r>
              <a:rPr lang="es-VE" sz="1050" dirty="0" err="1"/>
              <a:t>return</a:t>
            </a:r>
            <a:r>
              <a:rPr lang="es-VE" sz="1050" dirty="0"/>
              <a:t> 0; </a:t>
            </a:r>
          </a:p>
          <a:p>
            <a:r>
              <a:rPr lang="es-VE" sz="1050" dirty="0"/>
              <a:t>}  </a:t>
            </a:r>
          </a:p>
        </p:txBody>
      </p:sp>
      <p:sp>
        <p:nvSpPr>
          <p:cNvPr id="16" name="object 3"/>
          <p:cNvSpPr txBox="1"/>
          <p:nvPr/>
        </p:nvSpPr>
        <p:spPr>
          <a:xfrm>
            <a:off x="827584" y="764704"/>
            <a:ext cx="8111765" cy="693138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Decisión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-9211" y="2303811"/>
            <a:ext cx="2724871" cy="4030661"/>
            <a:chOff x="2436707" y="2395445"/>
            <a:chExt cx="3672408" cy="4273915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/>
            <a:srcRect l="7939" t="38188" r="63836" b="13579"/>
            <a:stretch/>
          </p:blipFill>
          <p:spPr>
            <a:xfrm>
              <a:off x="2436707" y="3140968"/>
              <a:ext cx="3672408" cy="3528392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3603994" y="2395445"/>
              <a:ext cx="2173216" cy="55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DECISIÓN</a:t>
              </a:r>
              <a:endParaRPr lang="es-VE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9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539552" y="763242"/>
            <a:ext cx="8928992" cy="693138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Decisión  anidadas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965304" y="2467172"/>
            <a:ext cx="299376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entrada.a,b,c</a:t>
            </a:r>
            <a:endParaRPr lang="es-ES" sz="1400" dirty="0" smtClean="0"/>
          </a:p>
          <a:p>
            <a:r>
              <a:rPr lang="es-ES" sz="1400" dirty="0" smtClean="0"/>
              <a:t>Si a </a:t>
            </a:r>
            <a:r>
              <a:rPr lang="es-VE" sz="1400" dirty="0" smtClean="0"/>
              <a:t>&gt; b entonces </a:t>
            </a:r>
          </a:p>
          <a:p>
            <a:r>
              <a:rPr lang="es-ES" sz="1400" dirty="0" smtClean="0"/>
              <a:t>      Si </a:t>
            </a:r>
            <a:r>
              <a:rPr lang="es-ES" sz="1400" dirty="0"/>
              <a:t>a </a:t>
            </a:r>
            <a:r>
              <a:rPr lang="es-VE" sz="1400" dirty="0"/>
              <a:t>&gt; </a:t>
            </a:r>
            <a:r>
              <a:rPr lang="es-VE" sz="1400" dirty="0" smtClean="0"/>
              <a:t> c entonces </a:t>
            </a:r>
            <a:endParaRPr lang="es-VE" sz="1400" dirty="0"/>
          </a:p>
          <a:p>
            <a:r>
              <a:rPr lang="es-VE" sz="1400" dirty="0"/>
              <a:t>     </a:t>
            </a:r>
            <a:r>
              <a:rPr lang="es-VE" sz="1400" dirty="0" smtClean="0"/>
              <a:t>      </a:t>
            </a:r>
            <a:r>
              <a:rPr lang="es-ES" sz="1400" dirty="0" smtClean="0"/>
              <a:t>Mayor </a:t>
            </a:r>
            <a:r>
              <a:rPr lang="es-VE" sz="1400" dirty="0"/>
              <a:t>= a</a:t>
            </a:r>
          </a:p>
          <a:p>
            <a:r>
              <a:rPr lang="es-ES" sz="1400" dirty="0" smtClean="0"/>
              <a:t>       De lo contrario 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       </a:t>
            </a:r>
            <a:r>
              <a:rPr lang="es-ES" sz="1400" dirty="0"/>
              <a:t>Mayor </a:t>
            </a:r>
            <a:r>
              <a:rPr lang="es-VE" sz="1400" dirty="0"/>
              <a:t>= c</a:t>
            </a:r>
          </a:p>
          <a:p>
            <a:r>
              <a:rPr lang="es-ES" sz="1400" dirty="0" smtClean="0"/>
              <a:t>De lo contrario 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   Si b </a:t>
            </a:r>
            <a:r>
              <a:rPr lang="es-VE" sz="1400" dirty="0"/>
              <a:t>&gt; </a:t>
            </a:r>
            <a:r>
              <a:rPr lang="es-VE" sz="1400" dirty="0" smtClean="0"/>
              <a:t>c entonces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        </a:t>
            </a:r>
            <a:r>
              <a:rPr lang="es-ES" sz="1400" dirty="0"/>
              <a:t> Mayor </a:t>
            </a:r>
            <a:r>
              <a:rPr lang="es-VE" sz="1400" dirty="0"/>
              <a:t>= </a:t>
            </a:r>
            <a:r>
              <a:rPr lang="es-VE" sz="1400" dirty="0" smtClean="0"/>
              <a:t>b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   De lo contrario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         </a:t>
            </a:r>
            <a:r>
              <a:rPr lang="es-ES" sz="1400" dirty="0"/>
              <a:t>Mayor </a:t>
            </a:r>
            <a:r>
              <a:rPr lang="es-VE" sz="1400" dirty="0"/>
              <a:t>= </a:t>
            </a:r>
            <a:r>
              <a:rPr lang="es-VE" sz="1400" dirty="0" smtClean="0"/>
              <a:t>c</a:t>
            </a:r>
          </a:p>
          <a:p>
            <a:r>
              <a:rPr lang="es-ES" sz="1400" dirty="0" smtClean="0"/>
              <a:t>        Fin </a:t>
            </a:r>
          </a:p>
          <a:p>
            <a:r>
              <a:rPr lang="es-ES" sz="1400" dirty="0" smtClean="0"/>
              <a:t> Fin </a:t>
            </a:r>
            <a:endParaRPr lang="es-ES" sz="1400" dirty="0"/>
          </a:p>
          <a:p>
            <a:r>
              <a:rPr lang="es-ES" sz="1400" dirty="0" smtClean="0"/>
              <a:t> Escribir </a:t>
            </a:r>
            <a:r>
              <a:rPr lang="es-VE" sz="1400" dirty="0"/>
              <a:t>"</a:t>
            </a:r>
            <a:r>
              <a:rPr lang="es-ES" sz="1400" dirty="0" smtClean="0"/>
              <a:t>El numero mayor es</a:t>
            </a:r>
            <a:r>
              <a:rPr lang="es-VE" sz="1400" dirty="0"/>
              <a:t>"</a:t>
            </a:r>
            <a:r>
              <a:rPr lang="es-ES" sz="1400" dirty="0" smtClean="0"/>
              <a:t> , Mayor</a:t>
            </a:r>
            <a:endParaRPr lang="es-VE" sz="1400" dirty="0"/>
          </a:p>
          <a:p>
            <a:endParaRPr lang="es-VE" sz="1400" dirty="0"/>
          </a:p>
        </p:txBody>
      </p:sp>
      <p:sp>
        <p:nvSpPr>
          <p:cNvPr id="37" name="Rectángulo 36"/>
          <p:cNvSpPr/>
          <p:nvPr/>
        </p:nvSpPr>
        <p:spPr>
          <a:xfrm>
            <a:off x="2824390" y="1456380"/>
            <a:ext cx="6105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/>
              <a:t>Realice </a:t>
            </a:r>
            <a:r>
              <a:rPr lang="es-VE" dirty="0"/>
              <a:t>un pseudocódigo que dado  </a:t>
            </a:r>
            <a:r>
              <a:rPr lang="es-VE" dirty="0" smtClean="0"/>
              <a:t>tres valores numéricos entero diferentes, </a:t>
            </a:r>
            <a:r>
              <a:rPr lang="es-VE" dirty="0"/>
              <a:t>determinar </a:t>
            </a:r>
            <a:r>
              <a:rPr lang="es-VE" dirty="0" smtClean="0"/>
              <a:t>cual es el mayor, </a:t>
            </a:r>
            <a:r>
              <a:rPr lang="es-VE" dirty="0"/>
              <a:t>enviar mensaje correspondiente.</a:t>
            </a:r>
          </a:p>
        </p:txBody>
      </p:sp>
      <p:grpSp>
        <p:nvGrpSpPr>
          <p:cNvPr id="77" name="Grupo 76"/>
          <p:cNvGrpSpPr/>
          <p:nvPr/>
        </p:nvGrpSpPr>
        <p:grpSpPr>
          <a:xfrm>
            <a:off x="469935" y="2456124"/>
            <a:ext cx="5575174" cy="4104456"/>
            <a:chOff x="517690" y="2348880"/>
            <a:chExt cx="5998526" cy="469174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22882" t="19485" r="52024" b="41549"/>
            <a:stretch/>
          </p:blipFill>
          <p:spPr>
            <a:xfrm>
              <a:off x="1547664" y="2348880"/>
              <a:ext cx="4968552" cy="2826895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5724128" y="5062439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1" name="Documento 10"/>
            <p:cNvSpPr/>
            <p:nvPr/>
          </p:nvSpPr>
          <p:spPr>
            <a:xfrm>
              <a:off x="3836096" y="5631557"/>
              <a:ext cx="1152128" cy="792088"/>
            </a:xfrm>
            <a:prstGeom prst="flowChartDocumen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15" name="Conector recto de flecha 14"/>
            <p:cNvCxnSpPr/>
            <p:nvPr/>
          </p:nvCxnSpPr>
          <p:spPr>
            <a:xfrm>
              <a:off x="2987824" y="5203722"/>
              <a:ext cx="0" cy="8238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>
              <a:stCxn id="43" idx="3"/>
              <a:endCxn id="11" idx="1"/>
            </p:cNvCxnSpPr>
            <p:nvPr/>
          </p:nvCxnSpPr>
          <p:spPr>
            <a:xfrm flipV="1">
              <a:off x="1432090" y="6027601"/>
              <a:ext cx="2404006" cy="1168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>
              <a:stCxn id="4" idx="0"/>
            </p:cNvCxnSpPr>
            <p:nvPr/>
          </p:nvCxnSpPr>
          <p:spPr>
            <a:xfrm>
              <a:off x="5796136" y="5062439"/>
              <a:ext cx="0" cy="965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>
              <a:endCxn id="11" idx="3"/>
            </p:cNvCxnSpPr>
            <p:nvPr/>
          </p:nvCxnSpPr>
          <p:spPr>
            <a:xfrm flipH="1">
              <a:off x="4988224" y="6027601"/>
              <a:ext cx="8079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rminador 31"/>
            <p:cNvSpPr/>
            <p:nvPr/>
          </p:nvSpPr>
          <p:spPr>
            <a:xfrm>
              <a:off x="3980112" y="6715890"/>
              <a:ext cx="951928" cy="225690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4192542" y="6702067"/>
              <a:ext cx="4331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Fin</a:t>
              </a:r>
              <a:endParaRPr lang="es-VE" sz="1600" dirty="0"/>
            </a:p>
          </p:txBody>
        </p:sp>
        <p:cxnSp>
          <p:nvCxnSpPr>
            <p:cNvPr id="35" name="Conector recto de flecha 34"/>
            <p:cNvCxnSpPr>
              <a:stCxn id="11" idx="2"/>
              <a:endCxn id="33" idx="0"/>
            </p:cNvCxnSpPr>
            <p:nvPr/>
          </p:nvCxnSpPr>
          <p:spPr>
            <a:xfrm flipH="1">
              <a:off x="4409108" y="6371279"/>
              <a:ext cx="3052" cy="3307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ángulo 35"/>
            <p:cNvSpPr/>
            <p:nvPr/>
          </p:nvSpPr>
          <p:spPr>
            <a:xfrm>
              <a:off x="3886708" y="5631557"/>
              <a:ext cx="10978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VE" sz="1200" dirty="0"/>
                <a:t>"</a:t>
              </a:r>
              <a:r>
                <a:rPr lang="es-ES" sz="1200" dirty="0"/>
                <a:t>El numero mayor es</a:t>
              </a:r>
              <a:r>
                <a:rPr lang="es-VE" sz="1200" dirty="0"/>
                <a:t>"</a:t>
              </a:r>
              <a:r>
                <a:rPr lang="es-ES" sz="1200" dirty="0"/>
                <a:t> , Mayor</a:t>
              </a:r>
              <a:endParaRPr lang="es-VE" sz="1200" dirty="0"/>
            </a:p>
            <a:p>
              <a:pPr algn="just"/>
              <a:endParaRPr lang="es-VE" sz="1200" dirty="0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1621995" y="3871722"/>
              <a:ext cx="10081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grpSp>
          <p:nvGrpSpPr>
            <p:cNvPr id="48" name="Grupo 47"/>
            <p:cNvGrpSpPr/>
            <p:nvPr/>
          </p:nvGrpSpPr>
          <p:grpSpPr>
            <a:xfrm>
              <a:off x="1621995" y="3892378"/>
              <a:ext cx="1243588" cy="427834"/>
              <a:chOff x="251520" y="3349256"/>
              <a:chExt cx="1243588" cy="427834"/>
            </a:xfrm>
          </p:grpSpPr>
          <p:sp>
            <p:nvSpPr>
              <p:cNvPr id="39" name="Decisión 38"/>
              <p:cNvSpPr/>
              <p:nvPr/>
            </p:nvSpPr>
            <p:spPr>
              <a:xfrm>
                <a:off x="251520" y="3349256"/>
                <a:ext cx="1008112" cy="427834"/>
              </a:xfrm>
              <a:prstGeom prst="flowChartDecis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467544" y="3356992"/>
                <a:ext cx="10275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/>
                  <a:t>a </a:t>
                </a:r>
                <a:r>
                  <a:rPr lang="es-VE" sz="1600" dirty="0"/>
                  <a:t>&gt; c</a:t>
                </a: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517690" y="5841268"/>
              <a:ext cx="914400" cy="396044"/>
              <a:chOff x="4774485" y="6084340"/>
              <a:chExt cx="914400" cy="396044"/>
            </a:xfrm>
          </p:grpSpPr>
          <p:sp>
            <p:nvSpPr>
              <p:cNvPr id="41" name="Rectángulo redondeado 40"/>
              <p:cNvSpPr/>
              <p:nvPr/>
            </p:nvSpPr>
            <p:spPr>
              <a:xfrm>
                <a:off x="4774485" y="6084340"/>
                <a:ext cx="914400" cy="39604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  <p:sp>
            <p:nvSpPr>
              <p:cNvPr id="43" name="Rectángulo 42"/>
              <p:cNvSpPr/>
              <p:nvPr/>
            </p:nvSpPr>
            <p:spPr>
              <a:xfrm>
                <a:off x="4878920" y="6143862"/>
                <a:ext cx="8099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dirty="0"/>
                  <a:t>Mayor </a:t>
                </a:r>
                <a:r>
                  <a:rPr lang="es-VE" sz="1200" dirty="0"/>
                  <a:t>= a</a:t>
                </a:r>
              </a:p>
            </p:txBody>
          </p:sp>
        </p:grpSp>
        <p:cxnSp>
          <p:nvCxnSpPr>
            <p:cNvPr id="52" name="Conector recto 51"/>
            <p:cNvCxnSpPr>
              <a:stCxn id="39" idx="1"/>
            </p:cNvCxnSpPr>
            <p:nvPr/>
          </p:nvCxnSpPr>
          <p:spPr>
            <a:xfrm flipH="1">
              <a:off x="885776" y="4106295"/>
              <a:ext cx="7362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53"/>
            <p:cNvCxnSpPr/>
            <p:nvPr/>
          </p:nvCxnSpPr>
          <p:spPr>
            <a:xfrm>
              <a:off x="886304" y="4106295"/>
              <a:ext cx="29468" cy="16491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uadroTexto 61"/>
            <p:cNvSpPr txBox="1"/>
            <p:nvPr/>
          </p:nvSpPr>
          <p:spPr>
            <a:xfrm>
              <a:off x="1140870" y="3790422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V</a:t>
              </a:r>
              <a:endParaRPr lang="es-VE" sz="1200" dirty="0"/>
            </a:p>
          </p:txBody>
        </p:sp>
        <p:cxnSp>
          <p:nvCxnSpPr>
            <p:cNvPr id="67" name="Conector recto de flecha 66"/>
            <p:cNvCxnSpPr/>
            <p:nvPr/>
          </p:nvCxnSpPr>
          <p:spPr>
            <a:xfrm>
              <a:off x="2126051" y="4314080"/>
              <a:ext cx="0" cy="4830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upo 69"/>
            <p:cNvGrpSpPr/>
            <p:nvPr/>
          </p:nvGrpSpPr>
          <p:grpSpPr>
            <a:xfrm>
              <a:off x="1540926" y="4803276"/>
              <a:ext cx="914400" cy="396044"/>
              <a:chOff x="4774485" y="6084340"/>
              <a:chExt cx="914400" cy="396044"/>
            </a:xfrm>
          </p:grpSpPr>
          <p:sp>
            <p:nvSpPr>
              <p:cNvPr id="71" name="Rectángulo redondeado 70"/>
              <p:cNvSpPr/>
              <p:nvPr/>
            </p:nvSpPr>
            <p:spPr>
              <a:xfrm>
                <a:off x="4774485" y="6084340"/>
                <a:ext cx="914400" cy="39604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  <p:sp>
            <p:nvSpPr>
              <p:cNvPr id="72" name="Rectángulo 71"/>
              <p:cNvSpPr/>
              <p:nvPr/>
            </p:nvSpPr>
            <p:spPr>
              <a:xfrm>
                <a:off x="4878920" y="6143862"/>
                <a:ext cx="8019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dirty="0" smtClean="0"/>
                  <a:t>Mayor </a:t>
                </a:r>
                <a:r>
                  <a:rPr lang="es-VE" sz="1200" dirty="0"/>
                  <a:t>= c</a:t>
                </a:r>
              </a:p>
            </p:txBody>
          </p:sp>
        </p:grpSp>
        <p:cxnSp>
          <p:nvCxnSpPr>
            <p:cNvPr id="73" name="Conector recto de flecha 72"/>
            <p:cNvCxnSpPr/>
            <p:nvPr/>
          </p:nvCxnSpPr>
          <p:spPr>
            <a:xfrm>
              <a:off x="2123728" y="5229200"/>
              <a:ext cx="0" cy="8238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uadroTexto 77"/>
          <p:cNvSpPr txBox="1"/>
          <p:nvPr/>
        </p:nvSpPr>
        <p:spPr>
          <a:xfrm>
            <a:off x="5856771" y="6091831"/>
            <a:ext cx="30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Uso de operador lógicos. AND</a:t>
            </a:r>
            <a:endParaRPr lang="es-V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1115616" y="928670"/>
            <a:ext cx="8928992" cy="693138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Decisión  Múltiples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528" y="1852000"/>
            <a:ext cx="8606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La estructura de selección </a:t>
            </a:r>
            <a:r>
              <a:rPr lang="es-MX" sz="2000" dirty="0" smtClean="0"/>
              <a:t>múltiple, </a:t>
            </a:r>
            <a:r>
              <a:rPr lang="es-MX" sz="2000" dirty="0"/>
              <a:t>evaluara una expresión que podrá tomar n valores distintos. Según el valor que tome </a:t>
            </a:r>
            <a:r>
              <a:rPr lang="es-MX" sz="2000" dirty="0" smtClean="0"/>
              <a:t>val, </a:t>
            </a:r>
            <a:r>
              <a:rPr lang="es-MX" sz="2000" dirty="0"/>
              <a:t>se realizará una de las N acciones </a:t>
            </a:r>
            <a:r>
              <a:rPr lang="es-MX" sz="2000" dirty="0" smtClean="0"/>
              <a:t>posible</a:t>
            </a:r>
            <a:endParaRPr lang="es-VE" sz="20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12753" t="36219" r="54532" b="18405"/>
          <a:stretch/>
        </p:blipFill>
        <p:spPr>
          <a:xfrm>
            <a:off x="611560" y="3088796"/>
            <a:ext cx="4248472" cy="331936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l="9599" t="21454" r="46126" b="13579"/>
          <a:stretch/>
        </p:blipFill>
        <p:spPr>
          <a:xfrm>
            <a:off x="4124545" y="2708920"/>
            <a:ext cx="4338447" cy="35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61271" y="2708920"/>
            <a:ext cx="58349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8000" spc="-5" dirty="0">
                <a:cs typeface="Calibri"/>
              </a:rPr>
              <a:t>¿</a:t>
            </a:r>
            <a:r>
              <a:rPr lang="es-VE" sz="9600" dirty="0">
                <a:cs typeface="Calibri"/>
              </a:rPr>
              <a:t>P</a:t>
            </a:r>
            <a:r>
              <a:rPr lang="es-VE" sz="7200" spc="-5" dirty="0">
                <a:cs typeface="Calibri"/>
              </a:rPr>
              <a:t>REGUNTA</a:t>
            </a:r>
            <a:r>
              <a:rPr lang="es-VE" sz="7200" spc="35" dirty="0">
                <a:cs typeface="Calibri"/>
              </a:rPr>
              <a:t>S</a:t>
            </a:r>
            <a:r>
              <a:rPr lang="es-VE" sz="8000" dirty="0">
                <a:cs typeface="Calibri"/>
              </a:rPr>
              <a:t>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05393" y="4581128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/>
              <a:t>https://disenowebakus.net/fundamentos-programacion.php</a:t>
            </a:r>
          </a:p>
        </p:txBody>
      </p:sp>
    </p:spTree>
    <p:extLst>
      <p:ext uri="{BB962C8B-B14F-4D97-AF65-F5344CB8AC3E}">
        <p14:creationId xmlns:p14="http://schemas.microsoft.com/office/powerpoint/2010/main" val="3078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6897" y="1245852"/>
            <a:ext cx="87502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La </a:t>
            </a:r>
            <a:r>
              <a:rPr lang="es-MX" sz="1200" dirty="0" smtClean="0"/>
              <a:t>UNEG, necesita </a:t>
            </a:r>
            <a:r>
              <a:rPr lang="es-MX" sz="1200" dirty="0"/>
              <a:t>hacer un programa para generar el recibo de pago de sus </a:t>
            </a:r>
            <a:r>
              <a:rPr lang="es-MX" sz="1200" dirty="0" smtClean="0"/>
              <a:t>trabajadores</a:t>
            </a:r>
            <a:r>
              <a:rPr lang="es-MX" sz="1200" dirty="0"/>
              <a:t>. Para ello se debe suministrar la cédula, el nombre y la fecha de ingreso del trabajador, así como el mes y el año a la que corresponde el pago y además el número de hijos, el sueldo básico mensual, la prima de transporte, el bono de alimentación y el porcentaje de retención de ISLR (Impuesto Sobre la Renta) del trabajador. El programa debe generar, por pantalla, el recibo de pago del trabajador, </a:t>
            </a:r>
            <a:r>
              <a:rPr lang="es-MX" sz="1200" dirty="0" smtClean="0"/>
              <a:t>considerando que: </a:t>
            </a:r>
          </a:p>
          <a:p>
            <a:pPr algn="just"/>
            <a:r>
              <a:rPr lang="es-MX" sz="1200" dirty="0" smtClean="0"/>
              <a:t>Prima </a:t>
            </a:r>
            <a:r>
              <a:rPr lang="es-MX" sz="1200" dirty="0"/>
              <a:t>por hijo = </a:t>
            </a:r>
            <a:r>
              <a:rPr lang="es-MX" sz="1200" dirty="0" err="1"/>
              <a:t>NroHijos</a:t>
            </a:r>
            <a:r>
              <a:rPr lang="es-MX" sz="1200" dirty="0"/>
              <a:t> * 30%*</a:t>
            </a:r>
            <a:r>
              <a:rPr lang="es-MX" sz="1200" dirty="0" err="1"/>
              <a:t>SueldoBásico</a:t>
            </a:r>
            <a:r>
              <a:rPr lang="es-MX" sz="1200" dirty="0"/>
              <a:t> </a:t>
            </a:r>
            <a:endParaRPr lang="es-MX" sz="1200" dirty="0" smtClean="0"/>
          </a:p>
          <a:p>
            <a:pPr algn="just"/>
            <a:r>
              <a:rPr lang="es-MX" sz="1200" dirty="0" err="1" smtClean="0"/>
              <a:t>SueldoIntegralMensual</a:t>
            </a:r>
            <a:r>
              <a:rPr lang="es-MX" sz="1200" dirty="0" smtClean="0"/>
              <a:t> </a:t>
            </a:r>
            <a:r>
              <a:rPr lang="es-MX" sz="1200" dirty="0"/>
              <a:t>= </a:t>
            </a:r>
            <a:r>
              <a:rPr lang="es-MX" sz="1200" dirty="0" err="1"/>
              <a:t>SueldoBásico</a:t>
            </a:r>
            <a:r>
              <a:rPr lang="es-MX" sz="1200" dirty="0"/>
              <a:t> + </a:t>
            </a:r>
            <a:r>
              <a:rPr lang="es-MX" sz="1200" dirty="0" err="1" smtClean="0"/>
              <a:t>Primaporhijos+PrimaTransporte</a:t>
            </a:r>
            <a:endParaRPr lang="es-MX" sz="1200" dirty="0" smtClean="0"/>
          </a:p>
          <a:p>
            <a:pPr algn="just"/>
            <a:r>
              <a:rPr lang="es-MX" sz="1200" dirty="0" err="1" smtClean="0"/>
              <a:t>DctoISLR</a:t>
            </a:r>
            <a:r>
              <a:rPr lang="es-MX" sz="1200" dirty="0" smtClean="0"/>
              <a:t> </a:t>
            </a:r>
            <a:r>
              <a:rPr lang="es-MX" sz="1200" dirty="0"/>
              <a:t>= </a:t>
            </a:r>
            <a:r>
              <a:rPr lang="es-MX" sz="1200" dirty="0" err="1"/>
              <a:t>PorcentajeRetención</a:t>
            </a:r>
            <a:r>
              <a:rPr lang="es-MX" sz="1200" dirty="0"/>
              <a:t> * </a:t>
            </a:r>
            <a:r>
              <a:rPr lang="es-MX" sz="1200" dirty="0" err="1"/>
              <a:t>SueldoIntegralMensual</a:t>
            </a:r>
            <a:r>
              <a:rPr lang="es-MX" sz="1200" dirty="0"/>
              <a:t> </a:t>
            </a:r>
            <a:endParaRPr lang="es-MX" sz="1200" dirty="0" smtClean="0"/>
          </a:p>
          <a:p>
            <a:pPr algn="just"/>
            <a:r>
              <a:rPr lang="es-MX" sz="1200" dirty="0" err="1" smtClean="0"/>
              <a:t>NetoaCobrar</a:t>
            </a:r>
            <a:r>
              <a:rPr lang="es-MX" sz="1200" dirty="0" smtClean="0"/>
              <a:t> </a:t>
            </a:r>
            <a:r>
              <a:rPr lang="es-MX" sz="1200" dirty="0"/>
              <a:t>= </a:t>
            </a:r>
            <a:r>
              <a:rPr lang="es-MX" sz="1200" dirty="0" err="1"/>
              <a:t>SueldoIntegral</a:t>
            </a:r>
            <a:r>
              <a:rPr lang="es-MX" sz="1200" dirty="0"/>
              <a:t> + </a:t>
            </a:r>
            <a:r>
              <a:rPr lang="es-MX" sz="1200" dirty="0" err="1"/>
              <a:t>BonoAlimento</a:t>
            </a:r>
            <a:r>
              <a:rPr lang="es-MX" sz="1200" dirty="0"/>
              <a:t> </a:t>
            </a:r>
            <a:r>
              <a:rPr lang="es-MX" sz="1200" dirty="0" smtClean="0"/>
              <a:t>– </a:t>
            </a:r>
            <a:r>
              <a:rPr lang="es-MX" sz="1200" dirty="0" err="1" smtClean="0"/>
              <a:t>DctoISLR</a:t>
            </a:r>
            <a:endParaRPr lang="es-MX" sz="1200" dirty="0" smtClean="0"/>
          </a:p>
          <a:p>
            <a:pPr algn="just"/>
            <a:endParaRPr lang="es-MX" sz="1200" dirty="0"/>
          </a:p>
          <a:p>
            <a:pPr algn="just"/>
            <a:r>
              <a:rPr lang="es-MX" sz="1200" dirty="0" smtClean="0"/>
              <a:t>El </a:t>
            </a:r>
            <a:r>
              <a:rPr lang="es-MX" sz="1200" dirty="0"/>
              <a:t>programa debe pedir los datos de entrada, realizar los respectivos cálculos y mostrar el recibo de pago, por pantalla, </a:t>
            </a:r>
            <a:r>
              <a:rPr lang="es-MX" sz="1200" dirty="0" smtClean="0"/>
              <a:t>como se </a:t>
            </a:r>
            <a:r>
              <a:rPr lang="es-MX" sz="1200" dirty="0"/>
              <a:t>muestra en la siguiente </a:t>
            </a:r>
            <a:r>
              <a:rPr lang="es-MX" sz="1200" dirty="0" smtClean="0"/>
              <a:t>figura. La fecha y hora del encabezado del recibo, son variables de entorno. </a:t>
            </a:r>
            <a:endParaRPr lang="es-VE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267744" y="3492269"/>
            <a:ext cx="441980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UNEG                                                                                    </a:t>
            </a:r>
            <a:r>
              <a:rPr lang="es-ES" sz="1100" dirty="0" err="1" smtClean="0"/>
              <a:t>dd</a:t>
            </a:r>
            <a:r>
              <a:rPr lang="es-ES" sz="1100" dirty="0" smtClean="0"/>
              <a:t>-mm-</a:t>
            </a:r>
            <a:r>
              <a:rPr lang="es-ES" sz="1100" dirty="0" err="1" smtClean="0"/>
              <a:t>aaaa</a:t>
            </a:r>
            <a:r>
              <a:rPr lang="es-ES" sz="1100" dirty="0" smtClean="0"/>
              <a:t>  </a:t>
            </a:r>
            <a:r>
              <a:rPr lang="es-ES" sz="1100" dirty="0" err="1" smtClean="0"/>
              <a:t>hh</a:t>
            </a:r>
            <a:r>
              <a:rPr lang="es-VE" sz="1100" dirty="0" smtClean="0"/>
              <a:t>:mm</a:t>
            </a:r>
          </a:p>
          <a:p>
            <a:endParaRPr lang="es-ES" sz="1100" dirty="0" smtClean="0"/>
          </a:p>
          <a:p>
            <a:pPr algn="ctr"/>
            <a:r>
              <a:rPr lang="es-ES" sz="1100" dirty="0" smtClean="0"/>
              <a:t>Recibo de pago </a:t>
            </a:r>
            <a:r>
              <a:rPr lang="es-VE" sz="1100" dirty="0"/>
              <a:t>:</a:t>
            </a:r>
            <a:r>
              <a:rPr lang="es-ES" sz="1100" dirty="0"/>
              <a:t> </a:t>
            </a:r>
            <a:r>
              <a:rPr lang="es-ES" sz="1100" dirty="0" smtClean="0"/>
              <a:t>mm-</a:t>
            </a:r>
            <a:r>
              <a:rPr lang="es-ES" sz="1100" dirty="0" err="1" smtClean="0"/>
              <a:t>aaaa</a:t>
            </a:r>
            <a:endParaRPr lang="es-ES" sz="1100" dirty="0"/>
          </a:p>
          <a:p>
            <a:endParaRPr lang="es-ES" sz="1100" dirty="0"/>
          </a:p>
          <a:p>
            <a:r>
              <a:rPr lang="es-ES" sz="1100" dirty="0" smtClean="0"/>
              <a:t>Cedula</a:t>
            </a:r>
            <a:r>
              <a:rPr lang="es-VE" sz="1100" dirty="0" smtClean="0"/>
              <a:t>: </a:t>
            </a:r>
            <a:r>
              <a:rPr lang="es-VE" sz="1100" dirty="0" err="1" smtClean="0"/>
              <a:t>Vxxxxxxxxxxx</a:t>
            </a:r>
            <a:r>
              <a:rPr lang="es-VE" sz="1100" dirty="0" smtClean="0"/>
              <a:t>   Nombre: </a:t>
            </a:r>
            <a:r>
              <a:rPr lang="es-VE" sz="1100" dirty="0" err="1" smtClean="0"/>
              <a:t>xxxxxxxxxxxxxxxxxxxxxxxxxxxxx</a:t>
            </a:r>
            <a:endParaRPr lang="es-VE" sz="1100" dirty="0" smtClean="0"/>
          </a:p>
          <a:p>
            <a:r>
              <a:rPr lang="es-ES" sz="1100" dirty="0" smtClean="0"/>
              <a:t>Fecha de Ingreso</a:t>
            </a:r>
            <a:r>
              <a:rPr lang="es-VE" sz="1100" dirty="0" smtClean="0"/>
              <a:t>:</a:t>
            </a:r>
            <a:r>
              <a:rPr lang="es-ES" sz="1100" dirty="0"/>
              <a:t> </a:t>
            </a:r>
            <a:r>
              <a:rPr lang="es-ES" sz="1100" dirty="0" err="1" smtClean="0"/>
              <a:t>dd</a:t>
            </a:r>
            <a:r>
              <a:rPr lang="es-ES" sz="1100" dirty="0" smtClean="0"/>
              <a:t>-mm-</a:t>
            </a:r>
            <a:r>
              <a:rPr lang="es-ES" sz="1100" dirty="0" err="1" smtClean="0"/>
              <a:t>aaaa</a:t>
            </a:r>
            <a:r>
              <a:rPr lang="es-ES" sz="1100" dirty="0" smtClean="0"/>
              <a:t>                        Numero de Hijos</a:t>
            </a:r>
            <a:r>
              <a:rPr lang="es-VE" sz="1100" dirty="0" smtClean="0"/>
              <a:t>: x</a:t>
            </a:r>
            <a:r>
              <a:rPr lang="es-ES" sz="1100" dirty="0" smtClean="0"/>
              <a:t> </a:t>
            </a:r>
          </a:p>
          <a:p>
            <a:endParaRPr lang="es-ES" sz="1100" dirty="0"/>
          </a:p>
          <a:p>
            <a:r>
              <a:rPr lang="es-VE" sz="1100" dirty="0"/>
              <a:t>Sueldo básico mensual (Bs) : </a:t>
            </a:r>
            <a:r>
              <a:rPr lang="es-VE" sz="1100" dirty="0" smtClean="0"/>
              <a:t>      </a:t>
            </a:r>
            <a:r>
              <a:rPr lang="es-VE" sz="1100" dirty="0" err="1" smtClean="0"/>
              <a:t>xxxxxx,xx</a:t>
            </a:r>
            <a:r>
              <a:rPr lang="es-VE" sz="1100" dirty="0" smtClean="0"/>
              <a:t> </a:t>
            </a:r>
          </a:p>
          <a:p>
            <a:r>
              <a:rPr lang="es-VE" sz="1100" dirty="0" smtClean="0"/>
              <a:t>Prima </a:t>
            </a:r>
            <a:r>
              <a:rPr lang="es-VE" sz="1100" dirty="0"/>
              <a:t>por hijos (Bs) : </a:t>
            </a:r>
            <a:r>
              <a:rPr lang="es-VE" sz="1100" dirty="0" smtClean="0"/>
              <a:t>                   </a:t>
            </a:r>
            <a:r>
              <a:rPr lang="es-VE" sz="1100" dirty="0" err="1" smtClean="0"/>
              <a:t>xxxxxx,xx</a:t>
            </a:r>
            <a:r>
              <a:rPr lang="es-VE" sz="1100" dirty="0" smtClean="0"/>
              <a:t> </a:t>
            </a:r>
          </a:p>
          <a:p>
            <a:r>
              <a:rPr lang="es-VE" sz="1100" dirty="0" smtClean="0"/>
              <a:t>Prima </a:t>
            </a:r>
            <a:r>
              <a:rPr lang="es-VE" sz="1100" dirty="0"/>
              <a:t>de transporte (Bs) : </a:t>
            </a:r>
            <a:r>
              <a:rPr lang="es-VE" sz="1100" dirty="0" smtClean="0"/>
              <a:t>           </a:t>
            </a:r>
            <a:r>
              <a:rPr lang="es-VE" sz="1100" dirty="0" err="1" smtClean="0"/>
              <a:t>xxxxxx,xx</a:t>
            </a:r>
            <a:r>
              <a:rPr lang="es-VE" sz="1100" dirty="0" smtClean="0"/>
              <a:t> </a:t>
            </a:r>
          </a:p>
          <a:p>
            <a:r>
              <a:rPr lang="es-VE" sz="1100" dirty="0" smtClean="0"/>
              <a:t>Bono </a:t>
            </a:r>
            <a:r>
              <a:rPr lang="es-VE" sz="1100" dirty="0"/>
              <a:t>alimentación (Bs) : </a:t>
            </a:r>
            <a:r>
              <a:rPr lang="es-VE" sz="1100" dirty="0" smtClean="0"/>
              <a:t>             </a:t>
            </a:r>
            <a:r>
              <a:rPr lang="es-VE" sz="1100" dirty="0" err="1" smtClean="0"/>
              <a:t>xxxxxx,xx</a:t>
            </a:r>
            <a:r>
              <a:rPr lang="es-VE" sz="1100" dirty="0" smtClean="0"/>
              <a:t> </a:t>
            </a:r>
          </a:p>
          <a:p>
            <a:r>
              <a:rPr lang="es-VE" sz="1100" dirty="0" smtClean="0"/>
              <a:t>Descuento </a:t>
            </a:r>
            <a:r>
              <a:rPr lang="es-VE" sz="1100" dirty="0"/>
              <a:t>por ISLR de </a:t>
            </a:r>
            <a:r>
              <a:rPr lang="es-VE" sz="1100" dirty="0" err="1"/>
              <a:t>xx,xx</a:t>
            </a:r>
            <a:r>
              <a:rPr lang="es-VE" sz="1100" dirty="0"/>
              <a:t>% : </a:t>
            </a:r>
            <a:r>
              <a:rPr lang="es-VE" sz="1100" dirty="0" smtClean="0"/>
              <a:t>  </a:t>
            </a:r>
            <a:r>
              <a:rPr lang="es-VE" sz="1100" dirty="0" err="1" smtClean="0"/>
              <a:t>xxxxxx,xx</a:t>
            </a:r>
            <a:r>
              <a:rPr lang="es-VE" sz="1100" dirty="0" smtClean="0"/>
              <a:t> </a:t>
            </a:r>
          </a:p>
          <a:p>
            <a:endParaRPr lang="es-VE" sz="1100" dirty="0"/>
          </a:p>
          <a:p>
            <a:r>
              <a:rPr lang="es-VE" sz="1100" dirty="0" smtClean="0"/>
              <a:t>                                                     _____________ </a:t>
            </a:r>
          </a:p>
          <a:p>
            <a:r>
              <a:rPr lang="es-VE" sz="1100" dirty="0" smtClean="0"/>
              <a:t>                               Neto </a:t>
            </a:r>
            <a:r>
              <a:rPr lang="es-VE" sz="1100" dirty="0"/>
              <a:t>a cobrar : </a:t>
            </a:r>
            <a:r>
              <a:rPr lang="es-VE" sz="1100" dirty="0" err="1"/>
              <a:t>xxxxxx,xx</a:t>
            </a:r>
            <a:endParaRPr lang="es-VE" sz="11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828638" y="732056"/>
            <a:ext cx="337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Ejercicio 1. Estructura Secuencial </a:t>
            </a:r>
            <a:endParaRPr lang="es-V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6897" y="1245852"/>
            <a:ext cx="87502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Elaborar un programa </a:t>
            </a:r>
            <a:r>
              <a:rPr lang="es-MX" sz="1400" dirty="0" smtClean="0"/>
              <a:t>en C </a:t>
            </a:r>
            <a:r>
              <a:rPr lang="es-MX" sz="1400" dirty="0"/>
              <a:t>que realice el cálculo de las RAICES en una ecuación cuadrática, según lo descrito a continuación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 </a:t>
            </a:r>
            <a:r>
              <a:rPr lang="es-MX" sz="1400" dirty="0"/>
              <a:t>Para calcular las raíces de la ecuación cuadrática se usa la fórmula: ax2 + </a:t>
            </a:r>
            <a:r>
              <a:rPr lang="es-MX" sz="1400" dirty="0" err="1"/>
              <a:t>bx</a:t>
            </a:r>
            <a:r>
              <a:rPr lang="es-MX" sz="1400" dirty="0"/>
              <a:t> + c = 0 , teniendo en cuenta que </a:t>
            </a:r>
            <a:r>
              <a:rPr lang="es-MX" sz="1400" dirty="0" smtClean="0"/>
              <a:t>:</a:t>
            </a:r>
          </a:p>
          <a:p>
            <a:pPr algn="just"/>
            <a:r>
              <a:rPr lang="es-MX" sz="1400" dirty="0" smtClean="0"/>
              <a:t> </a:t>
            </a:r>
            <a:r>
              <a:rPr lang="es-MX" sz="1400" dirty="0"/>
              <a:t>a) Si “a” es igual a 0 y “b” es igual a 0, imprimiremos un mensaje diciendo que la “Ecuación es degenerada”.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b</a:t>
            </a:r>
            <a:r>
              <a:rPr lang="es-MX" sz="1400" dirty="0"/>
              <a:t>) Si “a” es igual a 0 y “b” no es igual a 0, existe una raíz única con valor –c/b, en este caso se debe enviar el mensaje “Existe una raíz única” y de seguida el valor de la raíz.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c</a:t>
            </a:r>
            <a:r>
              <a:rPr lang="es-MX" sz="1400" dirty="0"/>
              <a:t>) En los demás casos, utilizaremos la fórmula: xi = (-b ± √(b2 – 4ac))/(2a</a:t>
            </a:r>
            <a:r>
              <a:rPr lang="es-MX" sz="14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  </a:t>
            </a:r>
            <a:r>
              <a:rPr lang="es-MX" sz="1400" dirty="0"/>
              <a:t>La expresión d = b 2 – 4ac se denomina discriminante. </a:t>
            </a:r>
            <a:endParaRPr lang="es-MX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Si </a:t>
            </a:r>
            <a:r>
              <a:rPr lang="es-MX" sz="1400" dirty="0"/>
              <a:t>“d” es igual que 0 entonces hay una raíz real, que se deben calcular según la fórmula y mostrarse, junto al mensaje “Existen una raíz real”. </a:t>
            </a:r>
            <a:endParaRPr lang="es-MX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Si </a:t>
            </a:r>
            <a:r>
              <a:rPr lang="es-MX" sz="1400" dirty="0"/>
              <a:t>“d” es mayor o igual que 0 entonces hay dos raíces reales, que se deben calcular según la fórmula y mostrarse, junto al mensaje “Existen dos raíces reales”. </a:t>
            </a:r>
            <a:endParaRPr lang="es-MX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 </a:t>
            </a:r>
            <a:r>
              <a:rPr lang="es-MX" sz="1400" dirty="0"/>
              <a:t>Si “d” es menor que 0 entonces hay dos raíces complejas de la forma: </a:t>
            </a:r>
            <a:r>
              <a:rPr lang="es-MX" sz="1400" dirty="0" err="1"/>
              <a:t>J+Qi</a:t>
            </a:r>
            <a:r>
              <a:rPr lang="es-MX" sz="1400" dirty="0"/>
              <a:t> y J-</a:t>
            </a:r>
            <a:r>
              <a:rPr lang="es-MX" sz="1400" dirty="0" err="1"/>
              <a:t>Qi</a:t>
            </a:r>
            <a:r>
              <a:rPr lang="es-MX" sz="1400" dirty="0"/>
              <a:t>. Siendo J = –b/2a y Q = √!(b2-4ac)!/(2a), que </a:t>
            </a:r>
            <a:r>
              <a:rPr lang="es-MX" sz="1400" dirty="0" smtClean="0"/>
              <a:t>se </a:t>
            </a:r>
            <a:r>
              <a:rPr lang="es-MX" sz="1400" dirty="0"/>
              <a:t>lee como ( la raíz cuadrada del valor absoluto de (b2-4ac))/(2a). </a:t>
            </a:r>
            <a:endParaRPr lang="es-MX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/>
          </a:p>
          <a:p>
            <a:pPr lvl="1" algn="just"/>
            <a:r>
              <a:rPr lang="es-MX" sz="1400" b="1" dirty="0" smtClean="0"/>
              <a:t>Un </a:t>
            </a:r>
            <a:r>
              <a:rPr lang="es-MX" sz="1400" b="1" dirty="0"/>
              <a:t>ejemplo de como debe mostrarse este resultado es 5+2i y 5-2i </a:t>
            </a:r>
            <a:endParaRPr lang="es-MX" sz="1400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14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1400" b="1" dirty="0" smtClean="0"/>
          </a:p>
          <a:p>
            <a:pPr lvl="1" algn="just"/>
            <a:r>
              <a:rPr lang="es-MX" sz="1400" b="1" dirty="0" smtClean="0"/>
              <a:t>Nota </a:t>
            </a:r>
            <a:r>
              <a:rPr lang="es-MX" sz="1400" b="1" dirty="0"/>
              <a:t>: el carácter √ corresponde a raíz cuadrada</a:t>
            </a:r>
            <a:endParaRPr lang="es-VE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828638" y="732056"/>
            <a:ext cx="344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Ejercicio 2. Estructura  de </a:t>
            </a:r>
            <a:r>
              <a:rPr lang="es-ES" b="1" dirty="0" err="1" smtClean="0">
                <a:solidFill>
                  <a:srgbClr val="FF0000"/>
                </a:solidFill>
              </a:rPr>
              <a:t>Decision</a:t>
            </a:r>
            <a:endParaRPr lang="es-V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828638" y="732056"/>
            <a:ext cx="344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Ejercicio </a:t>
            </a:r>
            <a:r>
              <a:rPr lang="es-ES" b="1" dirty="0">
                <a:solidFill>
                  <a:srgbClr val="FF0000"/>
                </a:solidFill>
              </a:rPr>
              <a:t>3</a:t>
            </a:r>
            <a:r>
              <a:rPr lang="es-ES" b="1" dirty="0" smtClean="0">
                <a:solidFill>
                  <a:srgbClr val="FF0000"/>
                </a:solidFill>
              </a:rPr>
              <a:t>. </a:t>
            </a:r>
            <a:r>
              <a:rPr lang="es-ES" b="1" dirty="0" smtClean="0">
                <a:solidFill>
                  <a:srgbClr val="FF0000"/>
                </a:solidFill>
              </a:rPr>
              <a:t>Estructura  de </a:t>
            </a:r>
            <a:r>
              <a:rPr lang="es-ES" b="1" dirty="0" err="1" smtClean="0">
                <a:solidFill>
                  <a:srgbClr val="FF0000"/>
                </a:solidFill>
              </a:rPr>
              <a:t>Decision</a:t>
            </a:r>
            <a:endParaRPr lang="es-VE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8" y="1619682"/>
            <a:ext cx="8724650" cy="46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6897" y="1245852"/>
            <a:ext cx="8750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Ejemplo 1: Determinar si un número es positivo o negativo</a:t>
            </a:r>
          </a:p>
          <a:p>
            <a:r>
              <a:rPr lang="es-MX" sz="1400" dirty="0"/>
              <a:t>c</a:t>
            </a:r>
          </a:p>
          <a:p>
            <a:pPr algn="just"/>
            <a:endParaRPr lang="es-VE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828638" y="732056"/>
            <a:ext cx="344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Ejercicio 2. Estructura  de </a:t>
            </a:r>
            <a:r>
              <a:rPr lang="es-ES" b="1" dirty="0" err="1" smtClean="0">
                <a:solidFill>
                  <a:srgbClr val="FF0000"/>
                </a:solidFill>
              </a:rPr>
              <a:t>Decision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64583" y="17970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dirty="0"/>
              <a:t>#</a:t>
            </a:r>
            <a:r>
              <a:rPr lang="es-VE" dirty="0" err="1"/>
              <a:t>include</a:t>
            </a:r>
            <a:r>
              <a:rPr lang="es-VE" dirty="0"/>
              <a:t> &lt;</a:t>
            </a:r>
            <a:r>
              <a:rPr lang="es-VE" dirty="0" err="1"/>
              <a:t>stdio.h</a:t>
            </a:r>
            <a:r>
              <a:rPr lang="es-VE" dirty="0"/>
              <a:t>&gt;</a:t>
            </a:r>
          </a:p>
          <a:p>
            <a:endParaRPr lang="es-VE" dirty="0"/>
          </a:p>
          <a:p>
            <a:r>
              <a:rPr lang="es-VE" dirty="0" err="1"/>
              <a:t>int</a:t>
            </a:r>
            <a:r>
              <a:rPr lang="es-VE" dirty="0"/>
              <a:t> </a:t>
            </a:r>
            <a:r>
              <a:rPr lang="es-VE" dirty="0" err="1"/>
              <a:t>main</a:t>
            </a:r>
            <a:r>
              <a:rPr lang="es-VE" dirty="0"/>
              <a:t>() {</a:t>
            </a:r>
          </a:p>
          <a:p>
            <a:r>
              <a:rPr lang="es-VE" dirty="0"/>
              <a:t>    </a:t>
            </a:r>
            <a:r>
              <a:rPr lang="es-VE" dirty="0" err="1"/>
              <a:t>int</a:t>
            </a:r>
            <a:r>
              <a:rPr lang="es-VE" dirty="0"/>
              <a:t> </a:t>
            </a:r>
            <a:r>
              <a:rPr lang="es-VE" dirty="0" err="1"/>
              <a:t>num</a:t>
            </a:r>
            <a:r>
              <a:rPr lang="es-VE" dirty="0"/>
              <a:t>;</a:t>
            </a:r>
          </a:p>
          <a:p>
            <a:endParaRPr lang="es-VE" dirty="0"/>
          </a:p>
          <a:p>
            <a:r>
              <a:rPr lang="es-VE" dirty="0"/>
              <a:t>    </a:t>
            </a:r>
            <a:r>
              <a:rPr lang="es-VE" dirty="0" err="1"/>
              <a:t>printf</a:t>
            </a:r>
            <a:r>
              <a:rPr lang="es-VE" dirty="0"/>
              <a:t>("Ingrese un número: ");</a:t>
            </a:r>
          </a:p>
          <a:p>
            <a:r>
              <a:rPr lang="es-VE" dirty="0"/>
              <a:t>    </a:t>
            </a:r>
            <a:r>
              <a:rPr lang="es-VE" dirty="0" err="1"/>
              <a:t>scanf</a:t>
            </a:r>
            <a:r>
              <a:rPr lang="es-VE" dirty="0"/>
              <a:t>("%d", &amp;</a:t>
            </a:r>
            <a:r>
              <a:rPr lang="es-VE" dirty="0" err="1"/>
              <a:t>num</a:t>
            </a:r>
            <a:r>
              <a:rPr lang="es-VE" dirty="0"/>
              <a:t>);</a:t>
            </a:r>
          </a:p>
          <a:p>
            <a:endParaRPr lang="es-VE" dirty="0"/>
          </a:p>
          <a:p>
            <a:r>
              <a:rPr lang="es-VE" dirty="0"/>
              <a:t>    // Estructura de decisión simple</a:t>
            </a:r>
          </a:p>
          <a:p>
            <a:r>
              <a:rPr lang="es-VE" dirty="0"/>
              <a:t>    </a:t>
            </a:r>
            <a:r>
              <a:rPr lang="es-VE" dirty="0" err="1"/>
              <a:t>if</a:t>
            </a:r>
            <a:r>
              <a:rPr lang="es-VE" dirty="0"/>
              <a:t> (</a:t>
            </a:r>
            <a:r>
              <a:rPr lang="es-VE" dirty="0" err="1"/>
              <a:t>num</a:t>
            </a:r>
            <a:r>
              <a:rPr lang="es-VE" dirty="0"/>
              <a:t> &gt;= 0) {</a:t>
            </a:r>
          </a:p>
          <a:p>
            <a:r>
              <a:rPr lang="es-VE" dirty="0"/>
              <a:t>        </a:t>
            </a:r>
            <a:r>
              <a:rPr lang="es-VE" dirty="0" err="1"/>
              <a:t>printf</a:t>
            </a:r>
            <a:r>
              <a:rPr lang="es-VE" dirty="0"/>
              <a:t>("El número es positivo.\n");</a:t>
            </a:r>
          </a:p>
          <a:p>
            <a:r>
              <a:rPr lang="es-VE" dirty="0"/>
              <a:t>    } </a:t>
            </a:r>
            <a:r>
              <a:rPr lang="es-VE" dirty="0" err="1"/>
              <a:t>else</a:t>
            </a:r>
            <a:r>
              <a:rPr lang="es-VE" dirty="0"/>
              <a:t> {</a:t>
            </a:r>
          </a:p>
          <a:p>
            <a:r>
              <a:rPr lang="es-VE" dirty="0"/>
              <a:t>        </a:t>
            </a:r>
            <a:r>
              <a:rPr lang="es-VE" dirty="0" err="1"/>
              <a:t>printf</a:t>
            </a:r>
            <a:r>
              <a:rPr lang="es-VE" dirty="0"/>
              <a:t>("El número es negativo.\n");</a:t>
            </a:r>
          </a:p>
          <a:p>
            <a:r>
              <a:rPr lang="es-VE" dirty="0"/>
              <a:t>    }</a:t>
            </a:r>
          </a:p>
          <a:p>
            <a:endParaRPr lang="es-VE" dirty="0"/>
          </a:p>
          <a:p>
            <a:r>
              <a:rPr lang="es-VE" dirty="0"/>
              <a:t>    </a:t>
            </a:r>
            <a:r>
              <a:rPr lang="es-VE" dirty="0" err="1"/>
              <a:t>return</a:t>
            </a:r>
            <a:r>
              <a:rPr lang="es-VE" dirty="0"/>
              <a:t> 0;</a:t>
            </a:r>
          </a:p>
          <a:p>
            <a:r>
              <a:rPr lang="es-VE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813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6897" y="1245852"/>
            <a:ext cx="875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Ejemplo 1: </a:t>
            </a:r>
            <a:r>
              <a:rPr lang="es-MX" sz="1400" dirty="0"/>
              <a:t>Determinar si una persona es mayor de edad</a:t>
            </a:r>
            <a:endParaRPr lang="es-VE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828638" y="732056"/>
            <a:ext cx="344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Ejercicio 2. Estructura  de </a:t>
            </a:r>
            <a:r>
              <a:rPr lang="es-ES" b="1" dirty="0" err="1" smtClean="0">
                <a:solidFill>
                  <a:srgbClr val="FF0000"/>
                </a:solidFill>
              </a:rPr>
              <a:t>Decision</a:t>
            </a:r>
            <a:endParaRPr lang="es-VE" b="1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99792" y="17970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dirty="0"/>
              <a:t>#</a:t>
            </a:r>
            <a:r>
              <a:rPr lang="es-VE" dirty="0" err="1"/>
              <a:t>include</a:t>
            </a:r>
            <a:r>
              <a:rPr lang="es-VE" dirty="0"/>
              <a:t> &lt;</a:t>
            </a:r>
            <a:r>
              <a:rPr lang="es-VE" dirty="0" err="1"/>
              <a:t>stdio.h</a:t>
            </a:r>
            <a:r>
              <a:rPr lang="es-VE" dirty="0"/>
              <a:t>&gt;</a:t>
            </a:r>
          </a:p>
          <a:p>
            <a:endParaRPr lang="es-VE" dirty="0"/>
          </a:p>
          <a:p>
            <a:r>
              <a:rPr lang="es-VE" dirty="0" err="1"/>
              <a:t>int</a:t>
            </a:r>
            <a:r>
              <a:rPr lang="es-VE" dirty="0"/>
              <a:t> </a:t>
            </a:r>
            <a:r>
              <a:rPr lang="es-VE" dirty="0" err="1"/>
              <a:t>main</a:t>
            </a:r>
            <a:r>
              <a:rPr lang="es-VE" dirty="0"/>
              <a:t>() {</a:t>
            </a:r>
          </a:p>
          <a:p>
            <a:r>
              <a:rPr lang="es-VE" dirty="0"/>
              <a:t>    </a:t>
            </a:r>
            <a:r>
              <a:rPr lang="es-VE" dirty="0" err="1"/>
              <a:t>int</a:t>
            </a:r>
            <a:r>
              <a:rPr lang="es-VE" dirty="0"/>
              <a:t> edad;</a:t>
            </a:r>
          </a:p>
          <a:p>
            <a:endParaRPr lang="es-VE" dirty="0"/>
          </a:p>
          <a:p>
            <a:r>
              <a:rPr lang="es-VE" dirty="0"/>
              <a:t>    </a:t>
            </a:r>
            <a:r>
              <a:rPr lang="es-VE" dirty="0" err="1"/>
              <a:t>printf</a:t>
            </a:r>
            <a:r>
              <a:rPr lang="es-VE" dirty="0"/>
              <a:t>("Ingrese su edad: ");</a:t>
            </a:r>
          </a:p>
          <a:p>
            <a:r>
              <a:rPr lang="es-VE" dirty="0"/>
              <a:t>    </a:t>
            </a:r>
            <a:r>
              <a:rPr lang="es-VE" dirty="0" err="1"/>
              <a:t>scanf</a:t>
            </a:r>
            <a:r>
              <a:rPr lang="es-VE" dirty="0"/>
              <a:t>("%d", &amp;edad);</a:t>
            </a:r>
          </a:p>
          <a:p>
            <a:endParaRPr lang="es-VE" dirty="0"/>
          </a:p>
          <a:p>
            <a:r>
              <a:rPr lang="es-VE" dirty="0"/>
              <a:t>    // Estructura de decisión simple</a:t>
            </a:r>
          </a:p>
          <a:p>
            <a:r>
              <a:rPr lang="es-VE" dirty="0"/>
              <a:t>    </a:t>
            </a:r>
            <a:r>
              <a:rPr lang="es-VE" dirty="0" err="1"/>
              <a:t>if</a:t>
            </a:r>
            <a:r>
              <a:rPr lang="es-VE" dirty="0"/>
              <a:t> (edad &gt;= 18) {</a:t>
            </a:r>
          </a:p>
          <a:p>
            <a:r>
              <a:rPr lang="es-VE" dirty="0"/>
              <a:t>        </a:t>
            </a:r>
            <a:r>
              <a:rPr lang="es-VE" dirty="0" err="1"/>
              <a:t>printf</a:t>
            </a:r>
            <a:r>
              <a:rPr lang="es-VE" dirty="0"/>
              <a:t>("Eres mayor de edad.\n");</a:t>
            </a:r>
          </a:p>
          <a:p>
            <a:r>
              <a:rPr lang="es-VE" dirty="0"/>
              <a:t>    } </a:t>
            </a:r>
            <a:r>
              <a:rPr lang="es-VE" dirty="0" err="1"/>
              <a:t>else</a:t>
            </a:r>
            <a:r>
              <a:rPr lang="es-VE" dirty="0"/>
              <a:t> {</a:t>
            </a:r>
          </a:p>
          <a:p>
            <a:r>
              <a:rPr lang="es-VE" dirty="0"/>
              <a:t>        </a:t>
            </a:r>
            <a:r>
              <a:rPr lang="es-VE" dirty="0" err="1"/>
              <a:t>printf</a:t>
            </a:r>
            <a:r>
              <a:rPr lang="es-VE" dirty="0"/>
              <a:t>("Eres menor de edad.\n");</a:t>
            </a:r>
          </a:p>
          <a:p>
            <a:r>
              <a:rPr lang="es-VE" dirty="0"/>
              <a:t>    }</a:t>
            </a:r>
          </a:p>
          <a:p>
            <a:endParaRPr lang="es-VE" dirty="0"/>
          </a:p>
          <a:p>
            <a:r>
              <a:rPr lang="es-VE" dirty="0"/>
              <a:t>    </a:t>
            </a:r>
            <a:r>
              <a:rPr lang="es-VE" dirty="0" err="1"/>
              <a:t>return</a:t>
            </a:r>
            <a:r>
              <a:rPr lang="es-VE" dirty="0"/>
              <a:t> 0;</a:t>
            </a:r>
          </a:p>
          <a:p>
            <a:r>
              <a:rPr lang="es-VE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17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577" y="2548766"/>
            <a:ext cx="77596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codificación del algoritmo constituye el “código fuente”. Estas líneas de código deben estar contenidas en un archivo de texto cuyo nombre tiene que tener la extensión “.c”.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VE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HolaMundo.c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94427" y="1845198"/>
            <a:ext cx="377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Programa en Lenguaje C</a:t>
            </a:r>
            <a:endParaRPr lang="es-V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06477" y="1017602"/>
            <a:ext cx="6984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Iniciando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en Programación en Lenguaje C</a:t>
            </a:r>
            <a:endParaRPr lang="es-V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9552" y="2564904"/>
            <a:ext cx="83384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ejecutar un programa en C, el código o programa fuente debe ser compilado para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obtener el programa ejecutable y poder ejecutarlo (correrlo) en la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PC. </a:t>
            </a:r>
          </a:p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compilación,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realiza con un programa especial llamado “compilador”. Existen diversos compiladores que permiten compilar programas escritos en C.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9552" y="1627137"/>
            <a:ext cx="713882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compilación y el programa ejecutable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06477" y="908720"/>
            <a:ext cx="6984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Iniciando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en Programación en Lenguaje C</a:t>
            </a:r>
            <a:endParaRPr lang="es-V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83568" y="1654846"/>
            <a:ext cx="64187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compilación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programa ejecutable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206477" y="908720"/>
            <a:ext cx="6984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Iniciando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en Programación en Lenguaje C</a:t>
            </a:r>
            <a:endParaRPr lang="es-V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99592" y="2629325"/>
            <a:ext cx="8291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Para programar en C existen diferentes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IDEs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Algunas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estas son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(de Microsoft</a:t>
            </a:r>
            <a:r>
              <a:rPr lang="es-MX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++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Builder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Borland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C++ (open 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Eclipse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(open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9553" y="2521339"/>
            <a:ext cx="7923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400" b="1" dirty="0" smtClean="0"/>
              <a:t>Entorno </a:t>
            </a:r>
            <a:r>
              <a:rPr lang="es-VE" sz="2400" b="1" dirty="0"/>
              <a:t>de </a:t>
            </a:r>
            <a:r>
              <a:rPr lang="es-VE" sz="2400" b="1" dirty="0" smtClean="0"/>
              <a:t>Desarrollo Integrado</a:t>
            </a:r>
            <a:r>
              <a:rPr lang="es-VE" sz="2400" dirty="0"/>
              <a:t> 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IDE),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(en inglés,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Cuando los algoritmos adquieren mayor nivel de complejidad, su codificación y compilación pueden convertirse en verdaderos problemas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Una IDE, 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una herramienta que integra todos los recursos que necesita un programador para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Codificar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Compilar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Depurar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Ejecutar y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Documentar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9552" y="1577757"/>
            <a:ext cx="64187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compilación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programa ejecutable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206477" y="908720"/>
            <a:ext cx="6984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Iniciando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en Programación en Lenguaje C</a:t>
            </a:r>
            <a:endParaRPr lang="es-V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576" y="3212976"/>
            <a:ext cx="792344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V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Entorno </a:t>
            </a:r>
            <a:r>
              <a:rPr lang="es-VE" sz="2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V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Integrado</a:t>
            </a:r>
            <a:r>
              <a:rPr lang="es-VE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IDE), </a:t>
            </a:r>
            <a:r>
              <a:rPr lang="es-VE" sz="2800" b="1" dirty="0">
                <a:latin typeface="Arial" panose="020B0604020202020204" pitchFamily="34" charset="0"/>
                <a:cs typeface="Arial" panose="020B0604020202020204" pitchFamily="34" charset="0"/>
              </a:rPr>
              <a:t>Guía de uso de </a:t>
            </a:r>
            <a:r>
              <a:rPr lang="es-V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VE" sz="2800" b="1" dirty="0"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s-V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++ -</a:t>
            </a:r>
            <a:r>
              <a:rPr lang="es-V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Mostrar</a:t>
            </a:r>
            <a:endParaRPr lang="es-V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9552" y="1577757"/>
            <a:ext cx="64187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compilación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programa ejecutable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206477" y="908720"/>
            <a:ext cx="6984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Iniciando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en Programación en Lenguaje C</a:t>
            </a:r>
            <a:endParaRPr lang="es-V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576" y="2519704"/>
            <a:ext cx="7923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/>
              <a:t>Ejecución manual,</a:t>
            </a:r>
            <a:r>
              <a:rPr lang="es-MX" sz="2800" dirty="0"/>
              <a:t> de cada sentencia del programa, utilizando un conjunto de datos de entrada determinados y verificando que los resultados son correctos. </a:t>
            </a:r>
            <a:endParaRPr lang="es-MX" sz="2800" dirty="0" smtClean="0"/>
          </a:p>
          <a:p>
            <a:pPr algn="just"/>
            <a:endParaRPr lang="es-MX" sz="2800" dirty="0"/>
          </a:p>
          <a:p>
            <a:pPr algn="just"/>
            <a:r>
              <a:rPr lang="es-MX" sz="2800" dirty="0" smtClean="0"/>
              <a:t>Como </a:t>
            </a:r>
            <a:r>
              <a:rPr lang="es-MX" sz="2800" dirty="0"/>
              <a:t>una técnica de depuración, </a:t>
            </a:r>
            <a:r>
              <a:rPr lang="es-MX" sz="2800" b="1" dirty="0"/>
              <a:t>el programador </a:t>
            </a:r>
            <a:r>
              <a:rPr lang="es-MX" sz="2800" dirty="0"/>
              <a:t>debe utilizar datos que permitan recorrer todas las posibles rutas del programa.</a:t>
            </a:r>
            <a:endParaRPr lang="es-VE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28255" y="917399"/>
            <a:ext cx="3857146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MX" sz="4000" b="1" dirty="0" smtClean="0">
                <a:solidFill>
                  <a:schemeClr val="tx2"/>
                </a:solidFill>
              </a:rPr>
              <a:t>Corrida en Frio</a:t>
            </a:r>
            <a:endParaRPr lang="es-MX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10280" y="1857364"/>
            <a:ext cx="7923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/>
              <a:t>Para ello, el programador, debe elaborar una tabla con todas las variables y constantes involucradas, e ir realizando las iteraciones y actualizaciones que se den en cada iteración.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Ventajas.</a:t>
            </a:r>
          </a:p>
          <a:p>
            <a:pPr algn="just"/>
            <a:endParaRPr lang="es-MX" sz="2800" dirty="0" smtClean="0"/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/>
              <a:t> Permite depurar el código </a:t>
            </a:r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/>
              <a:t> Detecta errores de tipo lógico</a:t>
            </a:r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/>
              <a:t> Ayuda a entender el código  de otras personas </a:t>
            </a:r>
            <a:endParaRPr lang="es-VE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28255" y="917399"/>
            <a:ext cx="3857146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MX" sz="4000" b="1" dirty="0" smtClean="0">
                <a:solidFill>
                  <a:schemeClr val="tx2"/>
                </a:solidFill>
              </a:rPr>
              <a:t>Corrida en Frio</a:t>
            </a:r>
            <a:endParaRPr lang="es-MX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6207</TotalTime>
  <Words>2659</Words>
  <Application>Microsoft Office PowerPoint</Application>
  <PresentationFormat>Presentación en pantalla (4:3)</PresentationFormat>
  <Paragraphs>471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Berlin Sans FB</vt:lpstr>
      <vt:lpstr>Broadway</vt:lpstr>
      <vt:lpstr>Calibri</vt:lpstr>
      <vt:lpstr>Carlito</vt:lpstr>
      <vt:lpstr>Georgia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EQUIPO11</dc:creator>
  <cp:lastModifiedBy>Admin</cp:lastModifiedBy>
  <cp:revision>244</cp:revision>
  <dcterms:created xsi:type="dcterms:W3CDTF">2021-12-03T15:37:06Z</dcterms:created>
  <dcterms:modified xsi:type="dcterms:W3CDTF">2025-04-29T01:45:15Z</dcterms:modified>
</cp:coreProperties>
</file>