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3592-363B-0BF3-63E2-2C7DF242C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F5578B-2607-363B-8E27-365647A35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EB50FC-DF1F-B506-97C5-75E4747E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FE3DC-9992-69C7-3C8E-015F92BA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D80FEF-7412-5AFA-2C02-43C73056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09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9B710-47A5-A5B4-E18C-9CBF6577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A54D02-1EA1-A868-F4AC-AC790BB9A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5577D7-7A7E-87DC-7C91-3E66594A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DEBCA5-E4FA-ECFD-957B-989EB07B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E011DD-C154-FC77-ADC5-D0E8C5BB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29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EE5CDA-3EE2-8A6E-6CA9-4B275A83D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3D1809-3D69-B1F5-3039-72801BB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A4F18-7345-94CF-DC29-A57F258C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7939BF-584D-7699-5364-ABF49BA7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9E879-6CB1-B081-3B65-1C925D3A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73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77867-7DC8-806C-49B5-316B9539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56DC8B-AA54-D03D-C212-A13C3CD28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0E0880-968A-6FB1-B1E7-C82A1E21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FD7437-9647-87EB-358D-1AB66484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4C4025-BA25-2752-0802-FF051B8D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9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9CB80-C5E6-73B6-1EF4-558AACDA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E92611-1715-19D2-1401-3752D6BFE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56A7-16D3-487A-63F9-92D9302D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9A8326-1D8C-EA01-3634-F20FEF1D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11188F-9BC6-9705-1391-75F6087B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13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0686A-22DF-C332-9FFD-40D610E3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E44BA8-C12D-9954-DB0C-45B88C85D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5DC605-0B08-2BC8-926E-590781D39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1D9CD4-62B2-B139-7C42-C4830122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6849A3-4C0C-AA8D-6CB3-C32D0D3F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BF206-47E7-3B10-DA4E-C3EFD7C3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7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4769D-0D02-0E5A-F636-A9FE0D23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A50975-EFA0-A973-0F9A-509F61F7F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4A35A5-BEBA-85F0-D3B4-512F6AAC5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1B3BFA-673A-1319-5FAA-C6E5A1692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D49BC0-0585-32AE-F065-FA250D868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3A6834-6F05-CFFC-E76F-3382E5F6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DBECCA-F9B2-8D1C-9D9C-58F94DAE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41C705-AF00-6C72-6A50-6E24D01D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36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12E21-D240-71C7-3541-C67B0A9A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99889B-E432-C9E5-C110-DE8ECFEE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746479-8863-AD15-3585-2E119B92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8D5DCF-3EF6-868D-2967-FDA89B3D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6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FB96C2-81C5-0B5C-D474-67A222A7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68881F-1A2D-CCB7-C8E4-03E2AFE5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79A10F-CDA4-7326-D729-8A16A040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78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90E41-1253-CF62-8D34-42CCB7FA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79D47E-42F9-2E46-BD3C-7262F4796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20FD9D-20BA-F3FD-5649-4F1155D18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D5118-C32B-B92F-C554-3279135F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09B7A2-BEF8-AB9F-2AB4-566F6048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3B07A1-3C15-1A55-7286-F6EE2A33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9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93956-4459-D222-A8B8-9D0B21E2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1B91C8-9A84-AF33-78D5-296083FDE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4FBC8D-7AD2-350A-C0D0-1615E5960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F78986-6C30-4ADA-D667-D73B6369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45C63F-E77E-1901-AB9B-7C863AA0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031895-A3EC-7F80-B31E-A408C113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89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69F491-DB7E-3F79-3396-6B7C7B53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2224D6-4E28-E18C-3AB5-6FF2378C8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D60898-1C97-12D9-3D7C-930CABD06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B8805-1B1C-4E17-A252-115C14053EB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DC5FC-A775-BA42-B095-F66DFDA1D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4E307-B697-70A6-B612-F28E4999E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DE1F-9D34-4D36-87B5-622ABCA4D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0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5027035-3230-5210-A2E6-47514B457EE7}"/>
              </a:ext>
            </a:extLst>
          </p:cNvPr>
          <p:cNvSpPr txBox="1"/>
          <p:nvPr/>
        </p:nvSpPr>
        <p:spPr>
          <a:xfrm>
            <a:off x="3500284" y="737419"/>
            <a:ext cx="4965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/>
              <a:t>Tecnología de la Información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5002809-4B83-2F85-0E82-716FA04CC40A}"/>
              </a:ext>
            </a:extLst>
          </p:cNvPr>
          <p:cNvGrpSpPr/>
          <p:nvPr/>
        </p:nvGrpSpPr>
        <p:grpSpPr>
          <a:xfrm>
            <a:off x="521076" y="1621277"/>
            <a:ext cx="10720080" cy="3784736"/>
            <a:chOff x="521076" y="1621277"/>
            <a:chExt cx="10720080" cy="3784736"/>
          </a:xfrm>
        </p:grpSpPr>
        <p:pic>
          <p:nvPicPr>
            <p:cNvPr id="4" name="Imagen 3" descr="cómo se utiliza la tecnología de la información">
              <a:extLst>
                <a:ext uri="{FF2B5EF4-FFF2-40B4-BE49-F238E27FC236}">
                  <a16:creationId xmlns:a16="http://schemas.microsoft.com/office/drawing/2014/main" id="{A92472B5-D949-F7F8-4A0B-F0DDB309D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76" y="1621277"/>
              <a:ext cx="10720080" cy="3784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3FA6F97-5812-F2DC-5B69-1C6A367698EB}"/>
                </a:ext>
              </a:extLst>
            </p:cNvPr>
            <p:cNvSpPr/>
            <p:nvPr/>
          </p:nvSpPr>
          <p:spPr>
            <a:xfrm>
              <a:off x="10058401" y="1788607"/>
              <a:ext cx="1055077" cy="92444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TI</a:t>
              </a:r>
            </a:p>
            <a:p>
              <a:pPr algn="ctr"/>
              <a:r>
                <a:rPr lang="es-ES" b="1" dirty="0" err="1">
                  <a:solidFill>
                    <a:schemeClr val="accent1"/>
                  </a:solidFill>
                </a:rPr>
                <a:t>UNEG</a:t>
              </a:r>
              <a:endParaRPr lang="es-E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1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DF937C9E-53B8-8D98-A4C6-09DAFF312878}"/>
              </a:ext>
            </a:extLst>
          </p:cNvPr>
          <p:cNvGrpSpPr/>
          <p:nvPr/>
        </p:nvGrpSpPr>
        <p:grpSpPr>
          <a:xfrm>
            <a:off x="245806" y="206477"/>
            <a:ext cx="11729884" cy="6499123"/>
            <a:chOff x="340456" y="279737"/>
            <a:chExt cx="11777856" cy="5931279"/>
          </a:xfrm>
        </p:grpSpPr>
        <p:pic>
          <p:nvPicPr>
            <p:cNvPr id="7" name="Imagen 6" descr="cómo se utiliza la tecnología de la información">
              <a:extLst>
                <a:ext uri="{FF2B5EF4-FFF2-40B4-BE49-F238E27FC236}">
                  <a16:creationId xmlns:a16="http://schemas.microsoft.com/office/drawing/2014/main" id="{E45EC20C-93D7-AB27-62ED-784C3C3C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56" y="279737"/>
              <a:ext cx="11777856" cy="593127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  <a:outerShdw blurRad="50800" dist="50800" dir="5400000" sx="98000" sy="98000" algn="ctr" rotWithShape="0">
                <a:srgbClr val="000000"/>
              </a:outerShdw>
            </a:effectLst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C4CBF59-2D62-92A9-1C9B-387288389817}"/>
                </a:ext>
              </a:extLst>
            </p:cNvPr>
            <p:cNvSpPr/>
            <p:nvPr/>
          </p:nvSpPr>
          <p:spPr>
            <a:xfrm>
              <a:off x="10796467" y="646984"/>
              <a:ext cx="1055077" cy="1126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TI</a:t>
              </a:r>
            </a:p>
            <a:p>
              <a:pPr algn="ctr"/>
              <a:r>
                <a:rPr lang="es-ES" b="1" dirty="0" err="1">
                  <a:solidFill>
                    <a:schemeClr val="accent1"/>
                  </a:solidFill>
                </a:rPr>
                <a:t>UNEG</a:t>
              </a:r>
              <a:endParaRPr lang="es-E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27035-3230-5210-A2E6-47514B457EE7}"/>
              </a:ext>
            </a:extLst>
          </p:cNvPr>
          <p:cNvSpPr txBox="1"/>
          <p:nvPr/>
        </p:nvSpPr>
        <p:spPr>
          <a:xfrm>
            <a:off x="2706434" y="646984"/>
            <a:ext cx="6799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Qué es la Tecnología de la Información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675FCF-6325-EC0A-D429-3E6CBB099715}"/>
              </a:ext>
            </a:extLst>
          </p:cNvPr>
          <p:cNvSpPr txBox="1"/>
          <p:nvPr/>
        </p:nvSpPr>
        <p:spPr>
          <a:xfrm>
            <a:off x="481991" y="1379690"/>
            <a:ext cx="53535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concepto fue creado con el propósito de hacer una distinción entre las máquinas de alcance limitado y las máquinas de propósitos generales.</a:t>
            </a:r>
          </a:p>
          <a:p>
            <a:endParaRPr lang="es-ES" dirty="0"/>
          </a:p>
          <a:p>
            <a:pPr algn="just"/>
            <a:r>
              <a:rPr lang="es-ES" dirty="0"/>
              <a:t>Se basa en el estudio y desarrollo de sistemas de información como aplicaciones software y hardware de computadoras. En palabras más sencillas, un sistema de TI se encarga de garantizar que las computadoras funcionen bien para el resto de las personas.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Tecnología de la Información es el uso de computadoras y redes digitales para almacenar, transmitir y utilizar datos.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Muchos conceptos indican que se utilizan mayormente en las grandes empresas, sin embargo, cada día vemos como es utilizado en la educación, la medicina, el entretenimiento, etc.</a:t>
            </a:r>
          </a:p>
        </p:txBody>
      </p:sp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184CDF9-F398-D4BC-7FB9-9CB66C397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27" y="2213380"/>
            <a:ext cx="5700466" cy="2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EFD62499-FA79-5AE0-3BDD-4E5693610D69}"/>
              </a:ext>
            </a:extLst>
          </p:cNvPr>
          <p:cNvGrpSpPr/>
          <p:nvPr/>
        </p:nvGrpSpPr>
        <p:grpSpPr>
          <a:xfrm>
            <a:off x="245806" y="103972"/>
            <a:ext cx="11729884" cy="6650056"/>
            <a:chOff x="340456" y="279737"/>
            <a:chExt cx="11777856" cy="5931279"/>
          </a:xfrm>
        </p:grpSpPr>
        <p:pic>
          <p:nvPicPr>
            <p:cNvPr id="17" name="Imagen 16" descr="cómo se utiliza la tecnología de la información">
              <a:extLst>
                <a:ext uri="{FF2B5EF4-FFF2-40B4-BE49-F238E27FC236}">
                  <a16:creationId xmlns:a16="http://schemas.microsoft.com/office/drawing/2014/main" id="{09E49DB1-94C0-6790-B8DA-40AECFA7F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56" y="279737"/>
              <a:ext cx="11777856" cy="593127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  <a:outerShdw blurRad="50800" dist="50800" dir="5400000" sx="98000" sy="98000" algn="ctr" rotWithShape="0">
                <a:srgbClr val="000000"/>
              </a:outerShdw>
            </a:effectLst>
          </p:spPr>
        </p:pic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F353CC2C-86CC-5991-C8D4-2FF6A63D8EAA}"/>
                </a:ext>
              </a:extLst>
            </p:cNvPr>
            <p:cNvSpPr/>
            <p:nvPr/>
          </p:nvSpPr>
          <p:spPr>
            <a:xfrm>
              <a:off x="10796467" y="646984"/>
              <a:ext cx="1055077" cy="1126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TI</a:t>
              </a:r>
            </a:p>
            <a:p>
              <a:pPr algn="ctr"/>
              <a:r>
                <a:rPr lang="es-ES" b="1" dirty="0" err="1">
                  <a:solidFill>
                    <a:schemeClr val="accent1"/>
                  </a:solidFill>
                </a:rPr>
                <a:t>UNEG</a:t>
              </a:r>
              <a:endParaRPr lang="es-E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A337BC1-D5FB-73AD-5F1C-3FC47AE7CEFB}"/>
              </a:ext>
            </a:extLst>
          </p:cNvPr>
          <p:cNvSpPr txBox="1"/>
          <p:nvPr/>
        </p:nvSpPr>
        <p:spPr>
          <a:xfrm>
            <a:off x="2114207" y="548662"/>
            <a:ext cx="7963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Cómo Funciona la Tecnología de la Información en la Práctica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9485F3-886E-EFB6-A328-C835F10F737A}"/>
              </a:ext>
            </a:extLst>
          </p:cNvPr>
          <p:cNvSpPr txBox="1"/>
          <p:nvPr/>
        </p:nvSpPr>
        <p:spPr>
          <a:xfrm>
            <a:off x="481991" y="1379690"/>
            <a:ext cx="53535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clave de la Tecnología de la Información es desarrollar un sistema que mantenga todo interconectado, funcionando siempre.</a:t>
            </a:r>
          </a:p>
          <a:p>
            <a:endParaRPr lang="es-ES" dirty="0"/>
          </a:p>
          <a:p>
            <a:pPr algn="just"/>
            <a:r>
              <a:rPr lang="es-ES" dirty="0"/>
              <a:t>Inicialmente las empresas, instituciones, etc. mantenían sistemas aislados; es decir, hojas de cálculo, o documentos en físico y algunas base de datos.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Estos sistemas no estaban interconectados, entonces: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Era dificil de mantener actualizado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La información no era confiable ni segura y el acceso era engorroso.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Existía duplicidad de datos (redundancia)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Generaba mas gasto en Hardware e incluso software por el pago de licencias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El soporte técnico se volvía complicado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2E1CC9-E2AC-A388-9EBF-F56C5A7DD9AB}"/>
              </a:ext>
            </a:extLst>
          </p:cNvPr>
          <p:cNvSpPr txBox="1"/>
          <p:nvPr/>
        </p:nvSpPr>
        <p:spPr>
          <a:xfrm>
            <a:off x="6110413" y="1952714"/>
            <a:ext cx="53535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Tecnología de la información logro:</a:t>
            </a:r>
          </a:p>
          <a:p>
            <a:endParaRPr lang="es-ES" dirty="0"/>
          </a:p>
          <a:p>
            <a:pPr algn="just"/>
            <a:r>
              <a:rPr lang="es-ES" dirty="0"/>
              <a:t>Interconectar sistemas de gestión de la empresa u organización, contribuyendo a la mejora en sus sistemas haciéndolos más accesible, seguro y confiables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Los sistemas están interconectados: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La actualización de la tecnología y sistemas es más fácil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La información se vuelve más confiable y segura y el acceso es más rápido.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Se elimina la redundancia de datos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Los gastos en tecnología disminuyen y se invierte más en la organización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El soporte técnico se centraliza y se agiliza la atención al usuario.  </a:t>
            </a:r>
          </a:p>
        </p:txBody>
      </p:sp>
    </p:spTree>
    <p:extLst>
      <p:ext uri="{BB962C8B-B14F-4D97-AF65-F5344CB8AC3E}">
        <p14:creationId xmlns:p14="http://schemas.microsoft.com/office/powerpoint/2010/main" val="35191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D90AB15-3EE1-1528-BE76-32BCCCA7E0FA}"/>
              </a:ext>
            </a:extLst>
          </p:cNvPr>
          <p:cNvGrpSpPr/>
          <p:nvPr/>
        </p:nvGrpSpPr>
        <p:grpSpPr>
          <a:xfrm>
            <a:off x="0" y="19405"/>
            <a:ext cx="12016179" cy="6646866"/>
            <a:chOff x="340456" y="279737"/>
            <a:chExt cx="11777856" cy="5931279"/>
          </a:xfrm>
        </p:grpSpPr>
        <p:pic>
          <p:nvPicPr>
            <p:cNvPr id="3" name="Imagen 2" descr="cómo se utiliza la tecnología de la información">
              <a:extLst>
                <a:ext uri="{FF2B5EF4-FFF2-40B4-BE49-F238E27FC236}">
                  <a16:creationId xmlns:a16="http://schemas.microsoft.com/office/drawing/2014/main" id="{BF5FE686-EB2F-4BD3-D969-1F5D9DA37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56" y="279737"/>
              <a:ext cx="11777856" cy="593127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  <a:outerShdw blurRad="50800" dist="50800" dir="5400000" sx="98000" sy="98000" algn="ctr" rotWithShape="0">
                <a:srgbClr val="000000"/>
              </a:outerShdw>
            </a:effectLst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D5DA9724-962B-D2B0-DE06-29B6693D40E7}"/>
                </a:ext>
              </a:extLst>
            </p:cNvPr>
            <p:cNvSpPr/>
            <p:nvPr/>
          </p:nvSpPr>
          <p:spPr>
            <a:xfrm>
              <a:off x="10796467" y="646984"/>
              <a:ext cx="1055077" cy="1126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TI</a:t>
              </a:r>
            </a:p>
            <a:p>
              <a:pPr algn="ctr"/>
              <a:r>
                <a:rPr lang="es-ES" b="1" dirty="0" err="1">
                  <a:solidFill>
                    <a:schemeClr val="accent1"/>
                  </a:solidFill>
                </a:rPr>
                <a:t>UNEG</a:t>
              </a:r>
              <a:endParaRPr lang="es-E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27035-3230-5210-A2E6-47514B457EE7}"/>
              </a:ext>
            </a:extLst>
          </p:cNvPr>
          <p:cNvSpPr txBox="1"/>
          <p:nvPr/>
        </p:nvSpPr>
        <p:spPr>
          <a:xfrm>
            <a:off x="3500284" y="570275"/>
            <a:ext cx="4965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Tecnología de la Información</a:t>
            </a:r>
          </a:p>
          <a:p>
            <a:pPr algn="ctr"/>
            <a:r>
              <a:rPr lang="es-ES" sz="3200" dirty="0">
                <a:solidFill>
                  <a:schemeClr val="accent1"/>
                </a:solidFill>
              </a:rPr>
              <a:t>Ejemplo de Evolución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5E39345-E34E-CCF9-A5DF-5133828832E3}"/>
              </a:ext>
            </a:extLst>
          </p:cNvPr>
          <p:cNvSpPr/>
          <p:nvPr/>
        </p:nvSpPr>
        <p:spPr>
          <a:xfrm>
            <a:off x="457247" y="3522791"/>
            <a:ext cx="11238014" cy="5892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Evolución de la Tecnología de la información (Empresa </a:t>
            </a:r>
            <a:r>
              <a:rPr lang="es-ES" dirty="0" err="1"/>
              <a:t>XYZ</a:t>
            </a:r>
            <a:r>
              <a:rPr lang="es-ES" dirty="0"/>
              <a:t>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9F22B9-224E-8202-DCD6-F5B147A687AF}"/>
              </a:ext>
            </a:extLst>
          </p:cNvPr>
          <p:cNvSpPr txBox="1"/>
          <p:nvPr/>
        </p:nvSpPr>
        <p:spPr>
          <a:xfrm>
            <a:off x="286296" y="1263876"/>
            <a:ext cx="2403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Hasta los años 90</a:t>
            </a:r>
          </a:p>
          <a:p>
            <a:endParaRPr lang="es-ES" dirty="0"/>
          </a:p>
          <a:p>
            <a:r>
              <a:rPr lang="es-ES" dirty="0"/>
              <a:t>Sistema contable</a:t>
            </a:r>
          </a:p>
          <a:p>
            <a:r>
              <a:rPr lang="es-ES" dirty="0"/>
              <a:t>Sistema de nomina</a:t>
            </a:r>
          </a:p>
          <a:p>
            <a:r>
              <a:rPr lang="es-ES" dirty="0"/>
              <a:t>Sistema de producción</a:t>
            </a:r>
          </a:p>
          <a:p>
            <a:r>
              <a:rPr lang="es-ES" dirty="0"/>
              <a:t>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B9A4D6-BCF0-3BA3-C529-B3F8860D02E7}"/>
              </a:ext>
            </a:extLst>
          </p:cNvPr>
          <p:cNvSpPr txBox="1"/>
          <p:nvPr/>
        </p:nvSpPr>
        <p:spPr>
          <a:xfrm>
            <a:off x="393499" y="4406780"/>
            <a:ext cx="25660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Desde año 2000</a:t>
            </a:r>
          </a:p>
          <a:p>
            <a:endParaRPr lang="es-ES" dirty="0"/>
          </a:p>
          <a:p>
            <a:r>
              <a:rPr lang="es-ES" dirty="0"/>
              <a:t>Sistema ERP</a:t>
            </a:r>
          </a:p>
          <a:p>
            <a:r>
              <a:rPr lang="es-ES" dirty="0"/>
              <a:t>Sistema de Nómina</a:t>
            </a:r>
          </a:p>
          <a:p>
            <a:r>
              <a:rPr lang="es-ES" dirty="0"/>
              <a:t>Sistema WEB </a:t>
            </a:r>
          </a:p>
          <a:p>
            <a:r>
              <a:rPr lang="es-ES" dirty="0"/>
              <a:t>(gestión, venta, licitación, evaluación de personal)</a:t>
            </a:r>
          </a:p>
        </p:txBody>
      </p:sp>
      <p:pic>
        <p:nvPicPr>
          <p:cNvPr id="1032" name="Picture 8" descr="Resultado de imagen de mainframe con monitores">
            <a:extLst>
              <a:ext uri="{FF2B5EF4-FFF2-40B4-BE49-F238E27FC236}">
                <a16:creationId xmlns:a16="http://schemas.microsoft.com/office/drawing/2014/main" id="{1D0CEC79-D4F0-1FA0-92F9-BFF26A1D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60" y="1332688"/>
            <a:ext cx="10953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mainframe con monitores">
            <a:extLst>
              <a:ext uri="{FF2B5EF4-FFF2-40B4-BE49-F238E27FC236}">
                <a16:creationId xmlns:a16="http://schemas.microsoft.com/office/drawing/2014/main" id="{F07E7B53-6B05-81E4-19AD-B8A9F081D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18" y="1586606"/>
            <a:ext cx="870293" cy="87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de servidores hp9000">
            <a:extLst>
              <a:ext uri="{FF2B5EF4-FFF2-40B4-BE49-F238E27FC236}">
                <a16:creationId xmlns:a16="http://schemas.microsoft.com/office/drawing/2014/main" id="{4869D805-EF18-2300-DA8B-C0F9C4050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04" y="1586606"/>
            <a:ext cx="1095375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de servidores windows">
            <a:extLst>
              <a:ext uri="{FF2B5EF4-FFF2-40B4-BE49-F238E27FC236}">
                <a16:creationId xmlns:a16="http://schemas.microsoft.com/office/drawing/2014/main" id="{FBAEEB2D-94A3-60B3-DC7F-CF4936C0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42" y="1674006"/>
            <a:ext cx="1617491" cy="11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D56FE13-12E8-E192-85BE-262311998BD6}"/>
              </a:ext>
            </a:extLst>
          </p:cNvPr>
          <p:cNvCxnSpPr>
            <a:cxnSpLocks/>
          </p:cNvCxnSpPr>
          <p:nvPr/>
        </p:nvCxnSpPr>
        <p:spPr>
          <a:xfrm>
            <a:off x="2349910" y="3429000"/>
            <a:ext cx="8986684" cy="65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675ED6B-5137-21D5-150A-380D12BDC536}"/>
              </a:ext>
            </a:extLst>
          </p:cNvPr>
          <p:cNvCxnSpPr/>
          <p:nvPr/>
        </p:nvCxnSpPr>
        <p:spPr>
          <a:xfrm>
            <a:off x="3047794" y="2837638"/>
            <a:ext cx="0" cy="59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EF25F3-498C-8DEE-982F-09D5E4024EDE}"/>
              </a:ext>
            </a:extLst>
          </p:cNvPr>
          <p:cNvSpPr txBox="1"/>
          <p:nvPr/>
        </p:nvSpPr>
        <p:spPr>
          <a:xfrm>
            <a:off x="3443947" y="2930261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Coaxial</a:t>
            </a:r>
          </a:p>
        </p:txBody>
      </p: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704F62FA-21AF-DB08-732D-3B3DF2F23B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00147" y="2159508"/>
            <a:ext cx="1412777" cy="1115049"/>
          </a:xfrm>
          <a:prstGeom prst="bentConnector3">
            <a:avLst>
              <a:gd name="adj1" fmla="val 47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9D635E59-1DE0-AA13-5B7E-C8619B3E89D5}"/>
              </a:ext>
            </a:extLst>
          </p:cNvPr>
          <p:cNvCxnSpPr>
            <a:cxnSpLocks/>
          </p:cNvCxnSpPr>
          <p:nvPr/>
        </p:nvCxnSpPr>
        <p:spPr>
          <a:xfrm rot="5400000">
            <a:off x="7767408" y="2327088"/>
            <a:ext cx="1306432" cy="886238"/>
          </a:xfrm>
          <a:prstGeom prst="bentConnector3">
            <a:avLst>
              <a:gd name="adj1" fmla="val -19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4F1C0FA-E236-A4A8-130C-8D6AFC8DD76E}"/>
              </a:ext>
            </a:extLst>
          </p:cNvPr>
          <p:cNvSpPr txBox="1"/>
          <p:nvPr/>
        </p:nvSpPr>
        <p:spPr>
          <a:xfrm>
            <a:off x="7029508" y="1704548"/>
            <a:ext cx="1343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Conexión UTP</a:t>
            </a:r>
          </a:p>
        </p:txBody>
      </p:sp>
      <p:pic>
        <p:nvPicPr>
          <p:cNvPr id="1044" name="Picture 20" descr="Resultado de imagen de servidores windows">
            <a:extLst>
              <a:ext uri="{FF2B5EF4-FFF2-40B4-BE49-F238E27FC236}">
                <a16:creationId xmlns:a16="http://schemas.microsoft.com/office/drawing/2014/main" id="{724BF5D6-7106-5E59-7BFF-C11B518D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84" y="4284160"/>
            <a:ext cx="2972538" cy="19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ilindro 31">
            <a:extLst>
              <a:ext uri="{FF2B5EF4-FFF2-40B4-BE49-F238E27FC236}">
                <a16:creationId xmlns:a16="http://schemas.microsoft.com/office/drawing/2014/main" id="{986747D2-71B0-BC37-053A-1ADDE78468BC}"/>
              </a:ext>
            </a:extLst>
          </p:cNvPr>
          <p:cNvSpPr/>
          <p:nvPr/>
        </p:nvSpPr>
        <p:spPr>
          <a:xfrm>
            <a:off x="4746195" y="2134702"/>
            <a:ext cx="638198" cy="64117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Adabas</a:t>
            </a:r>
            <a:endParaRPr lang="es-ES" dirty="0"/>
          </a:p>
        </p:txBody>
      </p:sp>
      <p:sp>
        <p:nvSpPr>
          <p:cNvPr id="33" name="Cilindro 32">
            <a:extLst>
              <a:ext uri="{FF2B5EF4-FFF2-40B4-BE49-F238E27FC236}">
                <a16:creationId xmlns:a16="http://schemas.microsoft.com/office/drawing/2014/main" id="{47873234-70F9-CED2-DFFF-799DF4F8D358}"/>
              </a:ext>
            </a:extLst>
          </p:cNvPr>
          <p:cNvSpPr/>
          <p:nvPr/>
        </p:nvSpPr>
        <p:spPr>
          <a:xfrm>
            <a:off x="4441977" y="2662298"/>
            <a:ext cx="571266" cy="64117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IMS</a:t>
            </a:r>
            <a:endParaRPr lang="es-ES" dirty="0"/>
          </a:p>
        </p:txBody>
      </p:sp>
      <p:sp>
        <p:nvSpPr>
          <p:cNvPr id="34" name="Cilindro 33">
            <a:extLst>
              <a:ext uri="{FF2B5EF4-FFF2-40B4-BE49-F238E27FC236}">
                <a16:creationId xmlns:a16="http://schemas.microsoft.com/office/drawing/2014/main" id="{EC5FB9AA-852A-6C1B-15C5-11F76EA9B8CA}"/>
              </a:ext>
            </a:extLst>
          </p:cNvPr>
          <p:cNvSpPr/>
          <p:nvPr/>
        </p:nvSpPr>
        <p:spPr>
          <a:xfrm>
            <a:off x="6837164" y="2245632"/>
            <a:ext cx="695999" cy="64117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Sybase</a:t>
            </a:r>
          </a:p>
        </p:txBody>
      </p:sp>
      <p:sp>
        <p:nvSpPr>
          <p:cNvPr id="35" name="Cilindro 34">
            <a:extLst>
              <a:ext uri="{FF2B5EF4-FFF2-40B4-BE49-F238E27FC236}">
                <a16:creationId xmlns:a16="http://schemas.microsoft.com/office/drawing/2014/main" id="{FDD7BC40-DCB9-782B-981D-A4F361D4C0D1}"/>
              </a:ext>
            </a:extLst>
          </p:cNvPr>
          <p:cNvSpPr/>
          <p:nvPr/>
        </p:nvSpPr>
        <p:spPr>
          <a:xfrm>
            <a:off x="6363447" y="2731219"/>
            <a:ext cx="634215" cy="64117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Oracle</a:t>
            </a:r>
          </a:p>
        </p:txBody>
      </p:sp>
      <p:sp>
        <p:nvSpPr>
          <p:cNvPr id="36" name="Cilindro 35">
            <a:extLst>
              <a:ext uri="{FF2B5EF4-FFF2-40B4-BE49-F238E27FC236}">
                <a16:creationId xmlns:a16="http://schemas.microsoft.com/office/drawing/2014/main" id="{90568A1A-A694-1C1F-CD6A-5549C3350D63}"/>
              </a:ext>
            </a:extLst>
          </p:cNvPr>
          <p:cNvSpPr/>
          <p:nvPr/>
        </p:nvSpPr>
        <p:spPr>
          <a:xfrm>
            <a:off x="10481233" y="2566218"/>
            <a:ext cx="679646" cy="64117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SQL SERVER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45FDFFB-8B95-F1DF-B728-AA02B9BADDDD}"/>
              </a:ext>
            </a:extLst>
          </p:cNvPr>
          <p:cNvSpPr txBox="1"/>
          <p:nvPr/>
        </p:nvSpPr>
        <p:spPr>
          <a:xfrm>
            <a:off x="6478979" y="4406780"/>
            <a:ext cx="135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Fibre</a:t>
            </a:r>
            <a:r>
              <a:rPr lang="es-ES" dirty="0"/>
              <a:t> Chanel</a:t>
            </a:r>
          </a:p>
        </p:txBody>
      </p:sp>
      <p:cxnSp>
        <p:nvCxnSpPr>
          <p:cNvPr id="1027" name="Conector: angular 1026">
            <a:extLst>
              <a:ext uri="{FF2B5EF4-FFF2-40B4-BE49-F238E27FC236}">
                <a16:creationId xmlns:a16="http://schemas.microsoft.com/office/drawing/2014/main" id="{DA6EEB07-A78F-9703-BD41-209483A39372}"/>
              </a:ext>
            </a:extLst>
          </p:cNvPr>
          <p:cNvCxnSpPr/>
          <p:nvPr/>
        </p:nvCxnSpPr>
        <p:spPr>
          <a:xfrm rot="5400000" flipH="1" flipV="1">
            <a:off x="5438134" y="4237845"/>
            <a:ext cx="1846433" cy="235257"/>
          </a:xfrm>
          <a:prstGeom prst="bentConnector3">
            <a:avLst>
              <a:gd name="adj1" fmla="val 191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8" name="Picture 24" descr="Resultado de imagen de servidores windows">
            <a:extLst>
              <a:ext uri="{FF2B5EF4-FFF2-40B4-BE49-F238E27FC236}">
                <a16:creationId xmlns:a16="http://schemas.microsoft.com/office/drawing/2014/main" id="{58C292DB-A2ED-6EA5-59A4-085BB95B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348" y="4199800"/>
            <a:ext cx="2451665" cy="14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CuadroTexto 1030">
            <a:extLst>
              <a:ext uri="{FF2B5EF4-FFF2-40B4-BE49-F238E27FC236}">
                <a16:creationId xmlns:a16="http://schemas.microsoft.com/office/drawing/2014/main" id="{69D638C7-E348-2B78-ECB6-78D976A64F3C}"/>
              </a:ext>
            </a:extLst>
          </p:cNvPr>
          <p:cNvSpPr txBox="1"/>
          <p:nvPr/>
        </p:nvSpPr>
        <p:spPr>
          <a:xfrm>
            <a:off x="9635614" y="5766410"/>
            <a:ext cx="187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Cloud </a:t>
            </a:r>
            <a:r>
              <a:rPr lang="es-ES" dirty="0" err="1"/>
              <a:t>Service</a:t>
            </a:r>
            <a:r>
              <a:rPr lang="es-ES" dirty="0"/>
              <a:t> </a:t>
            </a:r>
          </a:p>
          <a:p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err="1"/>
              <a:t>wide</a:t>
            </a:r>
            <a:r>
              <a:rPr lang="es-ES" dirty="0"/>
              <a:t> web</a:t>
            </a:r>
          </a:p>
        </p:txBody>
      </p:sp>
      <p:pic>
        <p:nvPicPr>
          <p:cNvPr id="1054" name="Picture 30" descr="Almacenamiento en la nube y el backup">
            <a:extLst>
              <a:ext uri="{FF2B5EF4-FFF2-40B4-BE49-F238E27FC236}">
                <a16:creationId xmlns:a16="http://schemas.microsoft.com/office/drawing/2014/main" id="{C94664AB-3BFD-4BA2-4E1E-CDE38553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86" y="4917544"/>
            <a:ext cx="2586678" cy="13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CuadroTexto 1032">
            <a:extLst>
              <a:ext uri="{FF2B5EF4-FFF2-40B4-BE49-F238E27FC236}">
                <a16:creationId xmlns:a16="http://schemas.microsoft.com/office/drawing/2014/main" id="{0A4721B6-C8E5-5F09-E20C-3C85BB09D2DB}"/>
              </a:ext>
            </a:extLst>
          </p:cNvPr>
          <p:cNvSpPr txBox="1"/>
          <p:nvPr/>
        </p:nvSpPr>
        <p:spPr>
          <a:xfrm>
            <a:off x="7029508" y="6333884"/>
            <a:ext cx="133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Cloud in site</a:t>
            </a:r>
          </a:p>
        </p:txBody>
      </p:sp>
    </p:spTree>
    <p:extLst>
      <p:ext uri="{BB962C8B-B14F-4D97-AF65-F5344CB8AC3E}">
        <p14:creationId xmlns:p14="http://schemas.microsoft.com/office/powerpoint/2010/main" val="24533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63" grpId="0"/>
      <p:bldP spid="1031" grpId="0"/>
      <p:bldP spid="10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DF937C9E-53B8-8D98-A4C6-09DAFF312878}"/>
              </a:ext>
            </a:extLst>
          </p:cNvPr>
          <p:cNvGrpSpPr/>
          <p:nvPr/>
        </p:nvGrpSpPr>
        <p:grpSpPr>
          <a:xfrm>
            <a:off x="231058" y="270387"/>
            <a:ext cx="11729884" cy="6587613"/>
            <a:chOff x="340456" y="279737"/>
            <a:chExt cx="11777856" cy="5931279"/>
          </a:xfrm>
        </p:grpSpPr>
        <p:pic>
          <p:nvPicPr>
            <p:cNvPr id="7" name="Imagen 6" descr="cómo se utiliza la tecnología de la información">
              <a:extLst>
                <a:ext uri="{FF2B5EF4-FFF2-40B4-BE49-F238E27FC236}">
                  <a16:creationId xmlns:a16="http://schemas.microsoft.com/office/drawing/2014/main" id="{E45EC20C-93D7-AB27-62ED-784C3C3C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56" y="279737"/>
              <a:ext cx="11777856" cy="593127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  <a:outerShdw blurRad="50800" dist="50800" dir="5400000" sx="98000" sy="98000" algn="ctr" rotWithShape="0">
                <a:srgbClr val="000000"/>
              </a:outerShdw>
            </a:effectLst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C4CBF59-2D62-92A9-1C9B-387288389817}"/>
                </a:ext>
              </a:extLst>
            </p:cNvPr>
            <p:cNvSpPr/>
            <p:nvPr/>
          </p:nvSpPr>
          <p:spPr>
            <a:xfrm>
              <a:off x="10796467" y="646984"/>
              <a:ext cx="1055077" cy="1126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TI</a:t>
              </a:r>
            </a:p>
            <a:p>
              <a:pPr algn="ctr"/>
              <a:r>
                <a:rPr lang="es-ES" b="1" dirty="0" err="1">
                  <a:solidFill>
                    <a:schemeClr val="accent1"/>
                  </a:solidFill>
                </a:rPr>
                <a:t>UNEG</a:t>
              </a:r>
              <a:endParaRPr lang="es-E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27035-3230-5210-A2E6-47514B457EE7}"/>
              </a:ext>
            </a:extLst>
          </p:cNvPr>
          <p:cNvSpPr txBox="1"/>
          <p:nvPr/>
        </p:nvSpPr>
        <p:spPr>
          <a:xfrm>
            <a:off x="3269397" y="576769"/>
            <a:ext cx="4965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Por qué es importante la </a:t>
            </a:r>
          </a:p>
          <a:p>
            <a:pPr algn="ctr"/>
            <a:r>
              <a:rPr lang="es-ES" sz="3200" dirty="0">
                <a:solidFill>
                  <a:schemeClr val="accent1"/>
                </a:solidFill>
              </a:rPr>
              <a:t>Tecnología de la Información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675FCF-6325-EC0A-D429-3E6CBB099715}"/>
              </a:ext>
            </a:extLst>
          </p:cNvPr>
          <p:cNvSpPr txBox="1"/>
          <p:nvPr/>
        </p:nvSpPr>
        <p:spPr>
          <a:xfrm>
            <a:off x="2446090" y="1786259"/>
            <a:ext cx="70200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Finalmente TI permitió la interconexión de los sistemas, una vez que las organizaciones adaptaron este modelo pasaron a ser más eficientes, confiables y seguros; eso genera más crecimiento, más amplitud en sus actividades, servicios, etc.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Los servicios de TI proporcionan seguridad electrónica, almacenamiento y comunicación eficiente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Como la TI requiere aplicaciones informáticas el mundo de desarrollo de aplicaciones se amplió sobre todo hacia el desarrollo de aplicaciones web, para ofrecer productos y servicios.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Los servidores conectan la aplicación informática con las diferentes organizaciones en el mundo.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Las TI agilizan los procesos de información.</a:t>
            </a:r>
          </a:p>
        </p:txBody>
      </p:sp>
      <p:pic>
        <p:nvPicPr>
          <p:cNvPr id="2052" name="Picture 4" descr="Resultado de imagen de TI interconectadas">
            <a:extLst>
              <a:ext uri="{FF2B5EF4-FFF2-40B4-BE49-F238E27FC236}">
                <a16:creationId xmlns:a16="http://schemas.microsoft.com/office/drawing/2014/main" id="{0DE02F5B-C71A-4D81-FD26-E5114A5B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9" y="1303793"/>
            <a:ext cx="1990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TI interconectadas">
            <a:extLst>
              <a:ext uri="{FF2B5EF4-FFF2-40B4-BE49-F238E27FC236}">
                <a16:creationId xmlns:a16="http://schemas.microsoft.com/office/drawing/2014/main" id="{B1E1ACF8-83E3-AF6C-E176-8DB927606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248" y="4596074"/>
            <a:ext cx="20669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undamentos de Gestión de Servicios de TI: UNIDAD 2 Infraestructura de ...">
            <a:extLst>
              <a:ext uri="{FF2B5EF4-FFF2-40B4-BE49-F238E27FC236}">
                <a16:creationId xmlns:a16="http://schemas.microsoft.com/office/drawing/2014/main" id="{D4356ADE-EEE7-9779-B2AC-431F0529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1" y="188784"/>
            <a:ext cx="6747076" cy="42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F937C9E-53B8-8D98-A4C6-09DAFF312878}"/>
              </a:ext>
            </a:extLst>
          </p:cNvPr>
          <p:cNvGrpSpPr/>
          <p:nvPr/>
        </p:nvGrpSpPr>
        <p:grpSpPr>
          <a:xfrm>
            <a:off x="231058" y="115439"/>
            <a:ext cx="11729884" cy="6587613"/>
            <a:chOff x="2048394" y="286107"/>
            <a:chExt cx="11777856" cy="5931279"/>
          </a:xfrm>
        </p:grpSpPr>
        <p:pic>
          <p:nvPicPr>
            <p:cNvPr id="7" name="Imagen 6" descr="cómo se utiliza la tecnología de la información">
              <a:extLst>
                <a:ext uri="{FF2B5EF4-FFF2-40B4-BE49-F238E27FC236}">
                  <a16:creationId xmlns:a16="http://schemas.microsoft.com/office/drawing/2014/main" id="{E45EC20C-93D7-AB27-62ED-784C3C3C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394" y="286107"/>
              <a:ext cx="11777856" cy="593127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  <a:outerShdw blurRad="50800" dist="50800" dir="5400000" sx="98000" sy="98000" algn="ctr" rotWithShape="0">
                <a:srgbClr val="000000"/>
              </a:outerShdw>
            </a:effectLst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C4CBF59-2D62-92A9-1C9B-387288389817}"/>
                </a:ext>
              </a:extLst>
            </p:cNvPr>
            <p:cNvSpPr/>
            <p:nvPr/>
          </p:nvSpPr>
          <p:spPr>
            <a:xfrm>
              <a:off x="12557958" y="664787"/>
              <a:ext cx="1055077" cy="1126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TI</a:t>
              </a:r>
            </a:p>
            <a:p>
              <a:pPr algn="ctr"/>
              <a:r>
                <a:rPr lang="es-ES" b="1" dirty="0" err="1">
                  <a:solidFill>
                    <a:schemeClr val="accent1"/>
                  </a:solidFill>
                </a:rPr>
                <a:t>UNEG</a:t>
              </a:r>
              <a:endParaRPr lang="es-E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27035-3230-5210-A2E6-47514B457EE7}"/>
              </a:ext>
            </a:extLst>
          </p:cNvPr>
          <p:cNvSpPr txBox="1"/>
          <p:nvPr/>
        </p:nvSpPr>
        <p:spPr>
          <a:xfrm>
            <a:off x="831143" y="576769"/>
            <a:ext cx="984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Qué es la infraestructura de Tecnología de la Información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675FCF-6325-EC0A-D429-3E6CBB099715}"/>
              </a:ext>
            </a:extLst>
          </p:cNvPr>
          <p:cNvSpPr txBox="1"/>
          <p:nvPr/>
        </p:nvSpPr>
        <p:spPr>
          <a:xfrm>
            <a:off x="1132703" y="3286732"/>
            <a:ext cx="106136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rgbClr val="FF0000"/>
                </a:solidFill>
              </a:rPr>
              <a:t>La Tecnología de la Información tiene como infraestructura todo:</a:t>
            </a:r>
          </a:p>
          <a:p>
            <a:pPr algn="r"/>
            <a:endParaRPr lang="es-ES" dirty="0">
              <a:solidFill>
                <a:srgbClr val="FF0000"/>
              </a:solidFill>
            </a:endParaRPr>
          </a:p>
          <a:p>
            <a:pPr algn="r"/>
            <a:r>
              <a:rPr lang="es-ES" dirty="0">
                <a:solidFill>
                  <a:srgbClr val="FF0000"/>
                </a:solidFill>
              </a:rPr>
              <a:t>Hardware: Son los componentes físicos como: PC – Servidores – Impresoras - </a:t>
            </a:r>
            <a:r>
              <a:rPr lang="es-ES" dirty="0" err="1">
                <a:solidFill>
                  <a:srgbClr val="FF0000"/>
                </a:solidFill>
              </a:rPr>
              <a:t>hUbs</a:t>
            </a:r>
            <a:endParaRPr lang="es-ES" dirty="0">
              <a:solidFill>
                <a:srgbClr val="FF0000"/>
              </a:solidFill>
            </a:endParaRPr>
          </a:p>
          <a:p>
            <a:pPr algn="r"/>
            <a:endParaRPr lang="es-ES" dirty="0">
              <a:solidFill>
                <a:srgbClr val="FF0000"/>
              </a:solidFill>
            </a:endParaRPr>
          </a:p>
          <a:p>
            <a:pPr algn="r"/>
            <a:r>
              <a:rPr lang="es-ES" dirty="0">
                <a:solidFill>
                  <a:srgbClr val="FF0000"/>
                </a:solidFill>
              </a:rPr>
              <a:t>Componentes de Comunicación: </a:t>
            </a:r>
            <a:r>
              <a:rPr lang="es-ES" dirty="0" err="1">
                <a:solidFill>
                  <a:srgbClr val="FF0000"/>
                </a:solidFill>
              </a:rPr>
              <a:t>Routers</a:t>
            </a:r>
            <a:r>
              <a:rPr lang="es-ES" dirty="0">
                <a:solidFill>
                  <a:srgbClr val="FF0000"/>
                </a:solidFill>
              </a:rPr>
              <a:t> – Switches – Cableado – Firewalls y equipos de comunicación varios.</a:t>
            </a:r>
          </a:p>
          <a:p>
            <a:pPr algn="r"/>
            <a:endParaRPr lang="es-ES" dirty="0">
              <a:solidFill>
                <a:srgbClr val="FF0000"/>
              </a:solidFill>
            </a:endParaRPr>
          </a:p>
          <a:p>
            <a:pPr algn="r"/>
            <a:r>
              <a:rPr lang="es-ES" dirty="0">
                <a:solidFill>
                  <a:srgbClr val="FF0000"/>
                </a:solidFill>
              </a:rPr>
              <a:t>Software: Son los componentes blandos internos como los programas, los sistemas desarrollados como: Sistema de Gestión de contenido (</a:t>
            </a:r>
            <a:r>
              <a:rPr lang="es-ES" dirty="0" err="1">
                <a:solidFill>
                  <a:srgbClr val="FF0000"/>
                </a:solidFill>
              </a:rPr>
              <a:t>CMS</a:t>
            </a:r>
            <a:r>
              <a:rPr lang="es-ES" dirty="0">
                <a:solidFill>
                  <a:srgbClr val="FF0000"/>
                </a:solidFill>
              </a:rPr>
              <a:t>) -  Sistema de gestión de relación con el cliente (CRM) – Sistema de gestión empresarial (ERP) – servidores web.</a:t>
            </a:r>
          </a:p>
          <a:p>
            <a:pPr algn="r"/>
            <a:endParaRPr lang="es-ES" dirty="0">
              <a:solidFill>
                <a:srgbClr val="FF0000"/>
              </a:solidFill>
            </a:endParaRPr>
          </a:p>
          <a:p>
            <a:pPr algn="r"/>
            <a:r>
              <a:rPr lang="es-ES" dirty="0">
                <a:solidFill>
                  <a:srgbClr val="FF0000"/>
                </a:solidFill>
              </a:rPr>
              <a:t>Sistema Operativo: Es un componente de software para entender las señales electrónicas que emiten los componentes de hardware y lo traduce a un lenguaje de alto nivel para comprensión de su funcionamiento.</a:t>
            </a:r>
          </a:p>
        </p:txBody>
      </p:sp>
    </p:spTree>
    <p:extLst>
      <p:ext uri="{BB962C8B-B14F-4D97-AF65-F5344CB8AC3E}">
        <p14:creationId xmlns:p14="http://schemas.microsoft.com/office/powerpoint/2010/main" val="1994578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DF937C9E-53B8-8D98-A4C6-09DAFF312878}"/>
              </a:ext>
            </a:extLst>
          </p:cNvPr>
          <p:cNvGrpSpPr/>
          <p:nvPr/>
        </p:nvGrpSpPr>
        <p:grpSpPr>
          <a:xfrm>
            <a:off x="122903" y="135193"/>
            <a:ext cx="11970774" cy="6587613"/>
            <a:chOff x="340456" y="279737"/>
            <a:chExt cx="11777856" cy="5931279"/>
          </a:xfrm>
        </p:grpSpPr>
        <p:pic>
          <p:nvPicPr>
            <p:cNvPr id="7" name="Imagen 6" descr="cómo se utiliza la tecnología de la información">
              <a:extLst>
                <a:ext uri="{FF2B5EF4-FFF2-40B4-BE49-F238E27FC236}">
                  <a16:creationId xmlns:a16="http://schemas.microsoft.com/office/drawing/2014/main" id="{E45EC20C-93D7-AB27-62ED-784C3C3C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56" y="279737"/>
              <a:ext cx="11777856" cy="593127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  <a:outerShdw blurRad="50800" dist="50800" dir="5400000" sx="98000" sy="98000" algn="ctr" rotWithShape="0">
                <a:srgbClr val="000000"/>
              </a:outerShdw>
            </a:effectLst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C4CBF59-2D62-92A9-1C9B-387288389817}"/>
                </a:ext>
              </a:extLst>
            </p:cNvPr>
            <p:cNvSpPr/>
            <p:nvPr/>
          </p:nvSpPr>
          <p:spPr>
            <a:xfrm>
              <a:off x="10796467" y="646984"/>
              <a:ext cx="1055077" cy="1126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TI</a:t>
              </a:r>
            </a:p>
            <a:p>
              <a:pPr algn="ctr"/>
              <a:r>
                <a:rPr lang="es-ES" b="1" dirty="0" err="1">
                  <a:solidFill>
                    <a:schemeClr val="accent1"/>
                  </a:solidFill>
                </a:rPr>
                <a:t>UNEG</a:t>
              </a:r>
              <a:endParaRPr lang="es-ES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104" name="Picture 8" descr="Recursos Tecnológicos – Edtech">
            <a:extLst>
              <a:ext uri="{FF2B5EF4-FFF2-40B4-BE49-F238E27FC236}">
                <a16:creationId xmlns:a16="http://schemas.microsoft.com/office/drawing/2014/main" id="{44E4ECAC-594E-CE9B-79B2-623872A2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5" y="534938"/>
            <a:ext cx="4984886" cy="28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5027035-3230-5210-A2E6-47514B457EE7}"/>
              </a:ext>
            </a:extLst>
          </p:cNvPr>
          <p:cNvSpPr txBox="1"/>
          <p:nvPr/>
        </p:nvSpPr>
        <p:spPr>
          <a:xfrm>
            <a:off x="4970389" y="716903"/>
            <a:ext cx="49653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Qué es la Gestión de </a:t>
            </a:r>
          </a:p>
          <a:p>
            <a:pPr algn="ctr"/>
            <a:r>
              <a:rPr lang="es-ES" sz="3200" dirty="0">
                <a:solidFill>
                  <a:schemeClr val="accent1"/>
                </a:solidFill>
              </a:rPr>
              <a:t>Tecnología de la Información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675FCF-6325-EC0A-D429-3E6CBB099715}"/>
              </a:ext>
            </a:extLst>
          </p:cNvPr>
          <p:cNvSpPr txBox="1"/>
          <p:nvPr/>
        </p:nvSpPr>
        <p:spPr>
          <a:xfrm>
            <a:off x="888747" y="2539600"/>
            <a:ext cx="95520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 el proceso de supervisión de todo lo relacionado con las operaciones y recursos de tecnología de la información dentro de una organización.</a:t>
            </a:r>
          </a:p>
          <a:p>
            <a:endParaRPr lang="es-ES" dirty="0"/>
          </a:p>
          <a:p>
            <a:r>
              <a:rPr lang="es-ES" dirty="0"/>
              <a:t>La gestión asegura que todos los recursos tecnológicos y los empleados asociados se utilicen correctamente y generen valor a la organización.</a:t>
            </a:r>
          </a:p>
          <a:p>
            <a:endParaRPr lang="es-ES" dirty="0"/>
          </a:p>
          <a:p>
            <a:r>
              <a:rPr lang="es-ES" dirty="0"/>
              <a:t>Una organización de Tecnología de la información efectiva:</a:t>
            </a:r>
          </a:p>
          <a:p>
            <a:r>
              <a:rPr lang="es-ES" dirty="0"/>
              <a:t>Optimiza los recursos tecnológicos</a:t>
            </a:r>
          </a:p>
          <a:p>
            <a:r>
              <a:rPr lang="es-ES" dirty="0"/>
              <a:t>Optimiza el Recurso humano</a:t>
            </a:r>
          </a:p>
          <a:p>
            <a:r>
              <a:rPr lang="es-ES" dirty="0"/>
              <a:t>Genera valor agregado </a:t>
            </a:r>
          </a:p>
          <a:p>
            <a:endParaRPr lang="es-ES" dirty="0"/>
          </a:p>
          <a:p>
            <a:r>
              <a:rPr lang="es-ES" dirty="0"/>
              <a:t>La gestión de TI se desarrolla en los lugares donde la organización tiene las instalaciones de centros de datos puede ser en la organización o fuera de ella. </a:t>
            </a:r>
          </a:p>
        </p:txBody>
      </p:sp>
      <p:pic>
        <p:nvPicPr>
          <p:cNvPr id="4102" name="Picture 6" descr="Resultado de imagen de Recursos Técnicos">
            <a:extLst>
              <a:ext uri="{FF2B5EF4-FFF2-40B4-BE49-F238E27FC236}">
                <a16:creationId xmlns:a16="http://schemas.microsoft.com/office/drawing/2014/main" id="{D85A718C-A8D3-667C-40FF-1BDC7B35C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528" y="3582859"/>
            <a:ext cx="1936340" cy="17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DF937C9E-53B8-8D98-A4C6-09DAFF312878}"/>
              </a:ext>
            </a:extLst>
          </p:cNvPr>
          <p:cNvGrpSpPr/>
          <p:nvPr/>
        </p:nvGrpSpPr>
        <p:grpSpPr>
          <a:xfrm>
            <a:off x="231058" y="270387"/>
            <a:ext cx="11729884" cy="6587613"/>
            <a:chOff x="340456" y="279737"/>
            <a:chExt cx="11777856" cy="5931279"/>
          </a:xfrm>
        </p:grpSpPr>
        <p:pic>
          <p:nvPicPr>
            <p:cNvPr id="7" name="Imagen 6" descr="cómo se utiliza la tecnología de la información">
              <a:extLst>
                <a:ext uri="{FF2B5EF4-FFF2-40B4-BE49-F238E27FC236}">
                  <a16:creationId xmlns:a16="http://schemas.microsoft.com/office/drawing/2014/main" id="{E45EC20C-93D7-AB27-62ED-784C3C3C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56" y="279737"/>
              <a:ext cx="11777856" cy="593127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  <a:outerShdw blurRad="50800" dist="50800" dir="5400000" sx="98000" sy="98000" algn="ctr" rotWithShape="0">
                <a:srgbClr val="000000"/>
              </a:outerShdw>
            </a:effectLst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C4CBF59-2D62-92A9-1C9B-387288389817}"/>
                </a:ext>
              </a:extLst>
            </p:cNvPr>
            <p:cNvSpPr/>
            <p:nvPr/>
          </p:nvSpPr>
          <p:spPr>
            <a:xfrm>
              <a:off x="10796467" y="646984"/>
              <a:ext cx="1055077" cy="1126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TI</a:t>
              </a:r>
            </a:p>
            <a:p>
              <a:pPr algn="ctr"/>
              <a:r>
                <a:rPr lang="es-ES" b="1" dirty="0" err="1">
                  <a:solidFill>
                    <a:schemeClr val="accent1"/>
                  </a:solidFill>
                </a:rPr>
                <a:t>UNEG</a:t>
              </a:r>
              <a:endParaRPr lang="es-E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27035-3230-5210-A2E6-47514B457EE7}"/>
              </a:ext>
            </a:extLst>
          </p:cNvPr>
          <p:cNvSpPr txBox="1"/>
          <p:nvPr/>
        </p:nvSpPr>
        <p:spPr>
          <a:xfrm>
            <a:off x="1002890" y="576769"/>
            <a:ext cx="8967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Dónde se encuentran las </a:t>
            </a:r>
          </a:p>
          <a:p>
            <a:pPr algn="ctr"/>
            <a:r>
              <a:rPr lang="es-ES" sz="3200" dirty="0">
                <a:solidFill>
                  <a:schemeClr val="accent1"/>
                </a:solidFill>
              </a:rPr>
              <a:t>Tecnologías de la Información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675FCF-6325-EC0A-D429-3E6CBB099715}"/>
              </a:ext>
            </a:extLst>
          </p:cNvPr>
          <p:cNvSpPr txBox="1"/>
          <p:nvPr/>
        </p:nvSpPr>
        <p:spPr>
          <a:xfrm>
            <a:off x="496739" y="1653987"/>
            <a:ext cx="113413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Las tecnologías de la información se encuentran hoy en día en:</a:t>
            </a:r>
          </a:p>
          <a:p>
            <a:endParaRPr lang="es-ES" sz="1600" dirty="0"/>
          </a:p>
          <a:p>
            <a:r>
              <a:rPr lang="es-ES" sz="1600" b="1" dirty="0"/>
              <a:t>Ciencia e Ingeniería</a:t>
            </a:r>
            <a:r>
              <a:rPr lang="es-ES" sz="1600" dirty="0"/>
              <a:t>: Los ordenadores y otras tecnologías controladas por microprocesadores son casi totalmente responsables del desarrollo científico en disciplinas como la biotecnología.</a:t>
            </a:r>
          </a:p>
          <a:p>
            <a:endParaRPr lang="es-ES" sz="1600" dirty="0"/>
          </a:p>
          <a:p>
            <a:r>
              <a:rPr lang="es-ES" sz="1600" b="1" dirty="0"/>
              <a:t>Administración Pública</a:t>
            </a:r>
            <a:r>
              <a:rPr lang="es-ES" sz="1600" dirty="0"/>
              <a:t>: El uso de ordenadores para gestionar las transacciones y los servicios en administraciones públicas ofrecen a los ciudadanos una herramienta de conexión con la administración.</a:t>
            </a:r>
          </a:p>
          <a:p>
            <a:endParaRPr lang="es-ES" sz="1600" dirty="0"/>
          </a:p>
          <a:p>
            <a:r>
              <a:rPr lang="es-ES" sz="1600" b="1" dirty="0"/>
              <a:t>E-Learning:</a:t>
            </a:r>
            <a:r>
              <a:rPr lang="es-ES" sz="1600" dirty="0"/>
              <a:t> Proporcionar a los alumnos contenidos electrónicos a través de los canales más accesibles y mediante el uso de dispositivos electrónicos actuales, como los ordenadores. </a:t>
            </a:r>
          </a:p>
          <a:p>
            <a:endParaRPr lang="es-ES" sz="1600" dirty="0"/>
          </a:p>
          <a:p>
            <a:r>
              <a:rPr lang="es-ES" sz="1600" b="1" dirty="0"/>
              <a:t>Empresas:</a:t>
            </a:r>
            <a:r>
              <a:rPr lang="es-ES" sz="1600" dirty="0"/>
              <a:t> El comercio electrónico es una aplicación de TI que beneficia a las empresas al aumentar sus beneficios y acceder a nuevos mercados a gran escala, también beneficia a los consumidores al aumentar el acceso a servicios y productos básicos.</a:t>
            </a:r>
          </a:p>
          <a:p>
            <a:endParaRPr lang="es-ES" sz="1600" dirty="0"/>
          </a:p>
          <a:p>
            <a:r>
              <a:rPr lang="es-ES" sz="1600" b="1" dirty="0"/>
              <a:t>E-Salud</a:t>
            </a:r>
            <a:r>
              <a:rPr lang="es-ES" sz="1600" dirty="0"/>
              <a:t>: Ofreciendo webs expertas en muchos campos de la medicina, consultas médicas sin tener que acudir a la consulta del médico e información sobre enfermedades.</a:t>
            </a:r>
          </a:p>
          <a:p>
            <a:endParaRPr lang="es-ES" sz="1600" dirty="0"/>
          </a:p>
          <a:p>
            <a:r>
              <a:rPr lang="es-ES" sz="1600" b="1" dirty="0"/>
              <a:t>Entretenimiento:</a:t>
            </a:r>
            <a:r>
              <a:rPr lang="es-ES" sz="1600" dirty="0"/>
              <a:t> Los juegos, la música y el vídeo en </a:t>
            </a:r>
            <a:r>
              <a:rPr lang="es-ES" sz="1600" dirty="0" err="1"/>
              <a:t>streaming</a:t>
            </a:r>
            <a:r>
              <a:rPr lang="es-ES" sz="1600" dirty="0"/>
              <a:t>, las emisiones de televisión digital, la radio por satélite, las películas de animación y otras formas de entretenimiento han surgido como resultado de la convergencia de diversas tecnologías.</a:t>
            </a:r>
            <a:r>
              <a:rPr lang="es-ES" sz="1600" b="1" dirty="0"/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67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DF937C9E-53B8-8D98-A4C6-09DAFF312878}"/>
              </a:ext>
            </a:extLst>
          </p:cNvPr>
          <p:cNvGrpSpPr/>
          <p:nvPr/>
        </p:nvGrpSpPr>
        <p:grpSpPr>
          <a:xfrm>
            <a:off x="231058" y="270387"/>
            <a:ext cx="11729884" cy="6405716"/>
            <a:chOff x="340456" y="279737"/>
            <a:chExt cx="11777856" cy="5931279"/>
          </a:xfrm>
        </p:grpSpPr>
        <p:pic>
          <p:nvPicPr>
            <p:cNvPr id="7" name="Imagen 6" descr="cómo se utiliza la tecnología de la información">
              <a:extLst>
                <a:ext uri="{FF2B5EF4-FFF2-40B4-BE49-F238E27FC236}">
                  <a16:creationId xmlns:a16="http://schemas.microsoft.com/office/drawing/2014/main" id="{E45EC20C-93D7-AB27-62ED-784C3C3C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56" y="279737"/>
              <a:ext cx="11777856" cy="593127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  <a:outerShdw blurRad="50800" dist="50800" dir="5400000" sx="98000" sy="98000" algn="ctr" rotWithShape="0">
                <a:srgbClr val="000000"/>
              </a:outerShdw>
            </a:effectLst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C4CBF59-2D62-92A9-1C9B-387288389817}"/>
                </a:ext>
              </a:extLst>
            </p:cNvPr>
            <p:cNvSpPr/>
            <p:nvPr/>
          </p:nvSpPr>
          <p:spPr>
            <a:xfrm>
              <a:off x="10796467" y="646984"/>
              <a:ext cx="1055077" cy="1126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TI</a:t>
              </a:r>
            </a:p>
            <a:p>
              <a:pPr algn="ctr"/>
              <a:r>
                <a:rPr lang="es-ES" b="1" dirty="0" err="1">
                  <a:solidFill>
                    <a:schemeClr val="accent1"/>
                  </a:solidFill>
                </a:rPr>
                <a:t>UNEG</a:t>
              </a:r>
              <a:endParaRPr lang="es-E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27035-3230-5210-A2E6-47514B457EE7}"/>
              </a:ext>
            </a:extLst>
          </p:cNvPr>
          <p:cNvSpPr txBox="1"/>
          <p:nvPr/>
        </p:nvSpPr>
        <p:spPr>
          <a:xfrm>
            <a:off x="1002890" y="576769"/>
            <a:ext cx="896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Gracias por su 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675FCF-6325-EC0A-D429-3E6CBB099715}"/>
              </a:ext>
            </a:extLst>
          </p:cNvPr>
          <p:cNvSpPr txBox="1"/>
          <p:nvPr/>
        </p:nvSpPr>
        <p:spPr>
          <a:xfrm>
            <a:off x="3060500" y="1929315"/>
            <a:ext cx="5845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Próximos Pasos:</a:t>
            </a:r>
          </a:p>
          <a:p>
            <a:endParaRPr lang="es-ES" sz="2800" dirty="0"/>
          </a:p>
          <a:p>
            <a:r>
              <a:rPr lang="es-ES" sz="2800" dirty="0"/>
              <a:t>Lecturas disponibles en el Aula virtual</a:t>
            </a:r>
          </a:p>
          <a:p>
            <a:endParaRPr lang="es-ES" sz="2800" dirty="0"/>
          </a:p>
          <a:p>
            <a:r>
              <a:rPr lang="es-ES" sz="2800" dirty="0"/>
              <a:t>Actividad 1</a:t>
            </a:r>
          </a:p>
        </p:txBody>
      </p:sp>
    </p:spTree>
    <p:extLst>
      <p:ext uri="{BB962C8B-B14F-4D97-AF65-F5344CB8AC3E}">
        <p14:creationId xmlns:p14="http://schemas.microsoft.com/office/powerpoint/2010/main" val="2658833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1009</Words>
  <Application>Microsoft Office PowerPoint</Application>
  <PresentationFormat>Panorámica</PresentationFormat>
  <Paragraphs>129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Thalima Leon</dc:creator>
  <cp:lastModifiedBy>Thalima Leon</cp:lastModifiedBy>
  <cp:revision>6</cp:revision>
  <dcterms:created xsi:type="dcterms:W3CDTF">2023-10-31T14:03:38Z</dcterms:created>
  <dcterms:modified xsi:type="dcterms:W3CDTF">2023-10-31T20:38:52Z</dcterms:modified>
</cp:coreProperties>
</file>