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98" r:id="rId3"/>
    <p:sldId id="299" r:id="rId4"/>
    <p:sldId id="301" r:id="rId5"/>
    <p:sldId id="302" r:id="rId6"/>
    <p:sldId id="289" r:id="rId7"/>
    <p:sldId id="288" r:id="rId8"/>
    <p:sldId id="296" r:id="rId9"/>
    <p:sldId id="295" r:id="rId10"/>
    <p:sldId id="291" r:id="rId11"/>
    <p:sldId id="297" r:id="rId12"/>
    <p:sldId id="267" r:id="rId13"/>
    <p:sldId id="286" r:id="rId14"/>
  </p:sldIdLst>
  <p:sldSz cx="9144000" cy="6858000" type="screen4x3"/>
  <p:notesSz cx="9223375" cy="70104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3997631" cy="351124"/>
          </a:xfrm>
          <a:prstGeom prst="rect">
            <a:avLst/>
          </a:prstGeom>
        </p:spPr>
        <p:txBody>
          <a:bodyPr vert="horz" lIns="91440" tIns="45720" rIns="91440" bIns="45720" rtlCol="0"/>
          <a:lstStyle>
            <a:lvl1pPr algn="l">
              <a:defRPr sz="1200"/>
            </a:lvl1pPr>
          </a:lstStyle>
          <a:p>
            <a:endParaRPr lang="es-VE"/>
          </a:p>
        </p:txBody>
      </p:sp>
      <p:sp>
        <p:nvSpPr>
          <p:cNvPr id="3" name="2 Marcador de fecha"/>
          <p:cNvSpPr>
            <a:spLocks noGrp="1"/>
          </p:cNvSpPr>
          <p:nvPr>
            <p:ph type="dt" sz="quarter" idx="1"/>
          </p:nvPr>
        </p:nvSpPr>
        <p:spPr>
          <a:xfrm>
            <a:off x="5223657" y="0"/>
            <a:ext cx="3997631" cy="351124"/>
          </a:xfrm>
          <a:prstGeom prst="rect">
            <a:avLst/>
          </a:prstGeom>
        </p:spPr>
        <p:txBody>
          <a:bodyPr vert="horz" lIns="91440" tIns="45720" rIns="91440" bIns="45720" rtlCol="0"/>
          <a:lstStyle>
            <a:lvl1pPr algn="r">
              <a:defRPr sz="1200"/>
            </a:lvl1pPr>
          </a:lstStyle>
          <a:p>
            <a:fld id="{C84DB09F-2D2D-4E6A-9FDA-E0B85B6092F0}" type="datetimeFigureOut">
              <a:rPr lang="es-VE" smtClean="0"/>
              <a:pPr/>
              <a:t>27/11/2022</a:t>
            </a:fld>
            <a:endParaRPr lang="es-VE"/>
          </a:p>
        </p:txBody>
      </p:sp>
      <p:sp>
        <p:nvSpPr>
          <p:cNvPr id="4" name="3 Marcador de pie de página"/>
          <p:cNvSpPr>
            <a:spLocks noGrp="1"/>
          </p:cNvSpPr>
          <p:nvPr>
            <p:ph type="ftr" sz="quarter" idx="2"/>
          </p:nvPr>
        </p:nvSpPr>
        <p:spPr>
          <a:xfrm>
            <a:off x="1" y="6658070"/>
            <a:ext cx="3997631" cy="351124"/>
          </a:xfrm>
          <a:prstGeom prst="rect">
            <a:avLst/>
          </a:prstGeom>
        </p:spPr>
        <p:txBody>
          <a:bodyPr vert="horz" lIns="91440" tIns="45720" rIns="91440" bIns="45720" rtlCol="0" anchor="b"/>
          <a:lstStyle>
            <a:lvl1pPr algn="l">
              <a:defRPr sz="1200"/>
            </a:lvl1pPr>
          </a:lstStyle>
          <a:p>
            <a:endParaRPr lang="es-VE"/>
          </a:p>
        </p:txBody>
      </p:sp>
      <p:sp>
        <p:nvSpPr>
          <p:cNvPr id="5" name="4 Marcador de número de diapositiva"/>
          <p:cNvSpPr>
            <a:spLocks noGrp="1"/>
          </p:cNvSpPr>
          <p:nvPr>
            <p:ph type="sldNum" sz="quarter" idx="3"/>
          </p:nvPr>
        </p:nvSpPr>
        <p:spPr>
          <a:xfrm>
            <a:off x="5223657" y="6658070"/>
            <a:ext cx="3997631" cy="351124"/>
          </a:xfrm>
          <a:prstGeom prst="rect">
            <a:avLst/>
          </a:prstGeom>
        </p:spPr>
        <p:txBody>
          <a:bodyPr vert="horz" lIns="91440" tIns="45720" rIns="91440" bIns="45720" rtlCol="0" anchor="b"/>
          <a:lstStyle>
            <a:lvl1pPr algn="r">
              <a:defRPr sz="1200"/>
            </a:lvl1pPr>
          </a:lstStyle>
          <a:p>
            <a:fld id="{F4556435-E106-4694-9150-505043D04A43}" type="slidenum">
              <a:rPr lang="es-VE" smtClean="0"/>
              <a:pPr/>
              <a:t>‹Nº›</a:t>
            </a:fld>
            <a:endParaRPr lang="es-VE"/>
          </a:p>
        </p:txBody>
      </p:sp>
    </p:spTree>
    <p:extLst>
      <p:ext uri="{BB962C8B-B14F-4D97-AF65-F5344CB8AC3E}">
        <p14:creationId xmlns:p14="http://schemas.microsoft.com/office/powerpoint/2010/main" xmlns="" val="194362762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VE"/>
          </a:p>
        </p:txBody>
      </p:sp>
      <p:sp>
        <p:nvSpPr>
          <p:cNvPr id="4" name="3 Marcador de fecha"/>
          <p:cNvSpPr>
            <a:spLocks noGrp="1"/>
          </p:cNvSpPr>
          <p:nvPr>
            <p:ph type="dt" sz="half" idx="10"/>
          </p:nvPr>
        </p:nvSpPr>
        <p:spPr/>
        <p:txBody>
          <a:bodyPr/>
          <a:lstStyle/>
          <a:p>
            <a:fld id="{2C51855C-8842-47A7-BE68-0D73CAB9AD20}" type="datetimeFigureOut">
              <a:rPr lang="es-VE" smtClean="0"/>
              <a:pPr/>
              <a:t>27/11/2022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fecha"/>
          <p:cNvSpPr>
            <a:spLocks noGrp="1"/>
          </p:cNvSpPr>
          <p:nvPr>
            <p:ph type="dt" sz="half" idx="10"/>
          </p:nvPr>
        </p:nvSpPr>
        <p:spPr/>
        <p:txBody>
          <a:bodyPr/>
          <a:lstStyle/>
          <a:p>
            <a:fld id="{2C51855C-8842-47A7-BE68-0D73CAB9AD20}" type="datetimeFigureOut">
              <a:rPr lang="es-VE" smtClean="0"/>
              <a:pPr/>
              <a:t>27/11/2022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fecha"/>
          <p:cNvSpPr>
            <a:spLocks noGrp="1"/>
          </p:cNvSpPr>
          <p:nvPr>
            <p:ph type="dt" sz="half" idx="10"/>
          </p:nvPr>
        </p:nvSpPr>
        <p:spPr/>
        <p:txBody>
          <a:bodyPr/>
          <a:lstStyle/>
          <a:p>
            <a:fld id="{2C51855C-8842-47A7-BE68-0D73CAB9AD20}" type="datetimeFigureOut">
              <a:rPr lang="es-VE" smtClean="0"/>
              <a:pPr/>
              <a:t>27/11/2022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VE"/>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fecha"/>
          <p:cNvSpPr>
            <a:spLocks noGrp="1"/>
          </p:cNvSpPr>
          <p:nvPr>
            <p:ph type="dt" sz="half" idx="10"/>
          </p:nvPr>
        </p:nvSpPr>
        <p:spPr/>
        <p:txBody>
          <a:bodyPr/>
          <a:lstStyle/>
          <a:p>
            <a:fld id="{2C51855C-8842-47A7-BE68-0D73CAB9AD20}" type="datetimeFigureOut">
              <a:rPr lang="es-VE" smtClean="0"/>
              <a:pPr/>
              <a:t>27/11/2022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2C51855C-8842-47A7-BE68-0D73CAB9AD20}" type="datetimeFigureOut">
              <a:rPr lang="es-VE" smtClean="0"/>
              <a:pPr/>
              <a:t>27/11/2022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5" name="4 Marcador de fecha"/>
          <p:cNvSpPr>
            <a:spLocks noGrp="1"/>
          </p:cNvSpPr>
          <p:nvPr>
            <p:ph type="dt" sz="half" idx="10"/>
          </p:nvPr>
        </p:nvSpPr>
        <p:spPr/>
        <p:txBody>
          <a:bodyPr/>
          <a:lstStyle/>
          <a:p>
            <a:fld id="{2C51855C-8842-47A7-BE68-0D73CAB9AD20}" type="datetimeFigureOut">
              <a:rPr lang="es-VE" smtClean="0"/>
              <a:pPr/>
              <a:t>27/11/2022</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7" name="6 Marcador de fecha"/>
          <p:cNvSpPr>
            <a:spLocks noGrp="1"/>
          </p:cNvSpPr>
          <p:nvPr>
            <p:ph type="dt" sz="half" idx="10"/>
          </p:nvPr>
        </p:nvSpPr>
        <p:spPr/>
        <p:txBody>
          <a:bodyPr/>
          <a:lstStyle/>
          <a:p>
            <a:fld id="{2C51855C-8842-47A7-BE68-0D73CAB9AD20}" type="datetimeFigureOut">
              <a:rPr lang="es-VE" smtClean="0"/>
              <a:pPr/>
              <a:t>27/11/2022</a:t>
            </a:fld>
            <a:endParaRPr lang="es-VE"/>
          </a:p>
        </p:txBody>
      </p:sp>
      <p:sp>
        <p:nvSpPr>
          <p:cNvPr id="8" name="7 Marcador de pie de página"/>
          <p:cNvSpPr>
            <a:spLocks noGrp="1"/>
          </p:cNvSpPr>
          <p:nvPr>
            <p:ph type="ftr" sz="quarter" idx="11"/>
          </p:nvPr>
        </p:nvSpPr>
        <p:spPr/>
        <p:txBody>
          <a:bodyPr/>
          <a:lstStyle/>
          <a:p>
            <a:endParaRPr lang="es-VE"/>
          </a:p>
        </p:txBody>
      </p:sp>
      <p:sp>
        <p:nvSpPr>
          <p:cNvPr id="9" name="8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VE"/>
          </a:p>
        </p:txBody>
      </p:sp>
      <p:sp>
        <p:nvSpPr>
          <p:cNvPr id="3" name="2 Marcador de fecha"/>
          <p:cNvSpPr>
            <a:spLocks noGrp="1"/>
          </p:cNvSpPr>
          <p:nvPr>
            <p:ph type="dt" sz="half" idx="10"/>
          </p:nvPr>
        </p:nvSpPr>
        <p:spPr/>
        <p:txBody>
          <a:bodyPr/>
          <a:lstStyle/>
          <a:p>
            <a:fld id="{2C51855C-8842-47A7-BE68-0D73CAB9AD20}" type="datetimeFigureOut">
              <a:rPr lang="es-VE" smtClean="0"/>
              <a:pPr/>
              <a:t>27/11/2022</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51855C-8842-47A7-BE68-0D73CAB9AD20}" type="datetimeFigureOut">
              <a:rPr lang="es-VE" smtClean="0"/>
              <a:pPr/>
              <a:t>27/11/2022</a:t>
            </a:fld>
            <a:endParaRPr lang="es-VE"/>
          </a:p>
        </p:txBody>
      </p:sp>
      <p:sp>
        <p:nvSpPr>
          <p:cNvPr id="3" name="2 Marcador de pie de página"/>
          <p:cNvSpPr>
            <a:spLocks noGrp="1"/>
          </p:cNvSpPr>
          <p:nvPr>
            <p:ph type="ftr" sz="quarter" idx="11"/>
          </p:nvPr>
        </p:nvSpPr>
        <p:spPr/>
        <p:txBody>
          <a:bodyPr/>
          <a:lstStyle/>
          <a:p>
            <a:endParaRPr lang="es-VE"/>
          </a:p>
        </p:txBody>
      </p:sp>
      <p:sp>
        <p:nvSpPr>
          <p:cNvPr id="4" name="3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C51855C-8842-47A7-BE68-0D73CAB9AD20}" type="datetimeFigureOut">
              <a:rPr lang="es-VE" smtClean="0"/>
              <a:pPr/>
              <a:t>27/11/2022</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C51855C-8842-47A7-BE68-0D73CAB9AD20}" type="datetimeFigureOut">
              <a:rPr lang="es-VE" smtClean="0"/>
              <a:pPr/>
              <a:t>27/11/2022</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V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51855C-8842-47A7-BE68-0D73CAB9AD20}" type="datetimeFigureOut">
              <a:rPr lang="es-VE" smtClean="0"/>
              <a:pPr/>
              <a:t>27/11/2022</a:t>
            </a:fld>
            <a:endParaRPr lang="es-V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0E7A3-D0E0-4A8D-BA38-1BFB6EF8D814}" type="slidenum">
              <a:rPr lang="es-VE" smtClean="0"/>
              <a:pPr/>
              <a:t>‹Nº›</a:t>
            </a:fld>
            <a:endParaRPr lang="es-V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9" name="8 CuadroTexto"/>
          <p:cNvSpPr txBox="1"/>
          <p:nvPr/>
        </p:nvSpPr>
        <p:spPr>
          <a:xfrm>
            <a:off x="1793423" y="2540883"/>
            <a:ext cx="5923416" cy="1200329"/>
          </a:xfrm>
          <a:prstGeom prst="rect">
            <a:avLst/>
          </a:prstGeom>
          <a:noFill/>
        </p:spPr>
        <p:txBody>
          <a:bodyPr wrap="none" rtlCol="0">
            <a:spAutoFit/>
          </a:bodyPr>
          <a:lstStyle/>
          <a:p>
            <a:r>
              <a:rPr lang="es-VE" sz="3600" b="1" dirty="0" smtClean="0">
                <a:solidFill>
                  <a:srgbClr val="FF0000"/>
                </a:solidFill>
                <a:latin typeface="Georgia" pitchFamily="18" charset="0"/>
              </a:rPr>
              <a:t>FUNDAMENTOS DE LA </a:t>
            </a:r>
          </a:p>
          <a:p>
            <a:pPr algn="ctr"/>
            <a:r>
              <a:rPr lang="es-VE" sz="3600" b="1" dirty="0" smtClean="0">
                <a:solidFill>
                  <a:srgbClr val="FF0000"/>
                </a:solidFill>
                <a:latin typeface="Georgia" pitchFamily="18" charset="0"/>
              </a:rPr>
              <a:t>INFORMATICA</a:t>
            </a:r>
            <a:endParaRPr lang="es-VE" sz="3600" dirty="0">
              <a:solidFill>
                <a:srgbClr val="FF0000"/>
              </a:solidFill>
              <a:latin typeface="Georgia" pitchFamily="18" charset="0"/>
            </a:endParaRPr>
          </a:p>
        </p:txBody>
      </p:sp>
      <p:sp>
        <p:nvSpPr>
          <p:cNvPr id="10" name="9 CuadroTexto"/>
          <p:cNvSpPr txBox="1"/>
          <p:nvPr/>
        </p:nvSpPr>
        <p:spPr>
          <a:xfrm>
            <a:off x="1456097" y="3822285"/>
            <a:ext cx="6598069" cy="707886"/>
          </a:xfrm>
          <a:prstGeom prst="rect">
            <a:avLst/>
          </a:prstGeom>
          <a:noFill/>
        </p:spPr>
        <p:txBody>
          <a:bodyPr wrap="square" rtlCol="0">
            <a:spAutoFit/>
          </a:bodyPr>
          <a:lstStyle/>
          <a:p>
            <a:pPr algn="ctr"/>
            <a:r>
              <a:rPr lang="es-ES" sz="2000" b="1" dirty="0">
                <a:latin typeface="Georgia" pitchFamily="18" charset="0"/>
              </a:rPr>
              <a:t>Tema 2: Técnicas para la resolución de problemas – Parte II</a:t>
            </a:r>
            <a:endParaRPr lang="es-VE" sz="2000" b="1" dirty="0">
              <a:latin typeface="Georgia" pitchFamily="18" charset="0"/>
            </a:endParaRPr>
          </a:p>
        </p:txBody>
      </p:sp>
      <p:sp>
        <p:nvSpPr>
          <p:cNvPr id="11" name="object 4"/>
          <p:cNvSpPr txBox="1"/>
          <p:nvPr/>
        </p:nvSpPr>
        <p:spPr>
          <a:xfrm>
            <a:off x="6586002" y="5133748"/>
            <a:ext cx="1936113" cy="382156"/>
          </a:xfrm>
          <a:prstGeom prst="rect">
            <a:avLst/>
          </a:prstGeom>
        </p:spPr>
        <p:txBody>
          <a:bodyPr vert="horz" wrap="square" lIns="0" tIns="12700" rIns="0" bIns="0" rtlCol="0">
            <a:spAutoFit/>
          </a:bodyPr>
          <a:lstStyle/>
          <a:p>
            <a:pPr marL="12700">
              <a:lnSpc>
                <a:spcPct val="100000"/>
              </a:lnSpc>
              <a:spcBef>
                <a:spcPts val="100"/>
              </a:spcBef>
            </a:pPr>
            <a:r>
              <a:rPr lang="es-VE" sz="2400" b="1" spc="-5" dirty="0" smtClean="0">
                <a:latin typeface="Georgia" pitchFamily="18" charset="0"/>
                <a:cs typeface="Carlito"/>
              </a:rPr>
              <a:t>Profesora:</a:t>
            </a:r>
            <a:endParaRPr sz="2400" b="1" dirty="0">
              <a:latin typeface="Georgia" pitchFamily="18" charset="0"/>
              <a:cs typeface="Carlito"/>
            </a:endParaRPr>
          </a:p>
        </p:txBody>
      </p:sp>
      <p:sp>
        <p:nvSpPr>
          <p:cNvPr id="2" name="CuadroTexto 1">
            <a:extLst>
              <a:ext uri="{FF2B5EF4-FFF2-40B4-BE49-F238E27FC236}">
                <a16:creationId xmlns:a16="http://schemas.microsoft.com/office/drawing/2014/main" xmlns="" id="{09DED594-E4B5-46F5-AF63-9AC4E55EA53D}"/>
              </a:ext>
            </a:extLst>
          </p:cNvPr>
          <p:cNvSpPr txBox="1"/>
          <p:nvPr/>
        </p:nvSpPr>
        <p:spPr>
          <a:xfrm>
            <a:off x="6586002" y="5515904"/>
            <a:ext cx="1773533" cy="369332"/>
          </a:xfrm>
          <a:prstGeom prst="rect">
            <a:avLst/>
          </a:prstGeom>
          <a:noFill/>
        </p:spPr>
        <p:txBody>
          <a:bodyPr wrap="square" rtlCol="0">
            <a:spAutoFit/>
          </a:bodyPr>
          <a:lstStyle/>
          <a:p>
            <a:r>
              <a:rPr lang="es-VE" dirty="0"/>
              <a:t>Clinia Cordero</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936381" y="1142984"/>
            <a:ext cx="4007827"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DISEÑO TOP DOWN</a:t>
            </a:r>
            <a:endParaRPr lang="es-VE" sz="2800" b="1" dirty="0">
              <a:solidFill>
                <a:srgbClr val="FF0000"/>
              </a:solidFill>
            </a:endParaRPr>
          </a:p>
        </p:txBody>
      </p:sp>
      <p:sp>
        <p:nvSpPr>
          <p:cNvPr id="1055" name="Rectangle 31"/>
          <p:cNvSpPr>
            <a:spLocks noChangeArrowheads="1"/>
          </p:cNvSpPr>
          <p:nvPr/>
        </p:nvSpPr>
        <p:spPr bwMode="auto">
          <a:xfrm>
            <a:off x="285720" y="5075321"/>
            <a:ext cx="857256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just" defTabSz="914400" rtl="0" eaLnBrk="1" fontAlgn="base" latinLnBrk="0" hangingPunct="1">
              <a:lnSpc>
                <a:spcPct val="100000"/>
              </a:lnSpc>
              <a:spcBef>
                <a:spcPct val="0"/>
              </a:spcBef>
              <a:spcAft>
                <a:spcPct val="0"/>
              </a:spcAft>
              <a:buClrTx/>
              <a:buSzTx/>
              <a:buFont typeface="+mj-lt"/>
              <a:buAutoNum type="arabicPeriod"/>
              <a:tabLst/>
            </a:pPr>
            <a:r>
              <a:rPr kumimoji="0" lang="es-ES" sz="1400" b="0" i="0" u="none" strike="noStrike" cap="none" normalizeH="0" baseline="0" dirty="0">
                <a:ln>
                  <a:noFill/>
                </a:ln>
                <a:solidFill>
                  <a:schemeClr val="tx1"/>
                </a:solidFill>
                <a:effectLst/>
                <a:latin typeface="Georgia" pitchFamily="18" charset="0"/>
                <a:ea typeface="Arial MT"/>
                <a:cs typeface="Arial MT"/>
              </a:rPr>
              <a:t>En la figura  se muestra el desarrollo de un programa diseñado mediante el diseño “</a:t>
            </a:r>
            <a:r>
              <a:rPr kumimoji="0" lang="es-ES" sz="1400" b="0" i="0" u="none" strike="noStrike" cap="none" normalizeH="0" baseline="0" dirty="0" err="1">
                <a:ln>
                  <a:noFill/>
                </a:ln>
                <a:solidFill>
                  <a:schemeClr val="tx1"/>
                </a:solidFill>
                <a:effectLst/>
                <a:latin typeface="Georgia" pitchFamily="18" charset="0"/>
                <a:ea typeface="Arial MT"/>
                <a:cs typeface="Arial MT"/>
              </a:rPr>
              <a:t>Bottom</a:t>
            </a:r>
            <a:r>
              <a:rPr kumimoji="0" lang="es-ES" sz="1400" b="0" i="0" u="none" strike="noStrike" cap="none" normalizeH="0" baseline="0" dirty="0">
                <a:ln>
                  <a:noFill/>
                </a:ln>
                <a:solidFill>
                  <a:schemeClr val="tx1"/>
                </a:solidFill>
                <a:effectLst/>
                <a:latin typeface="Georgia" pitchFamily="18" charset="0"/>
                <a:ea typeface="Arial MT"/>
                <a:cs typeface="Arial MT"/>
              </a:rPr>
              <a:t>-Up”.</a:t>
            </a:r>
            <a:endParaRPr kumimoji="0" lang="es-VE" sz="1200" b="0" i="0" u="none" strike="noStrike" cap="none" normalizeH="0" baseline="0" dirty="0">
              <a:ln>
                <a:noFill/>
              </a:ln>
              <a:solidFill>
                <a:schemeClr val="tx1"/>
              </a:solidFill>
              <a:effectLst/>
              <a:latin typeface="Georgia" pitchFamily="18" charset="0"/>
              <a:cs typeface="Arial" pitchFamily="34" charset="0"/>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endParaRPr kumimoji="0" lang="es-ES" sz="1400" b="0" i="0" u="none" strike="noStrike" cap="none" normalizeH="0" baseline="0" dirty="0">
              <a:ln>
                <a:noFill/>
              </a:ln>
              <a:solidFill>
                <a:schemeClr val="tx1"/>
              </a:solidFill>
              <a:effectLst/>
              <a:latin typeface="Georgia" pitchFamily="18" charset="0"/>
              <a:ea typeface="Arial MT"/>
              <a:cs typeface="Arial MT"/>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r>
              <a:rPr kumimoji="0" lang="es-ES" sz="1400" b="0" i="0" u="none" strike="noStrike" cap="none" normalizeH="0" baseline="0" dirty="0">
                <a:ln>
                  <a:noFill/>
                </a:ln>
                <a:solidFill>
                  <a:schemeClr val="tx1"/>
                </a:solidFill>
                <a:effectLst/>
                <a:latin typeface="Georgia" pitchFamily="18" charset="0"/>
                <a:ea typeface="Arial MT"/>
                <a:cs typeface="Arial MT"/>
              </a:rPr>
              <a:t>En este desarrollo, los módulos que aún no se han implementado, que son los del nivel superior, se sustituyen por “drivers”, o programas principales sencillos, cuya función es llamar a los módulos que están desarrollados, y permitir su prueba. </a:t>
            </a: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endParaRPr lang="es-ES" sz="1400" dirty="0">
              <a:latin typeface="Georgia" pitchFamily="18" charset="0"/>
              <a:ea typeface="Arial MT"/>
              <a:cs typeface="Arial MT"/>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r>
              <a:rPr kumimoji="0" lang="es-ES" sz="1400" b="0" i="0" u="none" strike="noStrike" cap="none" normalizeH="0" baseline="0" dirty="0">
                <a:ln>
                  <a:noFill/>
                </a:ln>
                <a:solidFill>
                  <a:schemeClr val="tx1"/>
                </a:solidFill>
                <a:effectLst/>
                <a:latin typeface="Georgia" pitchFamily="18" charset="0"/>
                <a:ea typeface="Arial MT"/>
                <a:cs typeface="Arial MT"/>
              </a:rPr>
              <a:t>Esto permite crear prototipos que ensayan parte de las funciones del sistema final, para su validación por parte del usuario.</a:t>
            </a:r>
            <a:endParaRPr kumimoji="0" lang="es-ES" sz="3200" b="0" i="0" u="none" strike="noStrike" cap="none" normalizeH="0" baseline="0" dirty="0">
              <a:ln>
                <a:noFill/>
              </a:ln>
              <a:solidFill>
                <a:schemeClr val="tx1"/>
              </a:solidFill>
              <a:effectLst/>
              <a:latin typeface="Georgia" pitchFamily="18" charset="0"/>
              <a:cs typeface="Arial" pitchFamily="34" charset="0"/>
            </a:endParaRPr>
          </a:p>
        </p:txBody>
      </p:sp>
      <p:grpSp>
        <p:nvGrpSpPr>
          <p:cNvPr id="39" name="38 Grupo"/>
          <p:cNvGrpSpPr/>
          <p:nvPr/>
        </p:nvGrpSpPr>
        <p:grpSpPr>
          <a:xfrm>
            <a:off x="285720" y="1785926"/>
            <a:ext cx="8286808" cy="2979697"/>
            <a:chOff x="284763" y="1785926"/>
            <a:chExt cx="8287765" cy="3305181"/>
          </a:xfrm>
        </p:grpSpPr>
        <p:grpSp>
          <p:nvGrpSpPr>
            <p:cNvPr id="1026" name="Group 2"/>
            <p:cNvGrpSpPr>
              <a:grpSpLocks/>
            </p:cNvGrpSpPr>
            <p:nvPr/>
          </p:nvGrpSpPr>
          <p:grpSpPr bwMode="auto">
            <a:xfrm>
              <a:off x="284763" y="1785926"/>
              <a:ext cx="8286808" cy="3305181"/>
              <a:chOff x="1175" y="400"/>
              <a:chExt cx="8657" cy="3742"/>
            </a:xfrm>
          </p:grpSpPr>
          <p:sp>
            <p:nvSpPr>
              <p:cNvPr id="1027" name="Freeform 3"/>
              <p:cNvSpPr>
                <a:spLocks/>
              </p:cNvSpPr>
              <p:nvPr/>
            </p:nvSpPr>
            <p:spPr bwMode="auto">
              <a:xfrm>
                <a:off x="6275" y="400"/>
                <a:ext cx="917" cy="464"/>
              </a:xfrm>
              <a:custGeom>
                <a:avLst/>
                <a:gdLst/>
                <a:ahLst/>
                <a:cxnLst>
                  <a:cxn ang="0">
                    <a:pos x="862" y="0"/>
                  </a:cxn>
                  <a:cxn ang="0">
                    <a:pos x="782" y="3"/>
                  </a:cxn>
                  <a:cxn ang="0">
                    <a:pos x="682" y="0"/>
                  </a:cxn>
                  <a:cxn ang="0">
                    <a:pos x="679" y="3"/>
                  </a:cxn>
                  <a:cxn ang="0">
                    <a:pos x="600" y="0"/>
                  </a:cxn>
                  <a:cxn ang="0">
                    <a:pos x="497" y="0"/>
                  </a:cxn>
                  <a:cxn ang="0">
                    <a:pos x="418" y="3"/>
                  </a:cxn>
                  <a:cxn ang="0">
                    <a:pos x="317" y="0"/>
                  </a:cxn>
                  <a:cxn ang="0">
                    <a:pos x="314" y="3"/>
                  </a:cxn>
                  <a:cxn ang="0">
                    <a:pos x="235" y="0"/>
                  </a:cxn>
                  <a:cxn ang="0">
                    <a:pos x="132" y="0"/>
                  </a:cxn>
                  <a:cxn ang="0">
                    <a:pos x="53" y="3"/>
                  </a:cxn>
                  <a:cxn ang="0">
                    <a:pos x="7" y="0"/>
                  </a:cxn>
                  <a:cxn ang="0">
                    <a:pos x="0" y="53"/>
                  </a:cxn>
                  <a:cxn ang="0">
                    <a:pos x="2" y="161"/>
                  </a:cxn>
                  <a:cxn ang="0">
                    <a:pos x="0" y="295"/>
                  </a:cxn>
                  <a:cxn ang="0">
                    <a:pos x="2" y="298"/>
                  </a:cxn>
                  <a:cxn ang="0">
                    <a:pos x="0" y="408"/>
                  </a:cxn>
                  <a:cxn ang="0">
                    <a:pos x="0" y="459"/>
                  </a:cxn>
                  <a:cxn ang="0">
                    <a:pos x="53" y="463"/>
                  </a:cxn>
                  <a:cxn ang="0">
                    <a:pos x="132" y="459"/>
                  </a:cxn>
                  <a:cxn ang="0">
                    <a:pos x="233" y="463"/>
                  </a:cxn>
                  <a:cxn ang="0">
                    <a:pos x="235" y="459"/>
                  </a:cxn>
                  <a:cxn ang="0">
                    <a:pos x="314" y="463"/>
                  </a:cxn>
                  <a:cxn ang="0">
                    <a:pos x="418" y="463"/>
                  </a:cxn>
                  <a:cxn ang="0">
                    <a:pos x="497" y="459"/>
                  </a:cxn>
                  <a:cxn ang="0">
                    <a:pos x="598" y="463"/>
                  </a:cxn>
                  <a:cxn ang="0">
                    <a:pos x="600" y="459"/>
                  </a:cxn>
                  <a:cxn ang="0">
                    <a:pos x="679" y="463"/>
                  </a:cxn>
                  <a:cxn ang="0">
                    <a:pos x="782" y="463"/>
                  </a:cxn>
                  <a:cxn ang="0">
                    <a:pos x="862" y="459"/>
                  </a:cxn>
                  <a:cxn ang="0">
                    <a:pos x="910" y="463"/>
                  </a:cxn>
                  <a:cxn ang="0">
                    <a:pos x="917" y="463"/>
                  </a:cxn>
                  <a:cxn ang="0">
                    <a:pos x="912" y="408"/>
                  </a:cxn>
                  <a:cxn ang="0">
                    <a:pos x="917" y="298"/>
                  </a:cxn>
                  <a:cxn ang="0">
                    <a:pos x="917" y="161"/>
                  </a:cxn>
                  <a:cxn ang="0">
                    <a:pos x="912" y="53"/>
                  </a:cxn>
                  <a:cxn ang="0">
                    <a:pos x="917" y="7"/>
                  </a:cxn>
                </a:cxnLst>
                <a:rect l="0" t="0" r="r" b="b"/>
                <a:pathLst>
                  <a:path w="917" h="464">
                    <a:moveTo>
                      <a:pt x="917" y="0"/>
                    </a:moveTo>
                    <a:lnTo>
                      <a:pt x="862" y="0"/>
                    </a:lnTo>
                    <a:lnTo>
                      <a:pt x="862" y="3"/>
                    </a:lnTo>
                    <a:lnTo>
                      <a:pt x="782" y="3"/>
                    </a:lnTo>
                    <a:lnTo>
                      <a:pt x="782" y="0"/>
                    </a:lnTo>
                    <a:lnTo>
                      <a:pt x="682" y="0"/>
                    </a:lnTo>
                    <a:lnTo>
                      <a:pt x="679" y="0"/>
                    </a:lnTo>
                    <a:lnTo>
                      <a:pt x="679" y="3"/>
                    </a:lnTo>
                    <a:lnTo>
                      <a:pt x="600" y="3"/>
                    </a:lnTo>
                    <a:lnTo>
                      <a:pt x="600" y="0"/>
                    </a:lnTo>
                    <a:lnTo>
                      <a:pt x="499" y="0"/>
                    </a:lnTo>
                    <a:lnTo>
                      <a:pt x="497" y="0"/>
                    </a:lnTo>
                    <a:lnTo>
                      <a:pt x="497" y="3"/>
                    </a:lnTo>
                    <a:lnTo>
                      <a:pt x="418" y="3"/>
                    </a:lnTo>
                    <a:lnTo>
                      <a:pt x="418" y="0"/>
                    </a:lnTo>
                    <a:lnTo>
                      <a:pt x="317" y="0"/>
                    </a:lnTo>
                    <a:lnTo>
                      <a:pt x="314" y="0"/>
                    </a:lnTo>
                    <a:lnTo>
                      <a:pt x="314" y="3"/>
                    </a:lnTo>
                    <a:lnTo>
                      <a:pt x="235" y="3"/>
                    </a:lnTo>
                    <a:lnTo>
                      <a:pt x="235" y="0"/>
                    </a:lnTo>
                    <a:lnTo>
                      <a:pt x="134" y="0"/>
                    </a:lnTo>
                    <a:lnTo>
                      <a:pt x="132" y="0"/>
                    </a:lnTo>
                    <a:lnTo>
                      <a:pt x="132" y="3"/>
                    </a:lnTo>
                    <a:lnTo>
                      <a:pt x="53" y="3"/>
                    </a:lnTo>
                    <a:lnTo>
                      <a:pt x="53" y="0"/>
                    </a:lnTo>
                    <a:lnTo>
                      <a:pt x="7" y="0"/>
                    </a:lnTo>
                    <a:lnTo>
                      <a:pt x="0" y="0"/>
                    </a:lnTo>
                    <a:lnTo>
                      <a:pt x="0" y="53"/>
                    </a:lnTo>
                    <a:lnTo>
                      <a:pt x="2" y="53"/>
                    </a:lnTo>
                    <a:lnTo>
                      <a:pt x="2" y="161"/>
                    </a:lnTo>
                    <a:lnTo>
                      <a:pt x="0" y="161"/>
                    </a:lnTo>
                    <a:lnTo>
                      <a:pt x="0" y="295"/>
                    </a:lnTo>
                    <a:lnTo>
                      <a:pt x="0" y="298"/>
                    </a:lnTo>
                    <a:lnTo>
                      <a:pt x="2" y="298"/>
                    </a:lnTo>
                    <a:lnTo>
                      <a:pt x="2" y="408"/>
                    </a:lnTo>
                    <a:lnTo>
                      <a:pt x="0" y="408"/>
                    </a:lnTo>
                    <a:lnTo>
                      <a:pt x="0" y="456"/>
                    </a:lnTo>
                    <a:lnTo>
                      <a:pt x="0" y="459"/>
                    </a:lnTo>
                    <a:lnTo>
                      <a:pt x="0" y="463"/>
                    </a:lnTo>
                    <a:lnTo>
                      <a:pt x="53" y="463"/>
                    </a:lnTo>
                    <a:lnTo>
                      <a:pt x="53" y="459"/>
                    </a:lnTo>
                    <a:lnTo>
                      <a:pt x="132" y="459"/>
                    </a:lnTo>
                    <a:lnTo>
                      <a:pt x="132" y="463"/>
                    </a:lnTo>
                    <a:lnTo>
                      <a:pt x="233" y="463"/>
                    </a:lnTo>
                    <a:lnTo>
                      <a:pt x="235" y="463"/>
                    </a:lnTo>
                    <a:lnTo>
                      <a:pt x="235" y="459"/>
                    </a:lnTo>
                    <a:lnTo>
                      <a:pt x="314" y="459"/>
                    </a:lnTo>
                    <a:lnTo>
                      <a:pt x="314" y="463"/>
                    </a:lnTo>
                    <a:lnTo>
                      <a:pt x="415" y="463"/>
                    </a:lnTo>
                    <a:lnTo>
                      <a:pt x="418" y="463"/>
                    </a:lnTo>
                    <a:lnTo>
                      <a:pt x="418" y="459"/>
                    </a:lnTo>
                    <a:lnTo>
                      <a:pt x="497" y="459"/>
                    </a:lnTo>
                    <a:lnTo>
                      <a:pt x="497" y="463"/>
                    </a:lnTo>
                    <a:lnTo>
                      <a:pt x="598" y="463"/>
                    </a:lnTo>
                    <a:lnTo>
                      <a:pt x="600" y="463"/>
                    </a:lnTo>
                    <a:lnTo>
                      <a:pt x="600" y="459"/>
                    </a:lnTo>
                    <a:lnTo>
                      <a:pt x="679" y="459"/>
                    </a:lnTo>
                    <a:lnTo>
                      <a:pt x="679" y="463"/>
                    </a:lnTo>
                    <a:lnTo>
                      <a:pt x="780" y="463"/>
                    </a:lnTo>
                    <a:lnTo>
                      <a:pt x="782" y="463"/>
                    </a:lnTo>
                    <a:lnTo>
                      <a:pt x="782" y="459"/>
                    </a:lnTo>
                    <a:lnTo>
                      <a:pt x="862" y="459"/>
                    </a:lnTo>
                    <a:lnTo>
                      <a:pt x="862" y="463"/>
                    </a:lnTo>
                    <a:lnTo>
                      <a:pt x="910" y="463"/>
                    </a:lnTo>
                    <a:lnTo>
                      <a:pt x="912" y="463"/>
                    </a:lnTo>
                    <a:lnTo>
                      <a:pt x="917" y="463"/>
                    </a:lnTo>
                    <a:lnTo>
                      <a:pt x="917" y="408"/>
                    </a:lnTo>
                    <a:lnTo>
                      <a:pt x="912" y="408"/>
                    </a:lnTo>
                    <a:lnTo>
                      <a:pt x="912" y="298"/>
                    </a:lnTo>
                    <a:lnTo>
                      <a:pt x="917" y="298"/>
                    </a:lnTo>
                    <a:lnTo>
                      <a:pt x="917" y="163"/>
                    </a:lnTo>
                    <a:lnTo>
                      <a:pt x="917" y="161"/>
                    </a:lnTo>
                    <a:lnTo>
                      <a:pt x="912" y="161"/>
                    </a:lnTo>
                    <a:lnTo>
                      <a:pt x="912" y="53"/>
                    </a:lnTo>
                    <a:lnTo>
                      <a:pt x="917" y="53"/>
                    </a:lnTo>
                    <a:lnTo>
                      <a:pt x="917" y="7"/>
                    </a:lnTo>
                    <a:lnTo>
                      <a:pt x="917" y="0"/>
                    </a:lnTo>
                    <a:close/>
                  </a:path>
                </a:pathLst>
              </a:custGeom>
              <a:solidFill>
                <a:srgbClr val="FFFFCC"/>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28" name="AutoShape 4"/>
              <p:cNvSpPr>
                <a:spLocks/>
              </p:cNvSpPr>
              <p:nvPr/>
            </p:nvSpPr>
            <p:spPr bwMode="auto">
              <a:xfrm>
                <a:off x="6275" y="400"/>
                <a:ext cx="917" cy="464"/>
              </a:xfrm>
              <a:custGeom>
                <a:avLst/>
                <a:gdLst/>
                <a:ahLst/>
                <a:cxnLst>
                  <a:cxn ang="0">
                    <a:pos x="0" y="161"/>
                  </a:cxn>
                  <a:cxn ang="0">
                    <a:pos x="7" y="298"/>
                  </a:cxn>
                  <a:cxn ang="0">
                    <a:pos x="53" y="456"/>
                  </a:cxn>
                  <a:cxn ang="0">
                    <a:pos x="7" y="408"/>
                  </a:cxn>
                  <a:cxn ang="0">
                    <a:pos x="0" y="456"/>
                  </a:cxn>
                  <a:cxn ang="0">
                    <a:pos x="0" y="463"/>
                  </a:cxn>
                  <a:cxn ang="0">
                    <a:pos x="53" y="456"/>
                  </a:cxn>
                  <a:cxn ang="0">
                    <a:pos x="7" y="0"/>
                  </a:cxn>
                  <a:cxn ang="0">
                    <a:pos x="0" y="0"/>
                  </a:cxn>
                  <a:cxn ang="0">
                    <a:pos x="7" y="53"/>
                  </a:cxn>
                  <a:cxn ang="0">
                    <a:pos x="53" y="7"/>
                  </a:cxn>
                  <a:cxn ang="0">
                    <a:pos x="235" y="456"/>
                  </a:cxn>
                  <a:cxn ang="0">
                    <a:pos x="132" y="463"/>
                  </a:cxn>
                  <a:cxn ang="0">
                    <a:pos x="235" y="456"/>
                  </a:cxn>
                  <a:cxn ang="0">
                    <a:pos x="132" y="0"/>
                  </a:cxn>
                  <a:cxn ang="0">
                    <a:pos x="235" y="7"/>
                  </a:cxn>
                  <a:cxn ang="0">
                    <a:pos x="418" y="456"/>
                  </a:cxn>
                  <a:cxn ang="0">
                    <a:pos x="314" y="463"/>
                  </a:cxn>
                  <a:cxn ang="0">
                    <a:pos x="418" y="456"/>
                  </a:cxn>
                  <a:cxn ang="0">
                    <a:pos x="314" y="0"/>
                  </a:cxn>
                  <a:cxn ang="0">
                    <a:pos x="418" y="7"/>
                  </a:cxn>
                  <a:cxn ang="0">
                    <a:pos x="461" y="456"/>
                  </a:cxn>
                  <a:cxn ang="0">
                    <a:pos x="454" y="459"/>
                  </a:cxn>
                  <a:cxn ang="0">
                    <a:pos x="461" y="456"/>
                  </a:cxn>
                  <a:cxn ang="0">
                    <a:pos x="497" y="456"/>
                  </a:cxn>
                  <a:cxn ang="0">
                    <a:pos x="600" y="463"/>
                  </a:cxn>
                  <a:cxn ang="0">
                    <a:pos x="600" y="0"/>
                  </a:cxn>
                  <a:cxn ang="0">
                    <a:pos x="497" y="7"/>
                  </a:cxn>
                  <a:cxn ang="0">
                    <a:pos x="600" y="0"/>
                  </a:cxn>
                  <a:cxn ang="0">
                    <a:pos x="679" y="456"/>
                  </a:cxn>
                  <a:cxn ang="0">
                    <a:pos x="782" y="463"/>
                  </a:cxn>
                  <a:cxn ang="0">
                    <a:pos x="782" y="0"/>
                  </a:cxn>
                  <a:cxn ang="0">
                    <a:pos x="679" y="7"/>
                  </a:cxn>
                  <a:cxn ang="0">
                    <a:pos x="782" y="0"/>
                  </a:cxn>
                  <a:cxn ang="0">
                    <a:pos x="910" y="408"/>
                  </a:cxn>
                  <a:cxn ang="0">
                    <a:pos x="862" y="456"/>
                  </a:cxn>
                  <a:cxn ang="0">
                    <a:pos x="910" y="463"/>
                  </a:cxn>
                  <a:cxn ang="0">
                    <a:pos x="917" y="463"/>
                  </a:cxn>
                  <a:cxn ang="0">
                    <a:pos x="917" y="161"/>
                  </a:cxn>
                  <a:cxn ang="0">
                    <a:pos x="910" y="298"/>
                  </a:cxn>
                  <a:cxn ang="0">
                    <a:pos x="917" y="161"/>
                  </a:cxn>
                  <a:cxn ang="0">
                    <a:pos x="862" y="0"/>
                  </a:cxn>
                  <a:cxn ang="0">
                    <a:pos x="910" y="7"/>
                  </a:cxn>
                  <a:cxn ang="0">
                    <a:pos x="917" y="53"/>
                  </a:cxn>
                  <a:cxn ang="0">
                    <a:pos x="917" y="7"/>
                  </a:cxn>
                </a:cxnLst>
                <a:rect l="0" t="0" r="r" b="b"/>
                <a:pathLst>
                  <a:path w="917" h="464">
                    <a:moveTo>
                      <a:pt x="7" y="161"/>
                    </a:moveTo>
                    <a:lnTo>
                      <a:pt x="0" y="161"/>
                    </a:lnTo>
                    <a:lnTo>
                      <a:pt x="0" y="298"/>
                    </a:lnTo>
                    <a:lnTo>
                      <a:pt x="7" y="298"/>
                    </a:lnTo>
                    <a:lnTo>
                      <a:pt x="7" y="161"/>
                    </a:lnTo>
                    <a:close/>
                    <a:moveTo>
                      <a:pt x="53" y="456"/>
                    </a:moveTo>
                    <a:lnTo>
                      <a:pt x="7" y="456"/>
                    </a:lnTo>
                    <a:lnTo>
                      <a:pt x="7" y="408"/>
                    </a:lnTo>
                    <a:lnTo>
                      <a:pt x="0" y="408"/>
                    </a:lnTo>
                    <a:lnTo>
                      <a:pt x="0" y="456"/>
                    </a:lnTo>
                    <a:lnTo>
                      <a:pt x="0" y="459"/>
                    </a:lnTo>
                    <a:lnTo>
                      <a:pt x="0" y="463"/>
                    </a:lnTo>
                    <a:lnTo>
                      <a:pt x="53" y="463"/>
                    </a:lnTo>
                    <a:lnTo>
                      <a:pt x="53" y="456"/>
                    </a:lnTo>
                    <a:close/>
                    <a:moveTo>
                      <a:pt x="53" y="0"/>
                    </a:moveTo>
                    <a:lnTo>
                      <a:pt x="7" y="0"/>
                    </a:lnTo>
                    <a:lnTo>
                      <a:pt x="0" y="0"/>
                    </a:lnTo>
                    <a:lnTo>
                      <a:pt x="0" y="53"/>
                    </a:lnTo>
                    <a:lnTo>
                      <a:pt x="7" y="53"/>
                    </a:lnTo>
                    <a:lnTo>
                      <a:pt x="7" y="7"/>
                    </a:lnTo>
                    <a:lnTo>
                      <a:pt x="53" y="7"/>
                    </a:lnTo>
                    <a:lnTo>
                      <a:pt x="53" y="0"/>
                    </a:lnTo>
                    <a:close/>
                    <a:moveTo>
                      <a:pt x="235" y="456"/>
                    </a:moveTo>
                    <a:lnTo>
                      <a:pt x="132" y="456"/>
                    </a:lnTo>
                    <a:lnTo>
                      <a:pt x="132" y="463"/>
                    </a:lnTo>
                    <a:lnTo>
                      <a:pt x="235" y="463"/>
                    </a:lnTo>
                    <a:lnTo>
                      <a:pt x="235" y="456"/>
                    </a:lnTo>
                    <a:close/>
                    <a:moveTo>
                      <a:pt x="235" y="0"/>
                    </a:moveTo>
                    <a:lnTo>
                      <a:pt x="132" y="0"/>
                    </a:lnTo>
                    <a:lnTo>
                      <a:pt x="132" y="7"/>
                    </a:lnTo>
                    <a:lnTo>
                      <a:pt x="235" y="7"/>
                    </a:lnTo>
                    <a:lnTo>
                      <a:pt x="235" y="0"/>
                    </a:lnTo>
                    <a:close/>
                    <a:moveTo>
                      <a:pt x="418" y="456"/>
                    </a:moveTo>
                    <a:lnTo>
                      <a:pt x="314" y="456"/>
                    </a:lnTo>
                    <a:lnTo>
                      <a:pt x="314" y="463"/>
                    </a:lnTo>
                    <a:lnTo>
                      <a:pt x="418" y="463"/>
                    </a:lnTo>
                    <a:lnTo>
                      <a:pt x="418" y="456"/>
                    </a:lnTo>
                    <a:close/>
                    <a:moveTo>
                      <a:pt x="418" y="0"/>
                    </a:moveTo>
                    <a:lnTo>
                      <a:pt x="314" y="0"/>
                    </a:lnTo>
                    <a:lnTo>
                      <a:pt x="314" y="7"/>
                    </a:lnTo>
                    <a:lnTo>
                      <a:pt x="418" y="7"/>
                    </a:lnTo>
                    <a:lnTo>
                      <a:pt x="418" y="0"/>
                    </a:lnTo>
                    <a:close/>
                    <a:moveTo>
                      <a:pt x="461" y="456"/>
                    </a:moveTo>
                    <a:lnTo>
                      <a:pt x="454" y="456"/>
                    </a:lnTo>
                    <a:lnTo>
                      <a:pt x="454" y="459"/>
                    </a:lnTo>
                    <a:lnTo>
                      <a:pt x="461" y="459"/>
                    </a:lnTo>
                    <a:lnTo>
                      <a:pt x="461" y="456"/>
                    </a:lnTo>
                    <a:close/>
                    <a:moveTo>
                      <a:pt x="600" y="456"/>
                    </a:moveTo>
                    <a:lnTo>
                      <a:pt x="497" y="456"/>
                    </a:lnTo>
                    <a:lnTo>
                      <a:pt x="497" y="463"/>
                    </a:lnTo>
                    <a:lnTo>
                      <a:pt x="600" y="463"/>
                    </a:lnTo>
                    <a:lnTo>
                      <a:pt x="600" y="456"/>
                    </a:lnTo>
                    <a:close/>
                    <a:moveTo>
                      <a:pt x="600" y="0"/>
                    </a:moveTo>
                    <a:lnTo>
                      <a:pt x="497" y="0"/>
                    </a:lnTo>
                    <a:lnTo>
                      <a:pt x="497" y="7"/>
                    </a:lnTo>
                    <a:lnTo>
                      <a:pt x="600" y="7"/>
                    </a:lnTo>
                    <a:lnTo>
                      <a:pt x="600" y="0"/>
                    </a:lnTo>
                    <a:close/>
                    <a:moveTo>
                      <a:pt x="782" y="456"/>
                    </a:moveTo>
                    <a:lnTo>
                      <a:pt x="679" y="456"/>
                    </a:lnTo>
                    <a:lnTo>
                      <a:pt x="679" y="463"/>
                    </a:lnTo>
                    <a:lnTo>
                      <a:pt x="782" y="463"/>
                    </a:lnTo>
                    <a:lnTo>
                      <a:pt x="782" y="456"/>
                    </a:lnTo>
                    <a:close/>
                    <a:moveTo>
                      <a:pt x="782" y="0"/>
                    </a:moveTo>
                    <a:lnTo>
                      <a:pt x="679" y="0"/>
                    </a:lnTo>
                    <a:lnTo>
                      <a:pt x="679" y="7"/>
                    </a:lnTo>
                    <a:lnTo>
                      <a:pt x="782" y="7"/>
                    </a:lnTo>
                    <a:lnTo>
                      <a:pt x="782" y="0"/>
                    </a:lnTo>
                    <a:close/>
                    <a:moveTo>
                      <a:pt x="917" y="408"/>
                    </a:moveTo>
                    <a:lnTo>
                      <a:pt x="910" y="408"/>
                    </a:lnTo>
                    <a:lnTo>
                      <a:pt x="910" y="456"/>
                    </a:lnTo>
                    <a:lnTo>
                      <a:pt x="862" y="456"/>
                    </a:lnTo>
                    <a:lnTo>
                      <a:pt x="862" y="463"/>
                    </a:lnTo>
                    <a:lnTo>
                      <a:pt x="910" y="463"/>
                    </a:lnTo>
                    <a:lnTo>
                      <a:pt x="912" y="463"/>
                    </a:lnTo>
                    <a:lnTo>
                      <a:pt x="917" y="463"/>
                    </a:lnTo>
                    <a:lnTo>
                      <a:pt x="917" y="408"/>
                    </a:lnTo>
                    <a:close/>
                    <a:moveTo>
                      <a:pt x="917" y="161"/>
                    </a:moveTo>
                    <a:lnTo>
                      <a:pt x="910" y="161"/>
                    </a:lnTo>
                    <a:lnTo>
                      <a:pt x="910" y="298"/>
                    </a:lnTo>
                    <a:lnTo>
                      <a:pt x="917" y="298"/>
                    </a:lnTo>
                    <a:lnTo>
                      <a:pt x="917" y="161"/>
                    </a:lnTo>
                    <a:close/>
                    <a:moveTo>
                      <a:pt x="917" y="0"/>
                    </a:moveTo>
                    <a:lnTo>
                      <a:pt x="862" y="0"/>
                    </a:lnTo>
                    <a:lnTo>
                      <a:pt x="862" y="7"/>
                    </a:lnTo>
                    <a:lnTo>
                      <a:pt x="910" y="7"/>
                    </a:lnTo>
                    <a:lnTo>
                      <a:pt x="910" y="53"/>
                    </a:lnTo>
                    <a:lnTo>
                      <a:pt x="917" y="53"/>
                    </a:lnTo>
                    <a:lnTo>
                      <a:pt x="917" y="7"/>
                    </a:lnTo>
                    <a:lnTo>
                      <a:pt x="91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29" name="Freeform 5"/>
              <p:cNvSpPr>
                <a:spLocks/>
              </p:cNvSpPr>
              <p:nvPr/>
            </p:nvSpPr>
            <p:spPr bwMode="auto">
              <a:xfrm>
                <a:off x="6275" y="1583"/>
                <a:ext cx="917" cy="464"/>
              </a:xfrm>
              <a:custGeom>
                <a:avLst/>
                <a:gdLst/>
                <a:ahLst/>
                <a:cxnLst>
                  <a:cxn ang="0">
                    <a:pos x="862" y="0"/>
                  </a:cxn>
                  <a:cxn ang="0">
                    <a:pos x="782" y="2"/>
                  </a:cxn>
                  <a:cxn ang="0">
                    <a:pos x="682" y="0"/>
                  </a:cxn>
                  <a:cxn ang="0">
                    <a:pos x="679" y="2"/>
                  </a:cxn>
                  <a:cxn ang="0">
                    <a:pos x="600" y="0"/>
                  </a:cxn>
                  <a:cxn ang="0">
                    <a:pos x="497" y="0"/>
                  </a:cxn>
                  <a:cxn ang="0">
                    <a:pos x="418" y="2"/>
                  </a:cxn>
                  <a:cxn ang="0">
                    <a:pos x="317" y="0"/>
                  </a:cxn>
                  <a:cxn ang="0">
                    <a:pos x="314" y="2"/>
                  </a:cxn>
                  <a:cxn ang="0">
                    <a:pos x="235" y="0"/>
                  </a:cxn>
                  <a:cxn ang="0">
                    <a:pos x="132" y="0"/>
                  </a:cxn>
                  <a:cxn ang="0">
                    <a:pos x="53" y="2"/>
                  </a:cxn>
                  <a:cxn ang="0">
                    <a:pos x="7" y="0"/>
                  </a:cxn>
                  <a:cxn ang="0">
                    <a:pos x="0" y="0"/>
                  </a:cxn>
                  <a:cxn ang="0">
                    <a:pos x="2" y="52"/>
                  </a:cxn>
                  <a:cxn ang="0">
                    <a:pos x="0" y="163"/>
                  </a:cxn>
                  <a:cxn ang="0">
                    <a:pos x="0" y="297"/>
                  </a:cxn>
                  <a:cxn ang="0">
                    <a:pos x="2" y="407"/>
                  </a:cxn>
                  <a:cxn ang="0">
                    <a:pos x="0" y="456"/>
                  </a:cxn>
                  <a:cxn ang="0">
                    <a:pos x="0" y="463"/>
                  </a:cxn>
                  <a:cxn ang="0">
                    <a:pos x="53" y="458"/>
                  </a:cxn>
                  <a:cxn ang="0">
                    <a:pos x="132" y="463"/>
                  </a:cxn>
                  <a:cxn ang="0">
                    <a:pos x="235" y="463"/>
                  </a:cxn>
                  <a:cxn ang="0">
                    <a:pos x="314" y="458"/>
                  </a:cxn>
                  <a:cxn ang="0">
                    <a:pos x="415" y="463"/>
                  </a:cxn>
                  <a:cxn ang="0">
                    <a:pos x="418" y="458"/>
                  </a:cxn>
                  <a:cxn ang="0">
                    <a:pos x="497" y="463"/>
                  </a:cxn>
                  <a:cxn ang="0">
                    <a:pos x="600" y="463"/>
                  </a:cxn>
                  <a:cxn ang="0">
                    <a:pos x="679" y="458"/>
                  </a:cxn>
                  <a:cxn ang="0">
                    <a:pos x="780" y="463"/>
                  </a:cxn>
                  <a:cxn ang="0">
                    <a:pos x="782" y="458"/>
                  </a:cxn>
                  <a:cxn ang="0">
                    <a:pos x="862" y="463"/>
                  </a:cxn>
                  <a:cxn ang="0">
                    <a:pos x="912" y="463"/>
                  </a:cxn>
                  <a:cxn ang="0">
                    <a:pos x="917" y="407"/>
                  </a:cxn>
                  <a:cxn ang="0">
                    <a:pos x="912" y="297"/>
                  </a:cxn>
                  <a:cxn ang="0">
                    <a:pos x="917" y="165"/>
                  </a:cxn>
                  <a:cxn ang="0">
                    <a:pos x="912" y="163"/>
                  </a:cxn>
                  <a:cxn ang="0">
                    <a:pos x="917" y="52"/>
                  </a:cxn>
                  <a:cxn ang="0">
                    <a:pos x="917" y="0"/>
                  </a:cxn>
                </a:cxnLst>
                <a:rect l="0" t="0" r="r" b="b"/>
                <a:pathLst>
                  <a:path w="917" h="464">
                    <a:moveTo>
                      <a:pt x="917" y="0"/>
                    </a:moveTo>
                    <a:lnTo>
                      <a:pt x="862" y="0"/>
                    </a:lnTo>
                    <a:lnTo>
                      <a:pt x="862" y="2"/>
                    </a:lnTo>
                    <a:lnTo>
                      <a:pt x="782" y="2"/>
                    </a:lnTo>
                    <a:lnTo>
                      <a:pt x="782" y="0"/>
                    </a:lnTo>
                    <a:lnTo>
                      <a:pt x="682" y="0"/>
                    </a:lnTo>
                    <a:lnTo>
                      <a:pt x="679" y="0"/>
                    </a:lnTo>
                    <a:lnTo>
                      <a:pt x="679" y="2"/>
                    </a:lnTo>
                    <a:lnTo>
                      <a:pt x="600" y="2"/>
                    </a:lnTo>
                    <a:lnTo>
                      <a:pt x="600" y="0"/>
                    </a:lnTo>
                    <a:lnTo>
                      <a:pt x="499" y="0"/>
                    </a:lnTo>
                    <a:lnTo>
                      <a:pt x="497" y="0"/>
                    </a:lnTo>
                    <a:lnTo>
                      <a:pt x="497" y="2"/>
                    </a:lnTo>
                    <a:lnTo>
                      <a:pt x="418" y="2"/>
                    </a:lnTo>
                    <a:lnTo>
                      <a:pt x="418" y="0"/>
                    </a:lnTo>
                    <a:lnTo>
                      <a:pt x="317" y="0"/>
                    </a:lnTo>
                    <a:lnTo>
                      <a:pt x="314" y="0"/>
                    </a:lnTo>
                    <a:lnTo>
                      <a:pt x="314" y="2"/>
                    </a:lnTo>
                    <a:lnTo>
                      <a:pt x="235" y="2"/>
                    </a:lnTo>
                    <a:lnTo>
                      <a:pt x="235" y="0"/>
                    </a:lnTo>
                    <a:lnTo>
                      <a:pt x="134" y="0"/>
                    </a:lnTo>
                    <a:lnTo>
                      <a:pt x="132" y="0"/>
                    </a:lnTo>
                    <a:lnTo>
                      <a:pt x="132" y="2"/>
                    </a:lnTo>
                    <a:lnTo>
                      <a:pt x="53" y="2"/>
                    </a:lnTo>
                    <a:lnTo>
                      <a:pt x="53" y="0"/>
                    </a:lnTo>
                    <a:lnTo>
                      <a:pt x="7" y="0"/>
                    </a:lnTo>
                    <a:lnTo>
                      <a:pt x="2" y="0"/>
                    </a:lnTo>
                    <a:lnTo>
                      <a:pt x="0" y="0"/>
                    </a:lnTo>
                    <a:lnTo>
                      <a:pt x="0" y="52"/>
                    </a:lnTo>
                    <a:lnTo>
                      <a:pt x="2" y="52"/>
                    </a:lnTo>
                    <a:lnTo>
                      <a:pt x="2" y="163"/>
                    </a:lnTo>
                    <a:lnTo>
                      <a:pt x="0" y="163"/>
                    </a:lnTo>
                    <a:lnTo>
                      <a:pt x="0" y="295"/>
                    </a:lnTo>
                    <a:lnTo>
                      <a:pt x="0" y="297"/>
                    </a:lnTo>
                    <a:lnTo>
                      <a:pt x="2" y="297"/>
                    </a:lnTo>
                    <a:lnTo>
                      <a:pt x="2" y="407"/>
                    </a:lnTo>
                    <a:lnTo>
                      <a:pt x="0" y="407"/>
                    </a:lnTo>
                    <a:lnTo>
                      <a:pt x="0" y="456"/>
                    </a:lnTo>
                    <a:lnTo>
                      <a:pt x="0" y="458"/>
                    </a:lnTo>
                    <a:lnTo>
                      <a:pt x="0" y="463"/>
                    </a:lnTo>
                    <a:lnTo>
                      <a:pt x="53" y="463"/>
                    </a:lnTo>
                    <a:lnTo>
                      <a:pt x="53" y="458"/>
                    </a:lnTo>
                    <a:lnTo>
                      <a:pt x="132" y="458"/>
                    </a:lnTo>
                    <a:lnTo>
                      <a:pt x="132" y="463"/>
                    </a:lnTo>
                    <a:lnTo>
                      <a:pt x="233" y="463"/>
                    </a:lnTo>
                    <a:lnTo>
                      <a:pt x="235" y="463"/>
                    </a:lnTo>
                    <a:lnTo>
                      <a:pt x="235" y="458"/>
                    </a:lnTo>
                    <a:lnTo>
                      <a:pt x="314" y="458"/>
                    </a:lnTo>
                    <a:lnTo>
                      <a:pt x="314" y="463"/>
                    </a:lnTo>
                    <a:lnTo>
                      <a:pt x="415" y="463"/>
                    </a:lnTo>
                    <a:lnTo>
                      <a:pt x="418" y="463"/>
                    </a:lnTo>
                    <a:lnTo>
                      <a:pt x="418" y="458"/>
                    </a:lnTo>
                    <a:lnTo>
                      <a:pt x="497" y="458"/>
                    </a:lnTo>
                    <a:lnTo>
                      <a:pt x="497" y="463"/>
                    </a:lnTo>
                    <a:lnTo>
                      <a:pt x="598" y="463"/>
                    </a:lnTo>
                    <a:lnTo>
                      <a:pt x="600" y="463"/>
                    </a:lnTo>
                    <a:lnTo>
                      <a:pt x="600" y="458"/>
                    </a:lnTo>
                    <a:lnTo>
                      <a:pt x="679" y="458"/>
                    </a:lnTo>
                    <a:lnTo>
                      <a:pt x="679" y="463"/>
                    </a:lnTo>
                    <a:lnTo>
                      <a:pt x="780" y="463"/>
                    </a:lnTo>
                    <a:lnTo>
                      <a:pt x="782" y="463"/>
                    </a:lnTo>
                    <a:lnTo>
                      <a:pt x="782" y="458"/>
                    </a:lnTo>
                    <a:lnTo>
                      <a:pt x="862" y="458"/>
                    </a:lnTo>
                    <a:lnTo>
                      <a:pt x="862" y="463"/>
                    </a:lnTo>
                    <a:lnTo>
                      <a:pt x="910" y="463"/>
                    </a:lnTo>
                    <a:lnTo>
                      <a:pt x="912" y="463"/>
                    </a:lnTo>
                    <a:lnTo>
                      <a:pt x="917" y="463"/>
                    </a:lnTo>
                    <a:lnTo>
                      <a:pt x="917" y="407"/>
                    </a:lnTo>
                    <a:lnTo>
                      <a:pt x="912" y="407"/>
                    </a:lnTo>
                    <a:lnTo>
                      <a:pt x="912" y="297"/>
                    </a:lnTo>
                    <a:lnTo>
                      <a:pt x="917" y="297"/>
                    </a:lnTo>
                    <a:lnTo>
                      <a:pt x="917" y="165"/>
                    </a:lnTo>
                    <a:lnTo>
                      <a:pt x="917" y="163"/>
                    </a:lnTo>
                    <a:lnTo>
                      <a:pt x="912" y="163"/>
                    </a:lnTo>
                    <a:lnTo>
                      <a:pt x="912" y="52"/>
                    </a:lnTo>
                    <a:lnTo>
                      <a:pt x="917" y="52"/>
                    </a:lnTo>
                    <a:lnTo>
                      <a:pt x="917" y="7"/>
                    </a:lnTo>
                    <a:lnTo>
                      <a:pt x="917" y="0"/>
                    </a:lnTo>
                    <a:close/>
                  </a:path>
                </a:pathLst>
              </a:custGeom>
              <a:solidFill>
                <a:srgbClr val="FFFFCC"/>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0" name="AutoShape 6"/>
              <p:cNvSpPr>
                <a:spLocks/>
              </p:cNvSpPr>
              <p:nvPr/>
            </p:nvSpPr>
            <p:spPr bwMode="auto">
              <a:xfrm>
                <a:off x="6275" y="858"/>
                <a:ext cx="917" cy="1188"/>
              </a:xfrm>
              <a:custGeom>
                <a:avLst/>
                <a:gdLst/>
                <a:ahLst/>
                <a:cxnLst>
                  <a:cxn ang="0">
                    <a:pos x="0" y="888"/>
                  </a:cxn>
                  <a:cxn ang="0">
                    <a:pos x="7" y="1022"/>
                  </a:cxn>
                  <a:cxn ang="0">
                    <a:pos x="53" y="1181"/>
                  </a:cxn>
                  <a:cxn ang="0">
                    <a:pos x="7" y="1132"/>
                  </a:cxn>
                  <a:cxn ang="0">
                    <a:pos x="0" y="1181"/>
                  </a:cxn>
                  <a:cxn ang="0">
                    <a:pos x="0" y="1188"/>
                  </a:cxn>
                  <a:cxn ang="0">
                    <a:pos x="53" y="1181"/>
                  </a:cxn>
                  <a:cxn ang="0">
                    <a:pos x="7" y="725"/>
                  </a:cxn>
                  <a:cxn ang="0">
                    <a:pos x="0" y="725"/>
                  </a:cxn>
                  <a:cxn ang="0">
                    <a:pos x="7" y="777"/>
                  </a:cxn>
                  <a:cxn ang="0">
                    <a:pos x="53" y="732"/>
                  </a:cxn>
                  <a:cxn ang="0">
                    <a:pos x="235" y="1181"/>
                  </a:cxn>
                  <a:cxn ang="0">
                    <a:pos x="132" y="1188"/>
                  </a:cxn>
                  <a:cxn ang="0">
                    <a:pos x="235" y="1181"/>
                  </a:cxn>
                  <a:cxn ang="0">
                    <a:pos x="132" y="725"/>
                  </a:cxn>
                  <a:cxn ang="0">
                    <a:pos x="235" y="732"/>
                  </a:cxn>
                  <a:cxn ang="0">
                    <a:pos x="418" y="1181"/>
                  </a:cxn>
                  <a:cxn ang="0">
                    <a:pos x="314" y="1188"/>
                  </a:cxn>
                  <a:cxn ang="0">
                    <a:pos x="418" y="1181"/>
                  </a:cxn>
                  <a:cxn ang="0">
                    <a:pos x="314" y="725"/>
                  </a:cxn>
                  <a:cxn ang="0">
                    <a:pos x="418" y="732"/>
                  </a:cxn>
                  <a:cxn ang="0">
                    <a:pos x="461" y="0"/>
                  </a:cxn>
                  <a:cxn ang="0">
                    <a:pos x="454" y="729"/>
                  </a:cxn>
                  <a:cxn ang="0">
                    <a:pos x="461" y="0"/>
                  </a:cxn>
                  <a:cxn ang="0">
                    <a:pos x="497" y="1181"/>
                  </a:cxn>
                  <a:cxn ang="0">
                    <a:pos x="600" y="1188"/>
                  </a:cxn>
                  <a:cxn ang="0">
                    <a:pos x="600" y="725"/>
                  </a:cxn>
                  <a:cxn ang="0">
                    <a:pos x="497" y="732"/>
                  </a:cxn>
                  <a:cxn ang="0">
                    <a:pos x="600" y="725"/>
                  </a:cxn>
                  <a:cxn ang="0">
                    <a:pos x="679" y="1181"/>
                  </a:cxn>
                  <a:cxn ang="0">
                    <a:pos x="782" y="1188"/>
                  </a:cxn>
                  <a:cxn ang="0">
                    <a:pos x="782" y="725"/>
                  </a:cxn>
                  <a:cxn ang="0">
                    <a:pos x="679" y="732"/>
                  </a:cxn>
                  <a:cxn ang="0">
                    <a:pos x="782" y="725"/>
                  </a:cxn>
                  <a:cxn ang="0">
                    <a:pos x="910" y="1132"/>
                  </a:cxn>
                  <a:cxn ang="0">
                    <a:pos x="862" y="1181"/>
                  </a:cxn>
                  <a:cxn ang="0">
                    <a:pos x="910" y="1188"/>
                  </a:cxn>
                  <a:cxn ang="0">
                    <a:pos x="917" y="1188"/>
                  </a:cxn>
                  <a:cxn ang="0">
                    <a:pos x="917" y="888"/>
                  </a:cxn>
                  <a:cxn ang="0">
                    <a:pos x="910" y="1022"/>
                  </a:cxn>
                  <a:cxn ang="0">
                    <a:pos x="917" y="888"/>
                  </a:cxn>
                  <a:cxn ang="0">
                    <a:pos x="862" y="725"/>
                  </a:cxn>
                  <a:cxn ang="0">
                    <a:pos x="910" y="732"/>
                  </a:cxn>
                  <a:cxn ang="0">
                    <a:pos x="917" y="777"/>
                  </a:cxn>
                  <a:cxn ang="0">
                    <a:pos x="917" y="732"/>
                  </a:cxn>
                </a:cxnLst>
                <a:rect l="0" t="0" r="r" b="b"/>
                <a:pathLst>
                  <a:path w="917" h="1188">
                    <a:moveTo>
                      <a:pt x="7" y="888"/>
                    </a:moveTo>
                    <a:lnTo>
                      <a:pt x="0" y="888"/>
                    </a:lnTo>
                    <a:lnTo>
                      <a:pt x="0" y="1022"/>
                    </a:lnTo>
                    <a:lnTo>
                      <a:pt x="7" y="1022"/>
                    </a:lnTo>
                    <a:lnTo>
                      <a:pt x="7" y="888"/>
                    </a:lnTo>
                    <a:close/>
                    <a:moveTo>
                      <a:pt x="53" y="1181"/>
                    </a:moveTo>
                    <a:lnTo>
                      <a:pt x="7" y="1181"/>
                    </a:lnTo>
                    <a:lnTo>
                      <a:pt x="7" y="1132"/>
                    </a:lnTo>
                    <a:lnTo>
                      <a:pt x="0" y="1132"/>
                    </a:lnTo>
                    <a:lnTo>
                      <a:pt x="0" y="1181"/>
                    </a:lnTo>
                    <a:lnTo>
                      <a:pt x="0" y="1183"/>
                    </a:lnTo>
                    <a:lnTo>
                      <a:pt x="0" y="1188"/>
                    </a:lnTo>
                    <a:lnTo>
                      <a:pt x="53" y="1188"/>
                    </a:lnTo>
                    <a:lnTo>
                      <a:pt x="53" y="1181"/>
                    </a:lnTo>
                    <a:close/>
                    <a:moveTo>
                      <a:pt x="53" y="725"/>
                    </a:moveTo>
                    <a:lnTo>
                      <a:pt x="7" y="725"/>
                    </a:lnTo>
                    <a:lnTo>
                      <a:pt x="2" y="725"/>
                    </a:lnTo>
                    <a:lnTo>
                      <a:pt x="0" y="725"/>
                    </a:lnTo>
                    <a:lnTo>
                      <a:pt x="0" y="777"/>
                    </a:lnTo>
                    <a:lnTo>
                      <a:pt x="7" y="777"/>
                    </a:lnTo>
                    <a:lnTo>
                      <a:pt x="7" y="732"/>
                    </a:lnTo>
                    <a:lnTo>
                      <a:pt x="53" y="732"/>
                    </a:lnTo>
                    <a:lnTo>
                      <a:pt x="53" y="725"/>
                    </a:lnTo>
                    <a:close/>
                    <a:moveTo>
                      <a:pt x="235" y="1181"/>
                    </a:moveTo>
                    <a:lnTo>
                      <a:pt x="132" y="1181"/>
                    </a:lnTo>
                    <a:lnTo>
                      <a:pt x="132" y="1188"/>
                    </a:lnTo>
                    <a:lnTo>
                      <a:pt x="235" y="1188"/>
                    </a:lnTo>
                    <a:lnTo>
                      <a:pt x="235" y="1181"/>
                    </a:lnTo>
                    <a:close/>
                    <a:moveTo>
                      <a:pt x="235" y="725"/>
                    </a:moveTo>
                    <a:lnTo>
                      <a:pt x="132" y="725"/>
                    </a:lnTo>
                    <a:lnTo>
                      <a:pt x="132" y="732"/>
                    </a:lnTo>
                    <a:lnTo>
                      <a:pt x="235" y="732"/>
                    </a:lnTo>
                    <a:lnTo>
                      <a:pt x="235" y="725"/>
                    </a:lnTo>
                    <a:close/>
                    <a:moveTo>
                      <a:pt x="418" y="1181"/>
                    </a:moveTo>
                    <a:lnTo>
                      <a:pt x="314" y="1181"/>
                    </a:lnTo>
                    <a:lnTo>
                      <a:pt x="314" y="1188"/>
                    </a:lnTo>
                    <a:lnTo>
                      <a:pt x="418" y="1188"/>
                    </a:lnTo>
                    <a:lnTo>
                      <a:pt x="418" y="1181"/>
                    </a:lnTo>
                    <a:close/>
                    <a:moveTo>
                      <a:pt x="418" y="725"/>
                    </a:moveTo>
                    <a:lnTo>
                      <a:pt x="314" y="725"/>
                    </a:lnTo>
                    <a:lnTo>
                      <a:pt x="314" y="732"/>
                    </a:lnTo>
                    <a:lnTo>
                      <a:pt x="418" y="732"/>
                    </a:lnTo>
                    <a:lnTo>
                      <a:pt x="418" y="725"/>
                    </a:lnTo>
                    <a:close/>
                    <a:moveTo>
                      <a:pt x="461" y="0"/>
                    </a:moveTo>
                    <a:lnTo>
                      <a:pt x="454" y="0"/>
                    </a:lnTo>
                    <a:lnTo>
                      <a:pt x="454" y="729"/>
                    </a:lnTo>
                    <a:lnTo>
                      <a:pt x="461" y="729"/>
                    </a:lnTo>
                    <a:lnTo>
                      <a:pt x="461" y="0"/>
                    </a:lnTo>
                    <a:close/>
                    <a:moveTo>
                      <a:pt x="600" y="1181"/>
                    </a:moveTo>
                    <a:lnTo>
                      <a:pt x="497" y="1181"/>
                    </a:lnTo>
                    <a:lnTo>
                      <a:pt x="497" y="1188"/>
                    </a:lnTo>
                    <a:lnTo>
                      <a:pt x="600" y="1188"/>
                    </a:lnTo>
                    <a:lnTo>
                      <a:pt x="600" y="1181"/>
                    </a:lnTo>
                    <a:close/>
                    <a:moveTo>
                      <a:pt x="600" y="725"/>
                    </a:moveTo>
                    <a:lnTo>
                      <a:pt x="497" y="725"/>
                    </a:lnTo>
                    <a:lnTo>
                      <a:pt x="497" y="732"/>
                    </a:lnTo>
                    <a:lnTo>
                      <a:pt x="600" y="732"/>
                    </a:lnTo>
                    <a:lnTo>
                      <a:pt x="600" y="725"/>
                    </a:lnTo>
                    <a:close/>
                    <a:moveTo>
                      <a:pt x="782" y="1181"/>
                    </a:moveTo>
                    <a:lnTo>
                      <a:pt x="679" y="1181"/>
                    </a:lnTo>
                    <a:lnTo>
                      <a:pt x="679" y="1188"/>
                    </a:lnTo>
                    <a:lnTo>
                      <a:pt x="782" y="1188"/>
                    </a:lnTo>
                    <a:lnTo>
                      <a:pt x="782" y="1181"/>
                    </a:lnTo>
                    <a:close/>
                    <a:moveTo>
                      <a:pt x="782" y="725"/>
                    </a:moveTo>
                    <a:lnTo>
                      <a:pt x="679" y="725"/>
                    </a:lnTo>
                    <a:lnTo>
                      <a:pt x="679" y="732"/>
                    </a:lnTo>
                    <a:lnTo>
                      <a:pt x="782" y="732"/>
                    </a:lnTo>
                    <a:lnTo>
                      <a:pt x="782" y="725"/>
                    </a:lnTo>
                    <a:close/>
                    <a:moveTo>
                      <a:pt x="917" y="1132"/>
                    </a:moveTo>
                    <a:lnTo>
                      <a:pt x="910" y="1132"/>
                    </a:lnTo>
                    <a:lnTo>
                      <a:pt x="910" y="1181"/>
                    </a:lnTo>
                    <a:lnTo>
                      <a:pt x="862" y="1181"/>
                    </a:lnTo>
                    <a:lnTo>
                      <a:pt x="862" y="1188"/>
                    </a:lnTo>
                    <a:lnTo>
                      <a:pt x="910" y="1188"/>
                    </a:lnTo>
                    <a:lnTo>
                      <a:pt x="912" y="1188"/>
                    </a:lnTo>
                    <a:lnTo>
                      <a:pt x="917" y="1188"/>
                    </a:lnTo>
                    <a:lnTo>
                      <a:pt x="917" y="1132"/>
                    </a:lnTo>
                    <a:close/>
                    <a:moveTo>
                      <a:pt x="917" y="888"/>
                    </a:moveTo>
                    <a:lnTo>
                      <a:pt x="910" y="888"/>
                    </a:lnTo>
                    <a:lnTo>
                      <a:pt x="910" y="1022"/>
                    </a:lnTo>
                    <a:lnTo>
                      <a:pt x="917" y="1022"/>
                    </a:lnTo>
                    <a:lnTo>
                      <a:pt x="917" y="888"/>
                    </a:lnTo>
                    <a:close/>
                    <a:moveTo>
                      <a:pt x="917" y="725"/>
                    </a:moveTo>
                    <a:lnTo>
                      <a:pt x="862" y="725"/>
                    </a:lnTo>
                    <a:lnTo>
                      <a:pt x="862" y="732"/>
                    </a:lnTo>
                    <a:lnTo>
                      <a:pt x="910" y="732"/>
                    </a:lnTo>
                    <a:lnTo>
                      <a:pt x="910" y="777"/>
                    </a:lnTo>
                    <a:lnTo>
                      <a:pt x="917" y="777"/>
                    </a:lnTo>
                    <a:lnTo>
                      <a:pt x="917" y="732"/>
                    </a:lnTo>
                    <a:lnTo>
                      <a:pt x="917" y="72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1" name="Freeform 7"/>
              <p:cNvSpPr>
                <a:spLocks/>
              </p:cNvSpPr>
              <p:nvPr/>
            </p:nvSpPr>
            <p:spPr bwMode="auto">
              <a:xfrm>
                <a:off x="2951" y="1583"/>
                <a:ext cx="917" cy="464"/>
              </a:xfrm>
              <a:custGeom>
                <a:avLst/>
                <a:gdLst/>
                <a:ahLst/>
                <a:cxnLst>
                  <a:cxn ang="0">
                    <a:pos x="862" y="0"/>
                  </a:cxn>
                  <a:cxn ang="0">
                    <a:pos x="782" y="2"/>
                  </a:cxn>
                  <a:cxn ang="0">
                    <a:pos x="679" y="0"/>
                  </a:cxn>
                  <a:cxn ang="0">
                    <a:pos x="600" y="2"/>
                  </a:cxn>
                  <a:cxn ang="0">
                    <a:pos x="497" y="0"/>
                  </a:cxn>
                  <a:cxn ang="0">
                    <a:pos x="418" y="2"/>
                  </a:cxn>
                  <a:cxn ang="0">
                    <a:pos x="314" y="0"/>
                  </a:cxn>
                  <a:cxn ang="0">
                    <a:pos x="235" y="2"/>
                  </a:cxn>
                  <a:cxn ang="0">
                    <a:pos x="132" y="0"/>
                  </a:cxn>
                  <a:cxn ang="0">
                    <a:pos x="53" y="2"/>
                  </a:cxn>
                  <a:cxn ang="0">
                    <a:pos x="7" y="0"/>
                  </a:cxn>
                  <a:cxn ang="0">
                    <a:pos x="0" y="0"/>
                  </a:cxn>
                  <a:cxn ang="0">
                    <a:pos x="2" y="52"/>
                  </a:cxn>
                  <a:cxn ang="0">
                    <a:pos x="0" y="163"/>
                  </a:cxn>
                  <a:cxn ang="0">
                    <a:pos x="2" y="297"/>
                  </a:cxn>
                  <a:cxn ang="0">
                    <a:pos x="0" y="407"/>
                  </a:cxn>
                  <a:cxn ang="0">
                    <a:pos x="0" y="458"/>
                  </a:cxn>
                  <a:cxn ang="0">
                    <a:pos x="53" y="463"/>
                  </a:cxn>
                  <a:cxn ang="0">
                    <a:pos x="132" y="458"/>
                  </a:cxn>
                  <a:cxn ang="0">
                    <a:pos x="235" y="463"/>
                  </a:cxn>
                  <a:cxn ang="0">
                    <a:pos x="314" y="458"/>
                  </a:cxn>
                  <a:cxn ang="0">
                    <a:pos x="418" y="463"/>
                  </a:cxn>
                  <a:cxn ang="0">
                    <a:pos x="497" y="458"/>
                  </a:cxn>
                  <a:cxn ang="0">
                    <a:pos x="600" y="463"/>
                  </a:cxn>
                  <a:cxn ang="0">
                    <a:pos x="679" y="458"/>
                  </a:cxn>
                  <a:cxn ang="0">
                    <a:pos x="782" y="463"/>
                  </a:cxn>
                  <a:cxn ang="0">
                    <a:pos x="862" y="458"/>
                  </a:cxn>
                  <a:cxn ang="0">
                    <a:pos x="910" y="463"/>
                  </a:cxn>
                  <a:cxn ang="0">
                    <a:pos x="917" y="463"/>
                  </a:cxn>
                  <a:cxn ang="0">
                    <a:pos x="912" y="407"/>
                  </a:cxn>
                  <a:cxn ang="0">
                    <a:pos x="917" y="297"/>
                  </a:cxn>
                  <a:cxn ang="0">
                    <a:pos x="912" y="163"/>
                  </a:cxn>
                  <a:cxn ang="0">
                    <a:pos x="917" y="52"/>
                  </a:cxn>
                  <a:cxn ang="0">
                    <a:pos x="917" y="2"/>
                  </a:cxn>
                </a:cxnLst>
                <a:rect l="0" t="0" r="r" b="b"/>
                <a:pathLst>
                  <a:path w="917" h="464">
                    <a:moveTo>
                      <a:pt x="917" y="0"/>
                    </a:moveTo>
                    <a:lnTo>
                      <a:pt x="862" y="0"/>
                    </a:lnTo>
                    <a:lnTo>
                      <a:pt x="862" y="2"/>
                    </a:lnTo>
                    <a:lnTo>
                      <a:pt x="782" y="2"/>
                    </a:lnTo>
                    <a:lnTo>
                      <a:pt x="782" y="0"/>
                    </a:lnTo>
                    <a:lnTo>
                      <a:pt x="679" y="0"/>
                    </a:lnTo>
                    <a:lnTo>
                      <a:pt x="679" y="2"/>
                    </a:lnTo>
                    <a:lnTo>
                      <a:pt x="600" y="2"/>
                    </a:lnTo>
                    <a:lnTo>
                      <a:pt x="600" y="0"/>
                    </a:lnTo>
                    <a:lnTo>
                      <a:pt x="497" y="0"/>
                    </a:lnTo>
                    <a:lnTo>
                      <a:pt x="497" y="2"/>
                    </a:lnTo>
                    <a:lnTo>
                      <a:pt x="418" y="2"/>
                    </a:lnTo>
                    <a:lnTo>
                      <a:pt x="418" y="0"/>
                    </a:lnTo>
                    <a:lnTo>
                      <a:pt x="314" y="0"/>
                    </a:lnTo>
                    <a:lnTo>
                      <a:pt x="314" y="2"/>
                    </a:lnTo>
                    <a:lnTo>
                      <a:pt x="235" y="2"/>
                    </a:lnTo>
                    <a:lnTo>
                      <a:pt x="235" y="0"/>
                    </a:lnTo>
                    <a:lnTo>
                      <a:pt x="132" y="0"/>
                    </a:lnTo>
                    <a:lnTo>
                      <a:pt x="132" y="2"/>
                    </a:lnTo>
                    <a:lnTo>
                      <a:pt x="53" y="2"/>
                    </a:lnTo>
                    <a:lnTo>
                      <a:pt x="53" y="0"/>
                    </a:lnTo>
                    <a:lnTo>
                      <a:pt x="7" y="0"/>
                    </a:lnTo>
                    <a:lnTo>
                      <a:pt x="2" y="0"/>
                    </a:lnTo>
                    <a:lnTo>
                      <a:pt x="0" y="0"/>
                    </a:lnTo>
                    <a:lnTo>
                      <a:pt x="0" y="52"/>
                    </a:lnTo>
                    <a:lnTo>
                      <a:pt x="2" y="52"/>
                    </a:lnTo>
                    <a:lnTo>
                      <a:pt x="2" y="163"/>
                    </a:lnTo>
                    <a:lnTo>
                      <a:pt x="0" y="163"/>
                    </a:lnTo>
                    <a:lnTo>
                      <a:pt x="0" y="297"/>
                    </a:lnTo>
                    <a:lnTo>
                      <a:pt x="2" y="297"/>
                    </a:lnTo>
                    <a:lnTo>
                      <a:pt x="2" y="407"/>
                    </a:lnTo>
                    <a:lnTo>
                      <a:pt x="0" y="407"/>
                    </a:lnTo>
                    <a:lnTo>
                      <a:pt x="0" y="456"/>
                    </a:lnTo>
                    <a:lnTo>
                      <a:pt x="0" y="458"/>
                    </a:lnTo>
                    <a:lnTo>
                      <a:pt x="0" y="463"/>
                    </a:lnTo>
                    <a:lnTo>
                      <a:pt x="53" y="463"/>
                    </a:lnTo>
                    <a:lnTo>
                      <a:pt x="53" y="458"/>
                    </a:lnTo>
                    <a:lnTo>
                      <a:pt x="132" y="458"/>
                    </a:lnTo>
                    <a:lnTo>
                      <a:pt x="132" y="463"/>
                    </a:lnTo>
                    <a:lnTo>
                      <a:pt x="235" y="463"/>
                    </a:lnTo>
                    <a:lnTo>
                      <a:pt x="235" y="458"/>
                    </a:lnTo>
                    <a:lnTo>
                      <a:pt x="314" y="458"/>
                    </a:lnTo>
                    <a:lnTo>
                      <a:pt x="314" y="463"/>
                    </a:lnTo>
                    <a:lnTo>
                      <a:pt x="418" y="463"/>
                    </a:lnTo>
                    <a:lnTo>
                      <a:pt x="418" y="458"/>
                    </a:lnTo>
                    <a:lnTo>
                      <a:pt x="497" y="458"/>
                    </a:lnTo>
                    <a:lnTo>
                      <a:pt x="497" y="463"/>
                    </a:lnTo>
                    <a:lnTo>
                      <a:pt x="600" y="463"/>
                    </a:lnTo>
                    <a:lnTo>
                      <a:pt x="600" y="458"/>
                    </a:lnTo>
                    <a:lnTo>
                      <a:pt x="679" y="458"/>
                    </a:lnTo>
                    <a:lnTo>
                      <a:pt x="679" y="463"/>
                    </a:lnTo>
                    <a:lnTo>
                      <a:pt x="782" y="463"/>
                    </a:lnTo>
                    <a:lnTo>
                      <a:pt x="782" y="458"/>
                    </a:lnTo>
                    <a:lnTo>
                      <a:pt x="862" y="458"/>
                    </a:lnTo>
                    <a:lnTo>
                      <a:pt x="862" y="463"/>
                    </a:lnTo>
                    <a:lnTo>
                      <a:pt x="910" y="463"/>
                    </a:lnTo>
                    <a:lnTo>
                      <a:pt x="912" y="463"/>
                    </a:lnTo>
                    <a:lnTo>
                      <a:pt x="917" y="463"/>
                    </a:lnTo>
                    <a:lnTo>
                      <a:pt x="917" y="407"/>
                    </a:lnTo>
                    <a:lnTo>
                      <a:pt x="912" y="407"/>
                    </a:lnTo>
                    <a:lnTo>
                      <a:pt x="912" y="297"/>
                    </a:lnTo>
                    <a:lnTo>
                      <a:pt x="917" y="297"/>
                    </a:lnTo>
                    <a:lnTo>
                      <a:pt x="917" y="163"/>
                    </a:lnTo>
                    <a:lnTo>
                      <a:pt x="912" y="163"/>
                    </a:lnTo>
                    <a:lnTo>
                      <a:pt x="912" y="52"/>
                    </a:lnTo>
                    <a:lnTo>
                      <a:pt x="917" y="52"/>
                    </a:lnTo>
                    <a:lnTo>
                      <a:pt x="917" y="7"/>
                    </a:lnTo>
                    <a:lnTo>
                      <a:pt x="917" y="2"/>
                    </a:lnTo>
                    <a:lnTo>
                      <a:pt x="917" y="0"/>
                    </a:lnTo>
                    <a:close/>
                  </a:path>
                </a:pathLst>
              </a:custGeom>
              <a:solidFill>
                <a:srgbClr val="CCFFCC"/>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2" name="AutoShape 8"/>
              <p:cNvSpPr>
                <a:spLocks/>
              </p:cNvSpPr>
              <p:nvPr/>
            </p:nvSpPr>
            <p:spPr bwMode="auto">
              <a:xfrm>
                <a:off x="2951" y="1218"/>
                <a:ext cx="6428" cy="828"/>
              </a:xfrm>
              <a:custGeom>
                <a:avLst/>
                <a:gdLst/>
                <a:ahLst/>
                <a:cxnLst>
                  <a:cxn ang="0">
                    <a:pos x="0" y="528"/>
                  </a:cxn>
                  <a:cxn ang="0">
                    <a:pos x="7" y="662"/>
                  </a:cxn>
                  <a:cxn ang="0">
                    <a:pos x="53" y="821"/>
                  </a:cxn>
                  <a:cxn ang="0">
                    <a:pos x="7" y="772"/>
                  </a:cxn>
                  <a:cxn ang="0">
                    <a:pos x="0" y="821"/>
                  </a:cxn>
                  <a:cxn ang="0">
                    <a:pos x="0" y="828"/>
                  </a:cxn>
                  <a:cxn ang="0">
                    <a:pos x="53" y="821"/>
                  </a:cxn>
                  <a:cxn ang="0">
                    <a:pos x="7" y="365"/>
                  </a:cxn>
                  <a:cxn ang="0">
                    <a:pos x="0" y="365"/>
                  </a:cxn>
                  <a:cxn ang="0">
                    <a:pos x="7" y="417"/>
                  </a:cxn>
                  <a:cxn ang="0">
                    <a:pos x="53" y="372"/>
                  </a:cxn>
                  <a:cxn ang="0">
                    <a:pos x="235" y="821"/>
                  </a:cxn>
                  <a:cxn ang="0">
                    <a:pos x="132" y="828"/>
                  </a:cxn>
                  <a:cxn ang="0">
                    <a:pos x="235" y="821"/>
                  </a:cxn>
                  <a:cxn ang="0">
                    <a:pos x="132" y="365"/>
                  </a:cxn>
                  <a:cxn ang="0">
                    <a:pos x="235" y="372"/>
                  </a:cxn>
                  <a:cxn ang="0">
                    <a:pos x="418" y="821"/>
                  </a:cxn>
                  <a:cxn ang="0">
                    <a:pos x="314" y="828"/>
                  </a:cxn>
                  <a:cxn ang="0">
                    <a:pos x="418" y="821"/>
                  </a:cxn>
                  <a:cxn ang="0">
                    <a:pos x="314" y="365"/>
                  </a:cxn>
                  <a:cxn ang="0">
                    <a:pos x="418" y="372"/>
                  </a:cxn>
                  <a:cxn ang="0">
                    <a:pos x="600" y="821"/>
                  </a:cxn>
                  <a:cxn ang="0">
                    <a:pos x="497" y="828"/>
                  </a:cxn>
                  <a:cxn ang="0">
                    <a:pos x="600" y="821"/>
                  </a:cxn>
                  <a:cxn ang="0">
                    <a:pos x="679" y="821"/>
                  </a:cxn>
                  <a:cxn ang="0">
                    <a:pos x="782" y="828"/>
                  </a:cxn>
                  <a:cxn ang="0">
                    <a:pos x="782" y="365"/>
                  </a:cxn>
                  <a:cxn ang="0">
                    <a:pos x="679" y="372"/>
                  </a:cxn>
                  <a:cxn ang="0">
                    <a:pos x="782" y="365"/>
                  </a:cxn>
                  <a:cxn ang="0">
                    <a:pos x="910" y="772"/>
                  </a:cxn>
                  <a:cxn ang="0">
                    <a:pos x="862" y="821"/>
                  </a:cxn>
                  <a:cxn ang="0">
                    <a:pos x="910" y="828"/>
                  </a:cxn>
                  <a:cxn ang="0">
                    <a:pos x="917" y="828"/>
                  </a:cxn>
                  <a:cxn ang="0">
                    <a:pos x="917" y="528"/>
                  </a:cxn>
                  <a:cxn ang="0">
                    <a:pos x="910" y="662"/>
                  </a:cxn>
                  <a:cxn ang="0">
                    <a:pos x="917" y="528"/>
                  </a:cxn>
                  <a:cxn ang="0">
                    <a:pos x="862" y="365"/>
                  </a:cxn>
                  <a:cxn ang="0">
                    <a:pos x="910" y="372"/>
                  </a:cxn>
                  <a:cxn ang="0">
                    <a:pos x="917" y="417"/>
                  </a:cxn>
                  <a:cxn ang="0">
                    <a:pos x="917" y="367"/>
                  </a:cxn>
                  <a:cxn ang="0">
                    <a:pos x="6427" y="0"/>
                  </a:cxn>
                  <a:cxn ang="0">
                    <a:pos x="506" y="0"/>
                  </a:cxn>
                  <a:cxn ang="0">
                    <a:pos x="499" y="365"/>
                  </a:cxn>
                  <a:cxn ang="0">
                    <a:pos x="497" y="372"/>
                  </a:cxn>
                  <a:cxn ang="0">
                    <a:pos x="600" y="365"/>
                  </a:cxn>
                  <a:cxn ang="0">
                    <a:pos x="506" y="7"/>
                  </a:cxn>
                  <a:cxn ang="0">
                    <a:pos x="6427" y="0"/>
                  </a:cxn>
                </a:cxnLst>
                <a:rect l="0" t="0" r="r" b="b"/>
                <a:pathLst>
                  <a:path w="6428" h="828">
                    <a:moveTo>
                      <a:pt x="7" y="528"/>
                    </a:moveTo>
                    <a:lnTo>
                      <a:pt x="0" y="528"/>
                    </a:lnTo>
                    <a:lnTo>
                      <a:pt x="0" y="662"/>
                    </a:lnTo>
                    <a:lnTo>
                      <a:pt x="7" y="662"/>
                    </a:lnTo>
                    <a:lnTo>
                      <a:pt x="7" y="528"/>
                    </a:lnTo>
                    <a:close/>
                    <a:moveTo>
                      <a:pt x="53" y="821"/>
                    </a:moveTo>
                    <a:lnTo>
                      <a:pt x="7" y="821"/>
                    </a:lnTo>
                    <a:lnTo>
                      <a:pt x="7" y="772"/>
                    </a:lnTo>
                    <a:lnTo>
                      <a:pt x="0" y="772"/>
                    </a:lnTo>
                    <a:lnTo>
                      <a:pt x="0" y="821"/>
                    </a:lnTo>
                    <a:lnTo>
                      <a:pt x="0" y="823"/>
                    </a:lnTo>
                    <a:lnTo>
                      <a:pt x="0" y="828"/>
                    </a:lnTo>
                    <a:lnTo>
                      <a:pt x="53" y="828"/>
                    </a:lnTo>
                    <a:lnTo>
                      <a:pt x="53" y="821"/>
                    </a:lnTo>
                    <a:close/>
                    <a:moveTo>
                      <a:pt x="53" y="365"/>
                    </a:moveTo>
                    <a:lnTo>
                      <a:pt x="7" y="365"/>
                    </a:lnTo>
                    <a:lnTo>
                      <a:pt x="2" y="365"/>
                    </a:lnTo>
                    <a:lnTo>
                      <a:pt x="0" y="365"/>
                    </a:lnTo>
                    <a:lnTo>
                      <a:pt x="0" y="417"/>
                    </a:lnTo>
                    <a:lnTo>
                      <a:pt x="7" y="417"/>
                    </a:lnTo>
                    <a:lnTo>
                      <a:pt x="7" y="372"/>
                    </a:lnTo>
                    <a:lnTo>
                      <a:pt x="53" y="372"/>
                    </a:lnTo>
                    <a:lnTo>
                      <a:pt x="53" y="365"/>
                    </a:lnTo>
                    <a:close/>
                    <a:moveTo>
                      <a:pt x="235" y="821"/>
                    </a:moveTo>
                    <a:lnTo>
                      <a:pt x="132" y="821"/>
                    </a:lnTo>
                    <a:lnTo>
                      <a:pt x="132" y="828"/>
                    </a:lnTo>
                    <a:lnTo>
                      <a:pt x="235" y="828"/>
                    </a:lnTo>
                    <a:lnTo>
                      <a:pt x="235" y="821"/>
                    </a:lnTo>
                    <a:close/>
                    <a:moveTo>
                      <a:pt x="235" y="365"/>
                    </a:moveTo>
                    <a:lnTo>
                      <a:pt x="132" y="365"/>
                    </a:lnTo>
                    <a:lnTo>
                      <a:pt x="132" y="372"/>
                    </a:lnTo>
                    <a:lnTo>
                      <a:pt x="235" y="372"/>
                    </a:lnTo>
                    <a:lnTo>
                      <a:pt x="235" y="365"/>
                    </a:lnTo>
                    <a:close/>
                    <a:moveTo>
                      <a:pt x="418" y="821"/>
                    </a:moveTo>
                    <a:lnTo>
                      <a:pt x="314" y="821"/>
                    </a:lnTo>
                    <a:lnTo>
                      <a:pt x="314" y="828"/>
                    </a:lnTo>
                    <a:lnTo>
                      <a:pt x="418" y="828"/>
                    </a:lnTo>
                    <a:lnTo>
                      <a:pt x="418" y="821"/>
                    </a:lnTo>
                    <a:close/>
                    <a:moveTo>
                      <a:pt x="418" y="365"/>
                    </a:moveTo>
                    <a:lnTo>
                      <a:pt x="314" y="365"/>
                    </a:lnTo>
                    <a:lnTo>
                      <a:pt x="314" y="372"/>
                    </a:lnTo>
                    <a:lnTo>
                      <a:pt x="418" y="372"/>
                    </a:lnTo>
                    <a:lnTo>
                      <a:pt x="418" y="365"/>
                    </a:lnTo>
                    <a:close/>
                    <a:moveTo>
                      <a:pt x="600" y="821"/>
                    </a:moveTo>
                    <a:lnTo>
                      <a:pt x="497" y="821"/>
                    </a:lnTo>
                    <a:lnTo>
                      <a:pt x="497" y="828"/>
                    </a:lnTo>
                    <a:lnTo>
                      <a:pt x="600" y="828"/>
                    </a:lnTo>
                    <a:lnTo>
                      <a:pt x="600" y="821"/>
                    </a:lnTo>
                    <a:close/>
                    <a:moveTo>
                      <a:pt x="782" y="821"/>
                    </a:moveTo>
                    <a:lnTo>
                      <a:pt x="679" y="821"/>
                    </a:lnTo>
                    <a:lnTo>
                      <a:pt x="679" y="828"/>
                    </a:lnTo>
                    <a:lnTo>
                      <a:pt x="782" y="828"/>
                    </a:lnTo>
                    <a:lnTo>
                      <a:pt x="782" y="821"/>
                    </a:lnTo>
                    <a:close/>
                    <a:moveTo>
                      <a:pt x="782" y="365"/>
                    </a:moveTo>
                    <a:lnTo>
                      <a:pt x="679" y="365"/>
                    </a:lnTo>
                    <a:lnTo>
                      <a:pt x="679" y="372"/>
                    </a:lnTo>
                    <a:lnTo>
                      <a:pt x="782" y="372"/>
                    </a:lnTo>
                    <a:lnTo>
                      <a:pt x="782" y="365"/>
                    </a:lnTo>
                    <a:close/>
                    <a:moveTo>
                      <a:pt x="917" y="772"/>
                    </a:moveTo>
                    <a:lnTo>
                      <a:pt x="910" y="772"/>
                    </a:lnTo>
                    <a:lnTo>
                      <a:pt x="910" y="821"/>
                    </a:lnTo>
                    <a:lnTo>
                      <a:pt x="862" y="821"/>
                    </a:lnTo>
                    <a:lnTo>
                      <a:pt x="862" y="828"/>
                    </a:lnTo>
                    <a:lnTo>
                      <a:pt x="910" y="828"/>
                    </a:lnTo>
                    <a:lnTo>
                      <a:pt x="912" y="828"/>
                    </a:lnTo>
                    <a:lnTo>
                      <a:pt x="917" y="828"/>
                    </a:lnTo>
                    <a:lnTo>
                      <a:pt x="917" y="772"/>
                    </a:lnTo>
                    <a:close/>
                    <a:moveTo>
                      <a:pt x="917" y="528"/>
                    </a:moveTo>
                    <a:lnTo>
                      <a:pt x="910" y="528"/>
                    </a:lnTo>
                    <a:lnTo>
                      <a:pt x="910" y="662"/>
                    </a:lnTo>
                    <a:lnTo>
                      <a:pt x="917" y="662"/>
                    </a:lnTo>
                    <a:lnTo>
                      <a:pt x="917" y="528"/>
                    </a:lnTo>
                    <a:close/>
                    <a:moveTo>
                      <a:pt x="917" y="365"/>
                    </a:moveTo>
                    <a:lnTo>
                      <a:pt x="862" y="365"/>
                    </a:lnTo>
                    <a:lnTo>
                      <a:pt x="862" y="372"/>
                    </a:lnTo>
                    <a:lnTo>
                      <a:pt x="910" y="372"/>
                    </a:lnTo>
                    <a:lnTo>
                      <a:pt x="910" y="417"/>
                    </a:lnTo>
                    <a:lnTo>
                      <a:pt x="917" y="417"/>
                    </a:lnTo>
                    <a:lnTo>
                      <a:pt x="917" y="372"/>
                    </a:lnTo>
                    <a:lnTo>
                      <a:pt x="917" y="367"/>
                    </a:lnTo>
                    <a:lnTo>
                      <a:pt x="917" y="365"/>
                    </a:lnTo>
                    <a:close/>
                    <a:moveTo>
                      <a:pt x="6427" y="0"/>
                    </a:moveTo>
                    <a:lnTo>
                      <a:pt x="506" y="0"/>
                    </a:lnTo>
                    <a:lnTo>
                      <a:pt x="499" y="0"/>
                    </a:lnTo>
                    <a:lnTo>
                      <a:pt x="499" y="365"/>
                    </a:lnTo>
                    <a:lnTo>
                      <a:pt x="497" y="365"/>
                    </a:lnTo>
                    <a:lnTo>
                      <a:pt x="497" y="372"/>
                    </a:lnTo>
                    <a:lnTo>
                      <a:pt x="600" y="372"/>
                    </a:lnTo>
                    <a:lnTo>
                      <a:pt x="600" y="365"/>
                    </a:lnTo>
                    <a:lnTo>
                      <a:pt x="506" y="365"/>
                    </a:lnTo>
                    <a:lnTo>
                      <a:pt x="506" y="7"/>
                    </a:lnTo>
                    <a:lnTo>
                      <a:pt x="6427" y="7"/>
                    </a:lnTo>
                    <a:lnTo>
                      <a:pt x="642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3" name="Freeform 9"/>
              <p:cNvSpPr>
                <a:spLocks/>
              </p:cNvSpPr>
              <p:nvPr/>
            </p:nvSpPr>
            <p:spPr bwMode="auto">
              <a:xfrm>
                <a:off x="8915" y="1583"/>
                <a:ext cx="917" cy="464"/>
              </a:xfrm>
              <a:custGeom>
                <a:avLst/>
                <a:gdLst/>
                <a:ahLst/>
                <a:cxnLst>
                  <a:cxn ang="0">
                    <a:pos x="862" y="0"/>
                  </a:cxn>
                  <a:cxn ang="0">
                    <a:pos x="782" y="2"/>
                  </a:cxn>
                  <a:cxn ang="0">
                    <a:pos x="679" y="0"/>
                  </a:cxn>
                  <a:cxn ang="0">
                    <a:pos x="600" y="2"/>
                  </a:cxn>
                  <a:cxn ang="0">
                    <a:pos x="497" y="0"/>
                  </a:cxn>
                  <a:cxn ang="0">
                    <a:pos x="418" y="2"/>
                  </a:cxn>
                  <a:cxn ang="0">
                    <a:pos x="314" y="0"/>
                  </a:cxn>
                  <a:cxn ang="0">
                    <a:pos x="235" y="2"/>
                  </a:cxn>
                  <a:cxn ang="0">
                    <a:pos x="132" y="0"/>
                  </a:cxn>
                  <a:cxn ang="0">
                    <a:pos x="53" y="2"/>
                  </a:cxn>
                  <a:cxn ang="0">
                    <a:pos x="7" y="0"/>
                  </a:cxn>
                  <a:cxn ang="0">
                    <a:pos x="0" y="0"/>
                  </a:cxn>
                  <a:cxn ang="0">
                    <a:pos x="2" y="52"/>
                  </a:cxn>
                  <a:cxn ang="0">
                    <a:pos x="0" y="163"/>
                  </a:cxn>
                  <a:cxn ang="0">
                    <a:pos x="0" y="297"/>
                  </a:cxn>
                  <a:cxn ang="0">
                    <a:pos x="2" y="407"/>
                  </a:cxn>
                  <a:cxn ang="0">
                    <a:pos x="0" y="456"/>
                  </a:cxn>
                  <a:cxn ang="0">
                    <a:pos x="0" y="463"/>
                  </a:cxn>
                  <a:cxn ang="0">
                    <a:pos x="53" y="458"/>
                  </a:cxn>
                  <a:cxn ang="0">
                    <a:pos x="132" y="463"/>
                  </a:cxn>
                  <a:cxn ang="0">
                    <a:pos x="235" y="458"/>
                  </a:cxn>
                  <a:cxn ang="0">
                    <a:pos x="314" y="463"/>
                  </a:cxn>
                  <a:cxn ang="0">
                    <a:pos x="418" y="458"/>
                  </a:cxn>
                  <a:cxn ang="0">
                    <a:pos x="497" y="463"/>
                  </a:cxn>
                  <a:cxn ang="0">
                    <a:pos x="600" y="458"/>
                  </a:cxn>
                  <a:cxn ang="0">
                    <a:pos x="679" y="463"/>
                  </a:cxn>
                  <a:cxn ang="0">
                    <a:pos x="782" y="458"/>
                  </a:cxn>
                  <a:cxn ang="0">
                    <a:pos x="862" y="463"/>
                  </a:cxn>
                  <a:cxn ang="0">
                    <a:pos x="912" y="463"/>
                  </a:cxn>
                  <a:cxn ang="0">
                    <a:pos x="917" y="407"/>
                  </a:cxn>
                  <a:cxn ang="0">
                    <a:pos x="912" y="297"/>
                  </a:cxn>
                  <a:cxn ang="0">
                    <a:pos x="917" y="163"/>
                  </a:cxn>
                  <a:cxn ang="0">
                    <a:pos x="912" y="52"/>
                  </a:cxn>
                  <a:cxn ang="0">
                    <a:pos x="917" y="7"/>
                  </a:cxn>
                </a:cxnLst>
                <a:rect l="0" t="0" r="r" b="b"/>
                <a:pathLst>
                  <a:path w="917" h="464">
                    <a:moveTo>
                      <a:pt x="917" y="0"/>
                    </a:moveTo>
                    <a:lnTo>
                      <a:pt x="862" y="0"/>
                    </a:lnTo>
                    <a:lnTo>
                      <a:pt x="862" y="2"/>
                    </a:lnTo>
                    <a:lnTo>
                      <a:pt x="782" y="2"/>
                    </a:lnTo>
                    <a:lnTo>
                      <a:pt x="782" y="0"/>
                    </a:lnTo>
                    <a:lnTo>
                      <a:pt x="679" y="0"/>
                    </a:lnTo>
                    <a:lnTo>
                      <a:pt x="679" y="2"/>
                    </a:lnTo>
                    <a:lnTo>
                      <a:pt x="600" y="2"/>
                    </a:lnTo>
                    <a:lnTo>
                      <a:pt x="600" y="0"/>
                    </a:lnTo>
                    <a:lnTo>
                      <a:pt x="497" y="0"/>
                    </a:lnTo>
                    <a:lnTo>
                      <a:pt x="497" y="2"/>
                    </a:lnTo>
                    <a:lnTo>
                      <a:pt x="418" y="2"/>
                    </a:lnTo>
                    <a:lnTo>
                      <a:pt x="418" y="0"/>
                    </a:lnTo>
                    <a:lnTo>
                      <a:pt x="314" y="0"/>
                    </a:lnTo>
                    <a:lnTo>
                      <a:pt x="314" y="2"/>
                    </a:lnTo>
                    <a:lnTo>
                      <a:pt x="235" y="2"/>
                    </a:lnTo>
                    <a:lnTo>
                      <a:pt x="235" y="0"/>
                    </a:lnTo>
                    <a:lnTo>
                      <a:pt x="132" y="0"/>
                    </a:lnTo>
                    <a:lnTo>
                      <a:pt x="132" y="2"/>
                    </a:lnTo>
                    <a:lnTo>
                      <a:pt x="53" y="2"/>
                    </a:lnTo>
                    <a:lnTo>
                      <a:pt x="53" y="0"/>
                    </a:lnTo>
                    <a:lnTo>
                      <a:pt x="7" y="0"/>
                    </a:lnTo>
                    <a:lnTo>
                      <a:pt x="2" y="0"/>
                    </a:lnTo>
                    <a:lnTo>
                      <a:pt x="0" y="0"/>
                    </a:lnTo>
                    <a:lnTo>
                      <a:pt x="0" y="52"/>
                    </a:lnTo>
                    <a:lnTo>
                      <a:pt x="2" y="52"/>
                    </a:lnTo>
                    <a:lnTo>
                      <a:pt x="2" y="163"/>
                    </a:lnTo>
                    <a:lnTo>
                      <a:pt x="0" y="163"/>
                    </a:lnTo>
                    <a:lnTo>
                      <a:pt x="0" y="295"/>
                    </a:lnTo>
                    <a:lnTo>
                      <a:pt x="0" y="297"/>
                    </a:lnTo>
                    <a:lnTo>
                      <a:pt x="2" y="297"/>
                    </a:lnTo>
                    <a:lnTo>
                      <a:pt x="2" y="407"/>
                    </a:lnTo>
                    <a:lnTo>
                      <a:pt x="0" y="407"/>
                    </a:lnTo>
                    <a:lnTo>
                      <a:pt x="0" y="456"/>
                    </a:lnTo>
                    <a:lnTo>
                      <a:pt x="0" y="458"/>
                    </a:lnTo>
                    <a:lnTo>
                      <a:pt x="0" y="463"/>
                    </a:lnTo>
                    <a:lnTo>
                      <a:pt x="53" y="463"/>
                    </a:lnTo>
                    <a:lnTo>
                      <a:pt x="53" y="458"/>
                    </a:lnTo>
                    <a:lnTo>
                      <a:pt x="132" y="458"/>
                    </a:lnTo>
                    <a:lnTo>
                      <a:pt x="132" y="463"/>
                    </a:lnTo>
                    <a:lnTo>
                      <a:pt x="235" y="463"/>
                    </a:lnTo>
                    <a:lnTo>
                      <a:pt x="235" y="458"/>
                    </a:lnTo>
                    <a:lnTo>
                      <a:pt x="314" y="458"/>
                    </a:lnTo>
                    <a:lnTo>
                      <a:pt x="314" y="463"/>
                    </a:lnTo>
                    <a:lnTo>
                      <a:pt x="418" y="463"/>
                    </a:lnTo>
                    <a:lnTo>
                      <a:pt x="418" y="458"/>
                    </a:lnTo>
                    <a:lnTo>
                      <a:pt x="497" y="458"/>
                    </a:lnTo>
                    <a:lnTo>
                      <a:pt x="497" y="463"/>
                    </a:lnTo>
                    <a:lnTo>
                      <a:pt x="600" y="463"/>
                    </a:lnTo>
                    <a:lnTo>
                      <a:pt x="600" y="458"/>
                    </a:lnTo>
                    <a:lnTo>
                      <a:pt x="679" y="458"/>
                    </a:lnTo>
                    <a:lnTo>
                      <a:pt x="679" y="463"/>
                    </a:lnTo>
                    <a:lnTo>
                      <a:pt x="782" y="463"/>
                    </a:lnTo>
                    <a:lnTo>
                      <a:pt x="782" y="458"/>
                    </a:lnTo>
                    <a:lnTo>
                      <a:pt x="862" y="458"/>
                    </a:lnTo>
                    <a:lnTo>
                      <a:pt x="862" y="463"/>
                    </a:lnTo>
                    <a:lnTo>
                      <a:pt x="910" y="463"/>
                    </a:lnTo>
                    <a:lnTo>
                      <a:pt x="912" y="463"/>
                    </a:lnTo>
                    <a:lnTo>
                      <a:pt x="917" y="463"/>
                    </a:lnTo>
                    <a:lnTo>
                      <a:pt x="917" y="407"/>
                    </a:lnTo>
                    <a:lnTo>
                      <a:pt x="912" y="407"/>
                    </a:lnTo>
                    <a:lnTo>
                      <a:pt x="912" y="297"/>
                    </a:lnTo>
                    <a:lnTo>
                      <a:pt x="917" y="297"/>
                    </a:lnTo>
                    <a:lnTo>
                      <a:pt x="917" y="163"/>
                    </a:lnTo>
                    <a:lnTo>
                      <a:pt x="912" y="163"/>
                    </a:lnTo>
                    <a:lnTo>
                      <a:pt x="912" y="52"/>
                    </a:lnTo>
                    <a:lnTo>
                      <a:pt x="917" y="52"/>
                    </a:lnTo>
                    <a:lnTo>
                      <a:pt x="917" y="7"/>
                    </a:lnTo>
                    <a:lnTo>
                      <a:pt x="917" y="0"/>
                    </a:lnTo>
                    <a:close/>
                  </a:path>
                </a:pathLst>
              </a:custGeom>
              <a:solidFill>
                <a:srgbClr val="CCFFCC"/>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4" name="AutoShape 10"/>
              <p:cNvSpPr>
                <a:spLocks/>
              </p:cNvSpPr>
              <p:nvPr/>
            </p:nvSpPr>
            <p:spPr bwMode="auto">
              <a:xfrm>
                <a:off x="8915" y="1221"/>
                <a:ext cx="917" cy="826"/>
              </a:xfrm>
              <a:custGeom>
                <a:avLst/>
                <a:gdLst/>
                <a:ahLst/>
                <a:cxnLst>
                  <a:cxn ang="0">
                    <a:pos x="0" y="526"/>
                  </a:cxn>
                  <a:cxn ang="0">
                    <a:pos x="0" y="660"/>
                  </a:cxn>
                  <a:cxn ang="0">
                    <a:pos x="7" y="658"/>
                  </a:cxn>
                  <a:cxn ang="0">
                    <a:pos x="53" y="819"/>
                  </a:cxn>
                  <a:cxn ang="0">
                    <a:pos x="7" y="770"/>
                  </a:cxn>
                  <a:cxn ang="0">
                    <a:pos x="0" y="819"/>
                  </a:cxn>
                  <a:cxn ang="0">
                    <a:pos x="0" y="826"/>
                  </a:cxn>
                  <a:cxn ang="0">
                    <a:pos x="53" y="819"/>
                  </a:cxn>
                  <a:cxn ang="0">
                    <a:pos x="7" y="363"/>
                  </a:cxn>
                  <a:cxn ang="0">
                    <a:pos x="0" y="363"/>
                  </a:cxn>
                  <a:cxn ang="0">
                    <a:pos x="7" y="415"/>
                  </a:cxn>
                  <a:cxn ang="0">
                    <a:pos x="53" y="370"/>
                  </a:cxn>
                  <a:cxn ang="0">
                    <a:pos x="235" y="819"/>
                  </a:cxn>
                  <a:cxn ang="0">
                    <a:pos x="132" y="819"/>
                  </a:cxn>
                  <a:cxn ang="0">
                    <a:pos x="233" y="826"/>
                  </a:cxn>
                  <a:cxn ang="0">
                    <a:pos x="235" y="819"/>
                  </a:cxn>
                  <a:cxn ang="0">
                    <a:pos x="132" y="363"/>
                  </a:cxn>
                  <a:cxn ang="0">
                    <a:pos x="235" y="370"/>
                  </a:cxn>
                  <a:cxn ang="0">
                    <a:pos x="418" y="819"/>
                  </a:cxn>
                  <a:cxn ang="0">
                    <a:pos x="314" y="819"/>
                  </a:cxn>
                  <a:cxn ang="0">
                    <a:pos x="415" y="826"/>
                  </a:cxn>
                  <a:cxn ang="0">
                    <a:pos x="418" y="819"/>
                  </a:cxn>
                  <a:cxn ang="0">
                    <a:pos x="314" y="363"/>
                  </a:cxn>
                  <a:cxn ang="0">
                    <a:pos x="418" y="370"/>
                  </a:cxn>
                  <a:cxn ang="0">
                    <a:pos x="463" y="0"/>
                  </a:cxn>
                  <a:cxn ang="0">
                    <a:pos x="456" y="367"/>
                  </a:cxn>
                  <a:cxn ang="0">
                    <a:pos x="463" y="0"/>
                  </a:cxn>
                  <a:cxn ang="0">
                    <a:pos x="598" y="819"/>
                  </a:cxn>
                  <a:cxn ang="0">
                    <a:pos x="497" y="826"/>
                  </a:cxn>
                  <a:cxn ang="0">
                    <a:pos x="600" y="826"/>
                  </a:cxn>
                  <a:cxn ang="0">
                    <a:pos x="600" y="363"/>
                  </a:cxn>
                  <a:cxn ang="0">
                    <a:pos x="497" y="370"/>
                  </a:cxn>
                  <a:cxn ang="0">
                    <a:pos x="600" y="363"/>
                  </a:cxn>
                  <a:cxn ang="0">
                    <a:pos x="780" y="819"/>
                  </a:cxn>
                  <a:cxn ang="0">
                    <a:pos x="679" y="826"/>
                  </a:cxn>
                  <a:cxn ang="0">
                    <a:pos x="782" y="826"/>
                  </a:cxn>
                  <a:cxn ang="0">
                    <a:pos x="782" y="363"/>
                  </a:cxn>
                  <a:cxn ang="0">
                    <a:pos x="679" y="370"/>
                  </a:cxn>
                  <a:cxn ang="0">
                    <a:pos x="782" y="363"/>
                  </a:cxn>
                  <a:cxn ang="0">
                    <a:pos x="910" y="770"/>
                  </a:cxn>
                  <a:cxn ang="0">
                    <a:pos x="862" y="819"/>
                  </a:cxn>
                  <a:cxn ang="0">
                    <a:pos x="910" y="826"/>
                  </a:cxn>
                  <a:cxn ang="0">
                    <a:pos x="917" y="826"/>
                  </a:cxn>
                  <a:cxn ang="0">
                    <a:pos x="917" y="526"/>
                  </a:cxn>
                  <a:cxn ang="0">
                    <a:pos x="910" y="660"/>
                  </a:cxn>
                  <a:cxn ang="0">
                    <a:pos x="917" y="526"/>
                  </a:cxn>
                  <a:cxn ang="0">
                    <a:pos x="862" y="363"/>
                  </a:cxn>
                  <a:cxn ang="0">
                    <a:pos x="910" y="370"/>
                  </a:cxn>
                  <a:cxn ang="0">
                    <a:pos x="917" y="415"/>
                  </a:cxn>
                  <a:cxn ang="0">
                    <a:pos x="917" y="370"/>
                  </a:cxn>
                </a:cxnLst>
                <a:rect l="0" t="0" r="r" b="b"/>
                <a:pathLst>
                  <a:path w="917" h="826">
                    <a:moveTo>
                      <a:pt x="7" y="526"/>
                    </a:moveTo>
                    <a:lnTo>
                      <a:pt x="0" y="526"/>
                    </a:lnTo>
                    <a:lnTo>
                      <a:pt x="0" y="658"/>
                    </a:lnTo>
                    <a:lnTo>
                      <a:pt x="0" y="660"/>
                    </a:lnTo>
                    <a:lnTo>
                      <a:pt x="7" y="660"/>
                    </a:lnTo>
                    <a:lnTo>
                      <a:pt x="7" y="658"/>
                    </a:lnTo>
                    <a:lnTo>
                      <a:pt x="7" y="526"/>
                    </a:lnTo>
                    <a:close/>
                    <a:moveTo>
                      <a:pt x="53" y="819"/>
                    </a:moveTo>
                    <a:lnTo>
                      <a:pt x="7" y="819"/>
                    </a:lnTo>
                    <a:lnTo>
                      <a:pt x="7" y="770"/>
                    </a:lnTo>
                    <a:lnTo>
                      <a:pt x="0" y="770"/>
                    </a:lnTo>
                    <a:lnTo>
                      <a:pt x="0" y="819"/>
                    </a:lnTo>
                    <a:lnTo>
                      <a:pt x="0" y="821"/>
                    </a:lnTo>
                    <a:lnTo>
                      <a:pt x="0" y="826"/>
                    </a:lnTo>
                    <a:lnTo>
                      <a:pt x="53" y="826"/>
                    </a:lnTo>
                    <a:lnTo>
                      <a:pt x="53" y="819"/>
                    </a:lnTo>
                    <a:close/>
                    <a:moveTo>
                      <a:pt x="53" y="363"/>
                    </a:moveTo>
                    <a:lnTo>
                      <a:pt x="7" y="363"/>
                    </a:lnTo>
                    <a:lnTo>
                      <a:pt x="2" y="363"/>
                    </a:lnTo>
                    <a:lnTo>
                      <a:pt x="0" y="363"/>
                    </a:lnTo>
                    <a:lnTo>
                      <a:pt x="0" y="415"/>
                    </a:lnTo>
                    <a:lnTo>
                      <a:pt x="7" y="415"/>
                    </a:lnTo>
                    <a:lnTo>
                      <a:pt x="7" y="370"/>
                    </a:lnTo>
                    <a:lnTo>
                      <a:pt x="53" y="370"/>
                    </a:lnTo>
                    <a:lnTo>
                      <a:pt x="53" y="363"/>
                    </a:lnTo>
                    <a:close/>
                    <a:moveTo>
                      <a:pt x="235" y="819"/>
                    </a:moveTo>
                    <a:lnTo>
                      <a:pt x="233" y="819"/>
                    </a:lnTo>
                    <a:lnTo>
                      <a:pt x="132" y="819"/>
                    </a:lnTo>
                    <a:lnTo>
                      <a:pt x="132" y="826"/>
                    </a:lnTo>
                    <a:lnTo>
                      <a:pt x="233" y="826"/>
                    </a:lnTo>
                    <a:lnTo>
                      <a:pt x="235" y="826"/>
                    </a:lnTo>
                    <a:lnTo>
                      <a:pt x="235" y="819"/>
                    </a:lnTo>
                    <a:close/>
                    <a:moveTo>
                      <a:pt x="235" y="363"/>
                    </a:moveTo>
                    <a:lnTo>
                      <a:pt x="132" y="363"/>
                    </a:lnTo>
                    <a:lnTo>
                      <a:pt x="132" y="370"/>
                    </a:lnTo>
                    <a:lnTo>
                      <a:pt x="235" y="370"/>
                    </a:lnTo>
                    <a:lnTo>
                      <a:pt x="235" y="363"/>
                    </a:lnTo>
                    <a:close/>
                    <a:moveTo>
                      <a:pt x="418" y="819"/>
                    </a:moveTo>
                    <a:lnTo>
                      <a:pt x="415" y="819"/>
                    </a:lnTo>
                    <a:lnTo>
                      <a:pt x="314" y="819"/>
                    </a:lnTo>
                    <a:lnTo>
                      <a:pt x="314" y="826"/>
                    </a:lnTo>
                    <a:lnTo>
                      <a:pt x="415" y="826"/>
                    </a:lnTo>
                    <a:lnTo>
                      <a:pt x="418" y="826"/>
                    </a:lnTo>
                    <a:lnTo>
                      <a:pt x="418" y="819"/>
                    </a:lnTo>
                    <a:close/>
                    <a:moveTo>
                      <a:pt x="418" y="363"/>
                    </a:moveTo>
                    <a:lnTo>
                      <a:pt x="314" y="363"/>
                    </a:lnTo>
                    <a:lnTo>
                      <a:pt x="314" y="370"/>
                    </a:lnTo>
                    <a:lnTo>
                      <a:pt x="418" y="370"/>
                    </a:lnTo>
                    <a:lnTo>
                      <a:pt x="418" y="363"/>
                    </a:lnTo>
                    <a:close/>
                    <a:moveTo>
                      <a:pt x="463" y="0"/>
                    </a:moveTo>
                    <a:lnTo>
                      <a:pt x="456" y="0"/>
                    </a:lnTo>
                    <a:lnTo>
                      <a:pt x="456" y="367"/>
                    </a:lnTo>
                    <a:lnTo>
                      <a:pt x="463" y="367"/>
                    </a:lnTo>
                    <a:lnTo>
                      <a:pt x="463" y="0"/>
                    </a:lnTo>
                    <a:close/>
                    <a:moveTo>
                      <a:pt x="600" y="819"/>
                    </a:moveTo>
                    <a:lnTo>
                      <a:pt x="598" y="819"/>
                    </a:lnTo>
                    <a:lnTo>
                      <a:pt x="497" y="819"/>
                    </a:lnTo>
                    <a:lnTo>
                      <a:pt x="497" y="826"/>
                    </a:lnTo>
                    <a:lnTo>
                      <a:pt x="598" y="826"/>
                    </a:lnTo>
                    <a:lnTo>
                      <a:pt x="600" y="826"/>
                    </a:lnTo>
                    <a:lnTo>
                      <a:pt x="600" y="819"/>
                    </a:lnTo>
                    <a:close/>
                    <a:moveTo>
                      <a:pt x="600" y="363"/>
                    </a:moveTo>
                    <a:lnTo>
                      <a:pt x="497" y="363"/>
                    </a:lnTo>
                    <a:lnTo>
                      <a:pt x="497" y="370"/>
                    </a:lnTo>
                    <a:lnTo>
                      <a:pt x="600" y="370"/>
                    </a:lnTo>
                    <a:lnTo>
                      <a:pt x="600" y="363"/>
                    </a:lnTo>
                    <a:close/>
                    <a:moveTo>
                      <a:pt x="782" y="819"/>
                    </a:moveTo>
                    <a:lnTo>
                      <a:pt x="780" y="819"/>
                    </a:lnTo>
                    <a:lnTo>
                      <a:pt x="679" y="819"/>
                    </a:lnTo>
                    <a:lnTo>
                      <a:pt x="679" y="826"/>
                    </a:lnTo>
                    <a:lnTo>
                      <a:pt x="780" y="826"/>
                    </a:lnTo>
                    <a:lnTo>
                      <a:pt x="782" y="826"/>
                    </a:lnTo>
                    <a:lnTo>
                      <a:pt x="782" y="819"/>
                    </a:lnTo>
                    <a:close/>
                    <a:moveTo>
                      <a:pt x="782" y="363"/>
                    </a:moveTo>
                    <a:lnTo>
                      <a:pt x="679" y="363"/>
                    </a:lnTo>
                    <a:lnTo>
                      <a:pt x="679" y="370"/>
                    </a:lnTo>
                    <a:lnTo>
                      <a:pt x="782" y="370"/>
                    </a:lnTo>
                    <a:lnTo>
                      <a:pt x="782" y="363"/>
                    </a:lnTo>
                    <a:close/>
                    <a:moveTo>
                      <a:pt x="917" y="770"/>
                    </a:moveTo>
                    <a:lnTo>
                      <a:pt x="910" y="770"/>
                    </a:lnTo>
                    <a:lnTo>
                      <a:pt x="910" y="819"/>
                    </a:lnTo>
                    <a:lnTo>
                      <a:pt x="862" y="819"/>
                    </a:lnTo>
                    <a:lnTo>
                      <a:pt x="862" y="826"/>
                    </a:lnTo>
                    <a:lnTo>
                      <a:pt x="910" y="826"/>
                    </a:lnTo>
                    <a:lnTo>
                      <a:pt x="912" y="826"/>
                    </a:lnTo>
                    <a:lnTo>
                      <a:pt x="917" y="826"/>
                    </a:lnTo>
                    <a:lnTo>
                      <a:pt x="917" y="770"/>
                    </a:lnTo>
                    <a:close/>
                    <a:moveTo>
                      <a:pt x="917" y="526"/>
                    </a:moveTo>
                    <a:lnTo>
                      <a:pt x="910" y="526"/>
                    </a:lnTo>
                    <a:lnTo>
                      <a:pt x="910" y="660"/>
                    </a:lnTo>
                    <a:lnTo>
                      <a:pt x="917" y="660"/>
                    </a:lnTo>
                    <a:lnTo>
                      <a:pt x="917" y="526"/>
                    </a:lnTo>
                    <a:close/>
                    <a:moveTo>
                      <a:pt x="917" y="363"/>
                    </a:moveTo>
                    <a:lnTo>
                      <a:pt x="862" y="363"/>
                    </a:lnTo>
                    <a:lnTo>
                      <a:pt x="862" y="370"/>
                    </a:lnTo>
                    <a:lnTo>
                      <a:pt x="910" y="370"/>
                    </a:lnTo>
                    <a:lnTo>
                      <a:pt x="910" y="415"/>
                    </a:lnTo>
                    <a:lnTo>
                      <a:pt x="917" y="415"/>
                    </a:lnTo>
                    <a:lnTo>
                      <a:pt x="917" y="370"/>
                    </a:lnTo>
                    <a:lnTo>
                      <a:pt x="917" y="36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5" name="Freeform 11"/>
              <p:cNvSpPr>
                <a:spLocks/>
              </p:cNvSpPr>
              <p:nvPr/>
            </p:nvSpPr>
            <p:spPr bwMode="auto">
              <a:xfrm>
                <a:off x="1766" y="2586"/>
                <a:ext cx="920" cy="461"/>
              </a:xfrm>
              <a:custGeom>
                <a:avLst/>
                <a:gdLst/>
                <a:ahLst/>
                <a:cxnLst>
                  <a:cxn ang="0">
                    <a:pos x="920" y="0"/>
                  </a:cxn>
                  <a:cxn ang="0">
                    <a:pos x="8" y="0"/>
                  </a:cxn>
                  <a:cxn ang="0">
                    <a:pos x="0" y="0"/>
                  </a:cxn>
                  <a:cxn ang="0">
                    <a:pos x="0" y="453"/>
                  </a:cxn>
                  <a:cxn ang="0">
                    <a:pos x="0" y="456"/>
                  </a:cxn>
                  <a:cxn ang="0">
                    <a:pos x="0" y="460"/>
                  </a:cxn>
                  <a:cxn ang="0">
                    <a:pos x="912" y="460"/>
                  </a:cxn>
                  <a:cxn ang="0">
                    <a:pos x="915" y="460"/>
                  </a:cxn>
                  <a:cxn ang="0">
                    <a:pos x="920" y="460"/>
                  </a:cxn>
                  <a:cxn ang="0">
                    <a:pos x="920" y="7"/>
                  </a:cxn>
                  <a:cxn ang="0">
                    <a:pos x="920" y="2"/>
                  </a:cxn>
                  <a:cxn ang="0">
                    <a:pos x="920" y="0"/>
                  </a:cxn>
                </a:cxnLst>
                <a:rect l="0" t="0" r="r" b="b"/>
                <a:pathLst>
                  <a:path w="920" h="461">
                    <a:moveTo>
                      <a:pt x="920" y="0"/>
                    </a:moveTo>
                    <a:lnTo>
                      <a:pt x="8" y="0"/>
                    </a:lnTo>
                    <a:lnTo>
                      <a:pt x="0" y="0"/>
                    </a:lnTo>
                    <a:lnTo>
                      <a:pt x="0" y="453"/>
                    </a:lnTo>
                    <a:lnTo>
                      <a:pt x="0" y="456"/>
                    </a:lnTo>
                    <a:lnTo>
                      <a:pt x="0" y="460"/>
                    </a:lnTo>
                    <a:lnTo>
                      <a:pt x="912" y="460"/>
                    </a:lnTo>
                    <a:lnTo>
                      <a:pt x="915" y="460"/>
                    </a:lnTo>
                    <a:lnTo>
                      <a:pt x="920" y="460"/>
                    </a:lnTo>
                    <a:lnTo>
                      <a:pt x="920" y="7"/>
                    </a:lnTo>
                    <a:lnTo>
                      <a:pt x="920" y="2"/>
                    </a:lnTo>
                    <a:lnTo>
                      <a:pt x="920" y="0"/>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6" name="Freeform 12"/>
              <p:cNvSpPr>
                <a:spLocks/>
              </p:cNvSpPr>
              <p:nvPr/>
            </p:nvSpPr>
            <p:spPr bwMode="auto">
              <a:xfrm>
                <a:off x="1766" y="2313"/>
                <a:ext cx="2787" cy="735"/>
              </a:xfrm>
              <a:custGeom>
                <a:avLst/>
                <a:gdLst/>
                <a:ahLst/>
                <a:cxnLst>
                  <a:cxn ang="0">
                    <a:pos x="2787" y="0"/>
                  </a:cxn>
                  <a:cxn ang="0">
                    <a:pos x="418" y="0"/>
                  </a:cxn>
                  <a:cxn ang="0">
                    <a:pos x="413" y="0"/>
                  </a:cxn>
                  <a:cxn ang="0">
                    <a:pos x="411" y="0"/>
                  </a:cxn>
                  <a:cxn ang="0">
                    <a:pos x="411" y="274"/>
                  </a:cxn>
                  <a:cxn ang="0">
                    <a:pos x="8" y="274"/>
                  </a:cxn>
                  <a:cxn ang="0">
                    <a:pos x="0" y="274"/>
                  </a:cxn>
                  <a:cxn ang="0">
                    <a:pos x="0" y="727"/>
                  </a:cxn>
                  <a:cxn ang="0">
                    <a:pos x="0" y="730"/>
                  </a:cxn>
                  <a:cxn ang="0">
                    <a:pos x="0" y="734"/>
                  </a:cxn>
                  <a:cxn ang="0">
                    <a:pos x="912" y="734"/>
                  </a:cxn>
                  <a:cxn ang="0">
                    <a:pos x="915" y="734"/>
                  </a:cxn>
                  <a:cxn ang="0">
                    <a:pos x="920" y="734"/>
                  </a:cxn>
                  <a:cxn ang="0">
                    <a:pos x="920" y="281"/>
                  </a:cxn>
                  <a:cxn ang="0">
                    <a:pos x="920" y="276"/>
                  </a:cxn>
                  <a:cxn ang="0">
                    <a:pos x="920" y="274"/>
                  </a:cxn>
                  <a:cxn ang="0">
                    <a:pos x="912" y="274"/>
                  </a:cxn>
                  <a:cxn ang="0">
                    <a:pos x="912" y="281"/>
                  </a:cxn>
                  <a:cxn ang="0">
                    <a:pos x="912" y="727"/>
                  </a:cxn>
                  <a:cxn ang="0">
                    <a:pos x="8" y="727"/>
                  </a:cxn>
                  <a:cxn ang="0">
                    <a:pos x="8" y="281"/>
                  </a:cxn>
                  <a:cxn ang="0">
                    <a:pos x="912" y="281"/>
                  </a:cxn>
                  <a:cxn ang="0">
                    <a:pos x="912" y="274"/>
                  </a:cxn>
                  <a:cxn ang="0">
                    <a:pos x="418" y="274"/>
                  </a:cxn>
                  <a:cxn ang="0">
                    <a:pos x="418" y="7"/>
                  </a:cxn>
                  <a:cxn ang="0">
                    <a:pos x="2787" y="7"/>
                  </a:cxn>
                  <a:cxn ang="0">
                    <a:pos x="2787" y="0"/>
                  </a:cxn>
                </a:cxnLst>
                <a:rect l="0" t="0" r="r" b="b"/>
                <a:pathLst>
                  <a:path w="2787" h="735">
                    <a:moveTo>
                      <a:pt x="2787" y="0"/>
                    </a:moveTo>
                    <a:lnTo>
                      <a:pt x="418" y="0"/>
                    </a:lnTo>
                    <a:lnTo>
                      <a:pt x="413" y="0"/>
                    </a:lnTo>
                    <a:lnTo>
                      <a:pt x="411" y="0"/>
                    </a:lnTo>
                    <a:lnTo>
                      <a:pt x="411" y="274"/>
                    </a:lnTo>
                    <a:lnTo>
                      <a:pt x="8" y="274"/>
                    </a:lnTo>
                    <a:lnTo>
                      <a:pt x="0" y="274"/>
                    </a:lnTo>
                    <a:lnTo>
                      <a:pt x="0" y="727"/>
                    </a:lnTo>
                    <a:lnTo>
                      <a:pt x="0" y="730"/>
                    </a:lnTo>
                    <a:lnTo>
                      <a:pt x="0" y="734"/>
                    </a:lnTo>
                    <a:lnTo>
                      <a:pt x="912" y="734"/>
                    </a:lnTo>
                    <a:lnTo>
                      <a:pt x="915" y="734"/>
                    </a:lnTo>
                    <a:lnTo>
                      <a:pt x="920" y="734"/>
                    </a:lnTo>
                    <a:lnTo>
                      <a:pt x="920" y="281"/>
                    </a:lnTo>
                    <a:lnTo>
                      <a:pt x="920" y="276"/>
                    </a:lnTo>
                    <a:lnTo>
                      <a:pt x="920" y="274"/>
                    </a:lnTo>
                    <a:lnTo>
                      <a:pt x="912" y="274"/>
                    </a:lnTo>
                    <a:lnTo>
                      <a:pt x="912" y="281"/>
                    </a:lnTo>
                    <a:lnTo>
                      <a:pt x="912" y="727"/>
                    </a:lnTo>
                    <a:lnTo>
                      <a:pt x="8" y="727"/>
                    </a:lnTo>
                    <a:lnTo>
                      <a:pt x="8" y="281"/>
                    </a:lnTo>
                    <a:lnTo>
                      <a:pt x="912" y="281"/>
                    </a:lnTo>
                    <a:lnTo>
                      <a:pt x="912" y="274"/>
                    </a:lnTo>
                    <a:lnTo>
                      <a:pt x="418" y="274"/>
                    </a:lnTo>
                    <a:lnTo>
                      <a:pt x="418" y="7"/>
                    </a:lnTo>
                    <a:lnTo>
                      <a:pt x="2787" y="7"/>
                    </a:lnTo>
                    <a:lnTo>
                      <a:pt x="278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7" name="Freeform 13"/>
              <p:cNvSpPr>
                <a:spLocks/>
              </p:cNvSpPr>
              <p:nvPr/>
            </p:nvSpPr>
            <p:spPr bwMode="auto">
              <a:xfrm>
                <a:off x="4135" y="2586"/>
                <a:ext cx="917" cy="461"/>
              </a:xfrm>
              <a:custGeom>
                <a:avLst/>
                <a:gdLst/>
                <a:ahLst/>
                <a:cxnLst>
                  <a:cxn ang="0">
                    <a:pos x="917" y="0"/>
                  </a:cxn>
                  <a:cxn ang="0">
                    <a:pos x="7" y="0"/>
                  </a:cxn>
                  <a:cxn ang="0">
                    <a:pos x="0" y="0"/>
                  </a:cxn>
                  <a:cxn ang="0">
                    <a:pos x="0" y="453"/>
                  </a:cxn>
                  <a:cxn ang="0">
                    <a:pos x="0" y="456"/>
                  </a:cxn>
                  <a:cxn ang="0">
                    <a:pos x="0" y="460"/>
                  </a:cxn>
                  <a:cxn ang="0">
                    <a:pos x="910" y="460"/>
                  </a:cxn>
                  <a:cxn ang="0">
                    <a:pos x="912" y="460"/>
                  </a:cxn>
                  <a:cxn ang="0">
                    <a:pos x="917" y="460"/>
                  </a:cxn>
                  <a:cxn ang="0">
                    <a:pos x="917" y="7"/>
                  </a:cxn>
                  <a:cxn ang="0">
                    <a:pos x="917" y="2"/>
                  </a:cxn>
                  <a:cxn ang="0">
                    <a:pos x="917" y="0"/>
                  </a:cxn>
                </a:cxnLst>
                <a:rect l="0" t="0" r="r" b="b"/>
                <a:pathLst>
                  <a:path w="917" h="461">
                    <a:moveTo>
                      <a:pt x="917" y="0"/>
                    </a:moveTo>
                    <a:lnTo>
                      <a:pt x="7" y="0"/>
                    </a:lnTo>
                    <a:lnTo>
                      <a:pt x="0" y="0"/>
                    </a:lnTo>
                    <a:lnTo>
                      <a:pt x="0" y="453"/>
                    </a:lnTo>
                    <a:lnTo>
                      <a:pt x="0" y="456"/>
                    </a:lnTo>
                    <a:lnTo>
                      <a:pt x="0" y="460"/>
                    </a:lnTo>
                    <a:lnTo>
                      <a:pt x="910" y="460"/>
                    </a:lnTo>
                    <a:lnTo>
                      <a:pt x="912" y="460"/>
                    </a:lnTo>
                    <a:lnTo>
                      <a:pt x="917" y="460"/>
                    </a:lnTo>
                    <a:lnTo>
                      <a:pt x="917" y="7"/>
                    </a:lnTo>
                    <a:lnTo>
                      <a:pt x="917" y="2"/>
                    </a:lnTo>
                    <a:lnTo>
                      <a:pt x="917" y="0"/>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8" name="AutoShape 14"/>
              <p:cNvSpPr>
                <a:spLocks/>
              </p:cNvSpPr>
              <p:nvPr/>
            </p:nvSpPr>
            <p:spPr bwMode="auto">
              <a:xfrm>
                <a:off x="3451" y="2039"/>
                <a:ext cx="1601" cy="1008"/>
              </a:xfrm>
              <a:custGeom>
                <a:avLst/>
                <a:gdLst/>
                <a:ahLst/>
                <a:cxnLst>
                  <a:cxn ang="0">
                    <a:pos x="7" y="0"/>
                  </a:cxn>
                  <a:cxn ang="0">
                    <a:pos x="0" y="0"/>
                  </a:cxn>
                  <a:cxn ang="0">
                    <a:pos x="0" y="279"/>
                  </a:cxn>
                  <a:cxn ang="0">
                    <a:pos x="7" y="279"/>
                  </a:cxn>
                  <a:cxn ang="0">
                    <a:pos x="7" y="0"/>
                  </a:cxn>
                  <a:cxn ang="0">
                    <a:pos x="1601" y="548"/>
                  </a:cxn>
                  <a:cxn ang="0">
                    <a:pos x="1594" y="548"/>
                  </a:cxn>
                  <a:cxn ang="0">
                    <a:pos x="1594" y="555"/>
                  </a:cxn>
                  <a:cxn ang="0">
                    <a:pos x="1594" y="1001"/>
                  </a:cxn>
                  <a:cxn ang="0">
                    <a:pos x="691" y="1001"/>
                  </a:cxn>
                  <a:cxn ang="0">
                    <a:pos x="691" y="555"/>
                  </a:cxn>
                  <a:cxn ang="0">
                    <a:pos x="1594" y="555"/>
                  </a:cxn>
                  <a:cxn ang="0">
                    <a:pos x="1594" y="548"/>
                  </a:cxn>
                  <a:cxn ang="0">
                    <a:pos x="1102" y="548"/>
                  </a:cxn>
                  <a:cxn ang="0">
                    <a:pos x="1102" y="277"/>
                  </a:cxn>
                  <a:cxn ang="0">
                    <a:pos x="1095" y="277"/>
                  </a:cxn>
                  <a:cxn ang="0">
                    <a:pos x="1095" y="548"/>
                  </a:cxn>
                  <a:cxn ang="0">
                    <a:pos x="691" y="548"/>
                  </a:cxn>
                  <a:cxn ang="0">
                    <a:pos x="691" y="548"/>
                  </a:cxn>
                  <a:cxn ang="0">
                    <a:pos x="684" y="548"/>
                  </a:cxn>
                  <a:cxn ang="0">
                    <a:pos x="684" y="1001"/>
                  </a:cxn>
                  <a:cxn ang="0">
                    <a:pos x="684" y="1004"/>
                  </a:cxn>
                  <a:cxn ang="0">
                    <a:pos x="684" y="1008"/>
                  </a:cxn>
                  <a:cxn ang="0">
                    <a:pos x="1594" y="1008"/>
                  </a:cxn>
                  <a:cxn ang="0">
                    <a:pos x="1596" y="1008"/>
                  </a:cxn>
                  <a:cxn ang="0">
                    <a:pos x="1601" y="1008"/>
                  </a:cxn>
                  <a:cxn ang="0">
                    <a:pos x="1601" y="555"/>
                  </a:cxn>
                  <a:cxn ang="0">
                    <a:pos x="1601" y="550"/>
                  </a:cxn>
                  <a:cxn ang="0">
                    <a:pos x="1601" y="548"/>
                  </a:cxn>
                </a:cxnLst>
                <a:rect l="0" t="0" r="r" b="b"/>
                <a:pathLst>
                  <a:path w="1601" h="1008">
                    <a:moveTo>
                      <a:pt x="7" y="0"/>
                    </a:moveTo>
                    <a:lnTo>
                      <a:pt x="0" y="0"/>
                    </a:lnTo>
                    <a:lnTo>
                      <a:pt x="0" y="279"/>
                    </a:lnTo>
                    <a:lnTo>
                      <a:pt x="7" y="279"/>
                    </a:lnTo>
                    <a:lnTo>
                      <a:pt x="7" y="0"/>
                    </a:lnTo>
                    <a:close/>
                    <a:moveTo>
                      <a:pt x="1601" y="548"/>
                    </a:moveTo>
                    <a:lnTo>
                      <a:pt x="1594" y="548"/>
                    </a:lnTo>
                    <a:lnTo>
                      <a:pt x="1594" y="555"/>
                    </a:lnTo>
                    <a:lnTo>
                      <a:pt x="1594" y="1001"/>
                    </a:lnTo>
                    <a:lnTo>
                      <a:pt x="691" y="1001"/>
                    </a:lnTo>
                    <a:lnTo>
                      <a:pt x="691" y="555"/>
                    </a:lnTo>
                    <a:lnTo>
                      <a:pt x="1594" y="555"/>
                    </a:lnTo>
                    <a:lnTo>
                      <a:pt x="1594" y="548"/>
                    </a:lnTo>
                    <a:lnTo>
                      <a:pt x="1102" y="548"/>
                    </a:lnTo>
                    <a:lnTo>
                      <a:pt x="1102" y="277"/>
                    </a:lnTo>
                    <a:lnTo>
                      <a:pt x="1095" y="277"/>
                    </a:lnTo>
                    <a:lnTo>
                      <a:pt x="1095" y="548"/>
                    </a:lnTo>
                    <a:lnTo>
                      <a:pt x="691" y="548"/>
                    </a:lnTo>
                    <a:lnTo>
                      <a:pt x="684" y="548"/>
                    </a:lnTo>
                    <a:lnTo>
                      <a:pt x="684" y="1001"/>
                    </a:lnTo>
                    <a:lnTo>
                      <a:pt x="684" y="1004"/>
                    </a:lnTo>
                    <a:lnTo>
                      <a:pt x="684" y="1008"/>
                    </a:lnTo>
                    <a:lnTo>
                      <a:pt x="1594" y="1008"/>
                    </a:lnTo>
                    <a:lnTo>
                      <a:pt x="1596" y="1008"/>
                    </a:lnTo>
                    <a:lnTo>
                      <a:pt x="1601" y="1008"/>
                    </a:lnTo>
                    <a:lnTo>
                      <a:pt x="1601" y="555"/>
                    </a:lnTo>
                    <a:lnTo>
                      <a:pt x="1601" y="550"/>
                    </a:lnTo>
                    <a:lnTo>
                      <a:pt x="1601" y="54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9" name="Freeform 15"/>
              <p:cNvSpPr>
                <a:spLocks/>
              </p:cNvSpPr>
              <p:nvPr/>
            </p:nvSpPr>
            <p:spPr bwMode="auto">
              <a:xfrm>
                <a:off x="5546" y="2586"/>
                <a:ext cx="917" cy="461"/>
              </a:xfrm>
              <a:custGeom>
                <a:avLst/>
                <a:gdLst/>
                <a:ahLst/>
                <a:cxnLst>
                  <a:cxn ang="0">
                    <a:pos x="862" y="0"/>
                  </a:cxn>
                  <a:cxn ang="0">
                    <a:pos x="783" y="2"/>
                  </a:cxn>
                  <a:cxn ang="0">
                    <a:pos x="682" y="0"/>
                  </a:cxn>
                  <a:cxn ang="0">
                    <a:pos x="680" y="2"/>
                  </a:cxn>
                  <a:cxn ang="0">
                    <a:pos x="600" y="0"/>
                  </a:cxn>
                  <a:cxn ang="0">
                    <a:pos x="497" y="0"/>
                  </a:cxn>
                  <a:cxn ang="0">
                    <a:pos x="418" y="2"/>
                  </a:cxn>
                  <a:cxn ang="0">
                    <a:pos x="317" y="0"/>
                  </a:cxn>
                  <a:cxn ang="0">
                    <a:pos x="315" y="2"/>
                  </a:cxn>
                  <a:cxn ang="0">
                    <a:pos x="236" y="0"/>
                  </a:cxn>
                  <a:cxn ang="0">
                    <a:pos x="132" y="0"/>
                  </a:cxn>
                  <a:cxn ang="0">
                    <a:pos x="53" y="2"/>
                  </a:cxn>
                  <a:cxn ang="0">
                    <a:pos x="8" y="0"/>
                  </a:cxn>
                  <a:cxn ang="0">
                    <a:pos x="0" y="52"/>
                  </a:cxn>
                  <a:cxn ang="0">
                    <a:pos x="3" y="160"/>
                  </a:cxn>
                  <a:cxn ang="0">
                    <a:pos x="0" y="297"/>
                  </a:cxn>
                  <a:cxn ang="0">
                    <a:pos x="3" y="405"/>
                  </a:cxn>
                  <a:cxn ang="0">
                    <a:pos x="0" y="453"/>
                  </a:cxn>
                  <a:cxn ang="0">
                    <a:pos x="0" y="460"/>
                  </a:cxn>
                  <a:cxn ang="0">
                    <a:pos x="53" y="456"/>
                  </a:cxn>
                  <a:cxn ang="0">
                    <a:pos x="132" y="460"/>
                  </a:cxn>
                  <a:cxn ang="0">
                    <a:pos x="236" y="456"/>
                  </a:cxn>
                  <a:cxn ang="0">
                    <a:pos x="315" y="460"/>
                  </a:cxn>
                  <a:cxn ang="0">
                    <a:pos x="418" y="456"/>
                  </a:cxn>
                  <a:cxn ang="0">
                    <a:pos x="497" y="460"/>
                  </a:cxn>
                  <a:cxn ang="0">
                    <a:pos x="600" y="456"/>
                  </a:cxn>
                  <a:cxn ang="0">
                    <a:pos x="680" y="460"/>
                  </a:cxn>
                  <a:cxn ang="0">
                    <a:pos x="783" y="456"/>
                  </a:cxn>
                  <a:cxn ang="0">
                    <a:pos x="862" y="460"/>
                  </a:cxn>
                  <a:cxn ang="0">
                    <a:pos x="912" y="460"/>
                  </a:cxn>
                  <a:cxn ang="0">
                    <a:pos x="917" y="405"/>
                  </a:cxn>
                  <a:cxn ang="0">
                    <a:pos x="912" y="297"/>
                  </a:cxn>
                  <a:cxn ang="0">
                    <a:pos x="917" y="163"/>
                  </a:cxn>
                  <a:cxn ang="0">
                    <a:pos x="912" y="160"/>
                  </a:cxn>
                  <a:cxn ang="0">
                    <a:pos x="917" y="52"/>
                  </a:cxn>
                  <a:cxn ang="0">
                    <a:pos x="917" y="2"/>
                  </a:cxn>
                </a:cxnLst>
                <a:rect l="0" t="0" r="r" b="b"/>
                <a:pathLst>
                  <a:path w="917" h="461">
                    <a:moveTo>
                      <a:pt x="917" y="0"/>
                    </a:moveTo>
                    <a:lnTo>
                      <a:pt x="862" y="0"/>
                    </a:lnTo>
                    <a:lnTo>
                      <a:pt x="862" y="2"/>
                    </a:lnTo>
                    <a:lnTo>
                      <a:pt x="783" y="2"/>
                    </a:lnTo>
                    <a:lnTo>
                      <a:pt x="783" y="0"/>
                    </a:lnTo>
                    <a:lnTo>
                      <a:pt x="682" y="0"/>
                    </a:lnTo>
                    <a:lnTo>
                      <a:pt x="680" y="0"/>
                    </a:lnTo>
                    <a:lnTo>
                      <a:pt x="680" y="2"/>
                    </a:lnTo>
                    <a:lnTo>
                      <a:pt x="600" y="2"/>
                    </a:lnTo>
                    <a:lnTo>
                      <a:pt x="600" y="0"/>
                    </a:lnTo>
                    <a:lnTo>
                      <a:pt x="500" y="0"/>
                    </a:lnTo>
                    <a:lnTo>
                      <a:pt x="497" y="0"/>
                    </a:lnTo>
                    <a:lnTo>
                      <a:pt x="497" y="2"/>
                    </a:lnTo>
                    <a:lnTo>
                      <a:pt x="418" y="2"/>
                    </a:lnTo>
                    <a:lnTo>
                      <a:pt x="418" y="0"/>
                    </a:lnTo>
                    <a:lnTo>
                      <a:pt x="317" y="0"/>
                    </a:lnTo>
                    <a:lnTo>
                      <a:pt x="315" y="0"/>
                    </a:lnTo>
                    <a:lnTo>
                      <a:pt x="315" y="2"/>
                    </a:lnTo>
                    <a:lnTo>
                      <a:pt x="236" y="2"/>
                    </a:lnTo>
                    <a:lnTo>
                      <a:pt x="236" y="0"/>
                    </a:lnTo>
                    <a:lnTo>
                      <a:pt x="135" y="0"/>
                    </a:lnTo>
                    <a:lnTo>
                      <a:pt x="132" y="0"/>
                    </a:lnTo>
                    <a:lnTo>
                      <a:pt x="132" y="2"/>
                    </a:lnTo>
                    <a:lnTo>
                      <a:pt x="53" y="2"/>
                    </a:lnTo>
                    <a:lnTo>
                      <a:pt x="53" y="0"/>
                    </a:lnTo>
                    <a:lnTo>
                      <a:pt x="8" y="0"/>
                    </a:lnTo>
                    <a:lnTo>
                      <a:pt x="0" y="0"/>
                    </a:lnTo>
                    <a:lnTo>
                      <a:pt x="0" y="52"/>
                    </a:lnTo>
                    <a:lnTo>
                      <a:pt x="3" y="52"/>
                    </a:lnTo>
                    <a:lnTo>
                      <a:pt x="3" y="160"/>
                    </a:lnTo>
                    <a:lnTo>
                      <a:pt x="0" y="160"/>
                    </a:lnTo>
                    <a:lnTo>
                      <a:pt x="0" y="297"/>
                    </a:lnTo>
                    <a:lnTo>
                      <a:pt x="3" y="297"/>
                    </a:lnTo>
                    <a:lnTo>
                      <a:pt x="3" y="405"/>
                    </a:lnTo>
                    <a:lnTo>
                      <a:pt x="0" y="405"/>
                    </a:lnTo>
                    <a:lnTo>
                      <a:pt x="0" y="453"/>
                    </a:lnTo>
                    <a:lnTo>
                      <a:pt x="0" y="456"/>
                    </a:lnTo>
                    <a:lnTo>
                      <a:pt x="0" y="460"/>
                    </a:lnTo>
                    <a:lnTo>
                      <a:pt x="53" y="460"/>
                    </a:lnTo>
                    <a:lnTo>
                      <a:pt x="53" y="456"/>
                    </a:lnTo>
                    <a:lnTo>
                      <a:pt x="132" y="456"/>
                    </a:lnTo>
                    <a:lnTo>
                      <a:pt x="132" y="460"/>
                    </a:lnTo>
                    <a:lnTo>
                      <a:pt x="236" y="460"/>
                    </a:lnTo>
                    <a:lnTo>
                      <a:pt x="236" y="456"/>
                    </a:lnTo>
                    <a:lnTo>
                      <a:pt x="315" y="456"/>
                    </a:lnTo>
                    <a:lnTo>
                      <a:pt x="315" y="460"/>
                    </a:lnTo>
                    <a:lnTo>
                      <a:pt x="418" y="460"/>
                    </a:lnTo>
                    <a:lnTo>
                      <a:pt x="418" y="456"/>
                    </a:lnTo>
                    <a:lnTo>
                      <a:pt x="497" y="456"/>
                    </a:lnTo>
                    <a:lnTo>
                      <a:pt x="497" y="460"/>
                    </a:lnTo>
                    <a:lnTo>
                      <a:pt x="600" y="460"/>
                    </a:lnTo>
                    <a:lnTo>
                      <a:pt x="600" y="456"/>
                    </a:lnTo>
                    <a:lnTo>
                      <a:pt x="680" y="456"/>
                    </a:lnTo>
                    <a:lnTo>
                      <a:pt x="680" y="460"/>
                    </a:lnTo>
                    <a:lnTo>
                      <a:pt x="783" y="460"/>
                    </a:lnTo>
                    <a:lnTo>
                      <a:pt x="783" y="456"/>
                    </a:lnTo>
                    <a:lnTo>
                      <a:pt x="862" y="456"/>
                    </a:lnTo>
                    <a:lnTo>
                      <a:pt x="862" y="460"/>
                    </a:lnTo>
                    <a:lnTo>
                      <a:pt x="910" y="460"/>
                    </a:lnTo>
                    <a:lnTo>
                      <a:pt x="912" y="460"/>
                    </a:lnTo>
                    <a:lnTo>
                      <a:pt x="917" y="460"/>
                    </a:lnTo>
                    <a:lnTo>
                      <a:pt x="917" y="405"/>
                    </a:lnTo>
                    <a:lnTo>
                      <a:pt x="912" y="405"/>
                    </a:lnTo>
                    <a:lnTo>
                      <a:pt x="912" y="297"/>
                    </a:lnTo>
                    <a:lnTo>
                      <a:pt x="917" y="297"/>
                    </a:lnTo>
                    <a:lnTo>
                      <a:pt x="917" y="163"/>
                    </a:lnTo>
                    <a:lnTo>
                      <a:pt x="917" y="160"/>
                    </a:lnTo>
                    <a:lnTo>
                      <a:pt x="912" y="160"/>
                    </a:lnTo>
                    <a:lnTo>
                      <a:pt x="912" y="52"/>
                    </a:lnTo>
                    <a:lnTo>
                      <a:pt x="917" y="52"/>
                    </a:lnTo>
                    <a:lnTo>
                      <a:pt x="917" y="7"/>
                    </a:lnTo>
                    <a:lnTo>
                      <a:pt x="917" y="2"/>
                    </a:lnTo>
                    <a:lnTo>
                      <a:pt x="917" y="0"/>
                    </a:lnTo>
                    <a:close/>
                  </a:path>
                </a:pathLst>
              </a:custGeom>
              <a:solidFill>
                <a:srgbClr val="FFFFCC"/>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0" name="AutoShape 16"/>
              <p:cNvSpPr>
                <a:spLocks/>
              </p:cNvSpPr>
              <p:nvPr/>
            </p:nvSpPr>
            <p:spPr bwMode="auto">
              <a:xfrm>
                <a:off x="5546" y="2313"/>
                <a:ext cx="2012" cy="735"/>
              </a:xfrm>
              <a:custGeom>
                <a:avLst/>
                <a:gdLst/>
                <a:ahLst/>
                <a:cxnLst>
                  <a:cxn ang="0">
                    <a:pos x="0" y="434"/>
                  </a:cxn>
                  <a:cxn ang="0">
                    <a:pos x="8" y="571"/>
                  </a:cxn>
                  <a:cxn ang="0">
                    <a:pos x="53" y="727"/>
                  </a:cxn>
                  <a:cxn ang="0">
                    <a:pos x="8" y="679"/>
                  </a:cxn>
                  <a:cxn ang="0">
                    <a:pos x="0" y="727"/>
                  </a:cxn>
                  <a:cxn ang="0">
                    <a:pos x="0" y="734"/>
                  </a:cxn>
                  <a:cxn ang="0">
                    <a:pos x="53" y="727"/>
                  </a:cxn>
                  <a:cxn ang="0">
                    <a:pos x="8" y="274"/>
                  </a:cxn>
                  <a:cxn ang="0">
                    <a:pos x="0" y="274"/>
                  </a:cxn>
                  <a:cxn ang="0">
                    <a:pos x="8" y="326"/>
                  </a:cxn>
                  <a:cxn ang="0">
                    <a:pos x="53" y="281"/>
                  </a:cxn>
                  <a:cxn ang="0">
                    <a:pos x="236" y="727"/>
                  </a:cxn>
                  <a:cxn ang="0">
                    <a:pos x="132" y="734"/>
                  </a:cxn>
                  <a:cxn ang="0">
                    <a:pos x="236" y="727"/>
                  </a:cxn>
                  <a:cxn ang="0">
                    <a:pos x="132" y="274"/>
                  </a:cxn>
                  <a:cxn ang="0">
                    <a:pos x="236" y="281"/>
                  </a:cxn>
                  <a:cxn ang="0">
                    <a:pos x="418" y="727"/>
                  </a:cxn>
                  <a:cxn ang="0">
                    <a:pos x="315" y="734"/>
                  </a:cxn>
                  <a:cxn ang="0">
                    <a:pos x="418" y="727"/>
                  </a:cxn>
                  <a:cxn ang="0">
                    <a:pos x="315" y="274"/>
                  </a:cxn>
                  <a:cxn ang="0">
                    <a:pos x="418" y="281"/>
                  </a:cxn>
                  <a:cxn ang="0">
                    <a:pos x="600" y="727"/>
                  </a:cxn>
                  <a:cxn ang="0">
                    <a:pos x="497" y="734"/>
                  </a:cxn>
                  <a:cxn ang="0">
                    <a:pos x="600" y="727"/>
                  </a:cxn>
                  <a:cxn ang="0">
                    <a:pos x="497" y="274"/>
                  </a:cxn>
                  <a:cxn ang="0">
                    <a:pos x="600" y="281"/>
                  </a:cxn>
                  <a:cxn ang="0">
                    <a:pos x="783" y="727"/>
                  </a:cxn>
                  <a:cxn ang="0">
                    <a:pos x="680" y="734"/>
                  </a:cxn>
                  <a:cxn ang="0">
                    <a:pos x="783" y="727"/>
                  </a:cxn>
                  <a:cxn ang="0">
                    <a:pos x="680" y="274"/>
                  </a:cxn>
                  <a:cxn ang="0">
                    <a:pos x="783" y="281"/>
                  </a:cxn>
                  <a:cxn ang="0">
                    <a:pos x="917" y="679"/>
                  </a:cxn>
                  <a:cxn ang="0">
                    <a:pos x="910" y="727"/>
                  </a:cxn>
                  <a:cxn ang="0">
                    <a:pos x="862" y="734"/>
                  </a:cxn>
                  <a:cxn ang="0">
                    <a:pos x="912" y="734"/>
                  </a:cxn>
                  <a:cxn ang="0">
                    <a:pos x="917" y="679"/>
                  </a:cxn>
                  <a:cxn ang="0">
                    <a:pos x="910" y="434"/>
                  </a:cxn>
                  <a:cxn ang="0">
                    <a:pos x="917" y="571"/>
                  </a:cxn>
                  <a:cxn ang="0">
                    <a:pos x="917" y="274"/>
                  </a:cxn>
                  <a:cxn ang="0">
                    <a:pos x="862" y="281"/>
                  </a:cxn>
                  <a:cxn ang="0">
                    <a:pos x="910" y="326"/>
                  </a:cxn>
                  <a:cxn ang="0">
                    <a:pos x="917" y="281"/>
                  </a:cxn>
                  <a:cxn ang="0">
                    <a:pos x="917" y="274"/>
                  </a:cxn>
                  <a:cxn ang="0">
                    <a:pos x="464" y="0"/>
                  </a:cxn>
                  <a:cxn ang="0">
                    <a:pos x="456" y="0"/>
                  </a:cxn>
                  <a:cxn ang="0">
                    <a:pos x="464" y="278"/>
                  </a:cxn>
                  <a:cxn ang="0">
                    <a:pos x="2012" y="7"/>
                  </a:cxn>
                </a:cxnLst>
                <a:rect l="0" t="0" r="r" b="b"/>
                <a:pathLst>
                  <a:path w="2012" h="735">
                    <a:moveTo>
                      <a:pt x="8" y="434"/>
                    </a:moveTo>
                    <a:lnTo>
                      <a:pt x="0" y="434"/>
                    </a:lnTo>
                    <a:lnTo>
                      <a:pt x="0" y="571"/>
                    </a:lnTo>
                    <a:lnTo>
                      <a:pt x="8" y="571"/>
                    </a:lnTo>
                    <a:lnTo>
                      <a:pt x="8" y="434"/>
                    </a:lnTo>
                    <a:close/>
                    <a:moveTo>
                      <a:pt x="53" y="727"/>
                    </a:moveTo>
                    <a:lnTo>
                      <a:pt x="8" y="727"/>
                    </a:lnTo>
                    <a:lnTo>
                      <a:pt x="8" y="679"/>
                    </a:lnTo>
                    <a:lnTo>
                      <a:pt x="0" y="679"/>
                    </a:lnTo>
                    <a:lnTo>
                      <a:pt x="0" y="727"/>
                    </a:lnTo>
                    <a:lnTo>
                      <a:pt x="0" y="730"/>
                    </a:lnTo>
                    <a:lnTo>
                      <a:pt x="0" y="734"/>
                    </a:lnTo>
                    <a:lnTo>
                      <a:pt x="53" y="734"/>
                    </a:lnTo>
                    <a:lnTo>
                      <a:pt x="53" y="727"/>
                    </a:lnTo>
                    <a:close/>
                    <a:moveTo>
                      <a:pt x="53" y="274"/>
                    </a:moveTo>
                    <a:lnTo>
                      <a:pt x="8" y="274"/>
                    </a:lnTo>
                    <a:lnTo>
                      <a:pt x="0" y="274"/>
                    </a:lnTo>
                    <a:lnTo>
                      <a:pt x="0" y="326"/>
                    </a:lnTo>
                    <a:lnTo>
                      <a:pt x="8" y="326"/>
                    </a:lnTo>
                    <a:lnTo>
                      <a:pt x="8" y="281"/>
                    </a:lnTo>
                    <a:lnTo>
                      <a:pt x="53" y="281"/>
                    </a:lnTo>
                    <a:lnTo>
                      <a:pt x="53" y="274"/>
                    </a:lnTo>
                    <a:close/>
                    <a:moveTo>
                      <a:pt x="236" y="727"/>
                    </a:moveTo>
                    <a:lnTo>
                      <a:pt x="132" y="727"/>
                    </a:lnTo>
                    <a:lnTo>
                      <a:pt x="132" y="734"/>
                    </a:lnTo>
                    <a:lnTo>
                      <a:pt x="236" y="734"/>
                    </a:lnTo>
                    <a:lnTo>
                      <a:pt x="236" y="727"/>
                    </a:lnTo>
                    <a:close/>
                    <a:moveTo>
                      <a:pt x="236" y="274"/>
                    </a:moveTo>
                    <a:lnTo>
                      <a:pt x="132" y="274"/>
                    </a:lnTo>
                    <a:lnTo>
                      <a:pt x="132" y="281"/>
                    </a:lnTo>
                    <a:lnTo>
                      <a:pt x="236" y="281"/>
                    </a:lnTo>
                    <a:lnTo>
                      <a:pt x="236" y="274"/>
                    </a:lnTo>
                    <a:close/>
                    <a:moveTo>
                      <a:pt x="418" y="727"/>
                    </a:moveTo>
                    <a:lnTo>
                      <a:pt x="315" y="727"/>
                    </a:lnTo>
                    <a:lnTo>
                      <a:pt x="315" y="734"/>
                    </a:lnTo>
                    <a:lnTo>
                      <a:pt x="418" y="734"/>
                    </a:lnTo>
                    <a:lnTo>
                      <a:pt x="418" y="727"/>
                    </a:lnTo>
                    <a:close/>
                    <a:moveTo>
                      <a:pt x="418" y="274"/>
                    </a:moveTo>
                    <a:lnTo>
                      <a:pt x="315" y="274"/>
                    </a:lnTo>
                    <a:lnTo>
                      <a:pt x="315" y="281"/>
                    </a:lnTo>
                    <a:lnTo>
                      <a:pt x="418" y="281"/>
                    </a:lnTo>
                    <a:lnTo>
                      <a:pt x="418" y="274"/>
                    </a:lnTo>
                    <a:close/>
                    <a:moveTo>
                      <a:pt x="600" y="727"/>
                    </a:moveTo>
                    <a:lnTo>
                      <a:pt x="497" y="727"/>
                    </a:lnTo>
                    <a:lnTo>
                      <a:pt x="497" y="734"/>
                    </a:lnTo>
                    <a:lnTo>
                      <a:pt x="600" y="734"/>
                    </a:lnTo>
                    <a:lnTo>
                      <a:pt x="600" y="727"/>
                    </a:lnTo>
                    <a:close/>
                    <a:moveTo>
                      <a:pt x="600" y="274"/>
                    </a:moveTo>
                    <a:lnTo>
                      <a:pt x="497" y="274"/>
                    </a:lnTo>
                    <a:lnTo>
                      <a:pt x="497" y="281"/>
                    </a:lnTo>
                    <a:lnTo>
                      <a:pt x="600" y="281"/>
                    </a:lnTo>
                    <a:lnTo>
                      <a:pt x="600" y="274"/>
                    </a:lnTo>
                    <a:close/>
                    <a:moveTo>
                      <a:pt x="783" y="727"/>
                    </a:moveTo>
                    <a:lnTo>
                      <a:pt x="680" y="727"/>
                    </a:lnTo>
                    <a:lnTo>
                      <a:pt x="680" y="734"/>
                    </a:lnTo>
                    <a:lnTo>
                      <a:pt x="783" y="734"/>
                    </a:lnTo>
                    <a:lnTo>
                      <a:pt x="783" y="727"/>
                    </a:lnTo>
                    <a:close/>
                    <a:moveTo>
                      <a:pt x="783" y="274"/>
                    </a:moveTo>
                    <a:lnTo>
                      <a:pt x="680" y="274"/>
                    </a:lnTo>
                    <a:lnTo>
                      <a:pt x="680" y="281"/>
                    </a:lnTo>
                    <a:lnTo>
                      <a:pt x="783" y="281"/>
                    </a:lnTo>
                    <a:lnTo>
                      <a:pt x="783" y="274"/>
                    </a:lnTo>
                    <a:close/>
                    <a:moveTo>
                      <a:pt x="917" y="679"/>
                    </a:moveTo>
                    <a:lnTo>
                      <a:pt x="910" y="679"/>
                    </a:lnTo>
                    <a:lnTo>
                      <a:pt x="910" y="727"/>
                    </a:lnTo>
                    <a:lnTo>
                      <a:pt x="862" y="727"/>
                    </a:lnTo>
                    <a:lnTo>
                      <a:pt x="862" y="734"/>
                    </a:lnTo>
                    <a:lnTo>
                      <a:pt x="910" y="734"/>
                    </a:lnTo>
                    <a:lnTo>
                      <a:pt x="912" y="734"/>
                    </a:lnTo>
                    <a:lnTo>
                      <a:pt x="917" y="734"/>
                    </a:lnTo>
                    <a:lnTo>
                      <a:pt x="917" y="679"/>
                    </a:lnTo>
                    <a:close/>
                    <a:moveTo>
                      <a:pt x="917" y="434"/>
                    </a:moveTo>
                    <a:lnTo>
                      <a:pt x="910" y="434"/>
                    </a:lnTo>
                    <a:lnTo>
                      <a:pt x="910" y="571"/>
                    </a:lnTo>
                    <a:lnTo>
                      <a:pt x="917" y="571"/>
                    </a:lnTo>
                    <a:lnTo>
                      <a:pt x="917" y="434"/>
                    </a:lnTo>
                    <a:close/>
                    <a:moveTo>
                      <a:pt x="917" y="274"/>
                    </a:moveTo>
                    <a:lnTo>
                      <a:pt x="862" y="274"/>
                    </a:lnTo>
                    <a:lnTo>
                      <a:pt x="862" y="281"/>
                    </a:lnTo>
                    <a:lnTo>
                      <a:pt x="910" y="281"/>
                    </a:lnTo>
                    <a:lnTo>
                      <a:pt x="910" y="326"/>
                    </a:lnTo>
                    <a:lnTo>
                      <a:pt x="917" y="326"/>
                    </a:lnTo>
                    <a:lnTo>
                      <a:pt x="917" y="281"/>
                    </a:lnTo>
                    <a:lnTo>
                      <a:pt x="917" y="276"/>
                    </a:lnTo>
                    <a:lnTo>
                      <a:pt x="917" y="274"/>
                    </a:lnTo>
                    <a:close/>
                    <a:moveTo>
                      <a:pt x="2012" y="0"/>
                    </a:moveTo>
                    <a:lnTo>
                      <a:pt x="464" y="0"/>
                    </a:lnTo>
                    <a:lnTo>
                      <a:pt x="459" y="0"/>
                    </a:lnTo>
                    <a:lnTo>
                      <a:pt x="456" y="0"/>
                    </a:lnTo>
                    <a:lnTo>
                      <a:pt x="456" y="278"/>
                    </a:lnTo>
                    <a:lnTo>
                      <a:pt x="464" y="278"/>
                    </a:lnTo>
                    <a:lnTo>
                      <a:pt x="464" y="7"/>
                    </a:lnTo>
                    <a:lnTo>
                      <a:pt x="2012" y="7"/>
                    </a:lnTo>
                    <a:lnTo>
                      <a:pt x="2012"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1" name="Freeform 17"/>
              <p:cNvSpPr>
                <a:spLocks/>
              </p:cNvSpPr>
              <p:nvPr/>
            </p:nvSpPr>
            <p:spPr bwMode="auto">
              <a:xfrm>
                <a:off x="7094" y="2586"/>
                <a:ext cx="920" cy="461"/>
              </a:xfrm>
              <a:custGeom>
                <a:avLst/>
                <a:gdLst/>
                <a:ahLst/>
                <a:cxnLst>
                  <a:cxn ang="0">
                    <a:pos x="862" y="0"/>
                  </a:cxn>
                  <a:cxn ang="0">
                    <a:pos x="783" y="2"/>
                  </a:cxn>
                  <a:cxn ang="0">
                    <a:pos x="680" y="0"/>
                  </a:cxn>
                  <a:cxn ang="0">
                    <a:pos x="600" y="2"/>
                  </a:cxn>
                  <a:cxn ang="0">
                    <a:pos x="497" y="0"/>
                  </a:cxn>
                  <a:cxn ang="0">
                    <a:pos x="418" y="2"/>
                  </a:cxn>
                  <a:cxn ang="0">
                    <a:pos x="315" y="0"/>
                  </a:cxn>
                  <a:cxn ang="0">
                    <a:pos x="236" y="2"/>
                  </a:cxn>
                  <a:cxn ang="0">
                    <a:pos x="132" y="0"/>
                  </a:cxn>
                  <a:cxn ang="0">
                    <a:pos x="53" y="2"/>
                  </a:cxn>
                  <a:cxn ang="0">
                    <a:pos x="8" y="0"/>
                  </a:cxn>
                  <a:cxn ang="0">
                    <a:pos x="0" y="52"/>
                  </a:cxn>
                  <a:cxn ang="0">
                    <a:pos x="3" y="160"/>
                  </a:cxn>
                  <a:cxn ang="0">
                    <a:pos x="0" y="297"/>
                  </a:cxn>
                  <a:cxn ang="0">
                    <a:pos x="3" y="405"/>
                  </a:cxn>
                  <a:cxn ang="0">
                    <a:pos x="0" y="453"/>
                  </a:cxn>
                  <a:cxn ang="0">
                    <a:pos x="0" y="460"/>
                  </a:cxn>
                  <a:cxn ang="0">
                    <a:pos x="53" y="456"/>
                  </a:cxn>
                  <a:cxn ang="0">
                    <a:pos x="132" y="460"/>
                  </a:cxn>
                  <a:cxn ang="0">
                    <a:pos x="236" y="456"/>
                  </a:cxn>
                  <a:cxn ang="0">
                    <a:pos x="315" y="460"/>
                  </a:cxn>
                  <a:cxn ang="0">
                    <a:pos x="418" y="456"/>
                  </a:cxn>
                  <a:cxn ang="0">
                    <a:pos x="497" y="460"/>
                  </a:cxn>
                  <a:cxn ang="0">
                    <a:pos x="600" y="456"/>
                  </a:cxn>
                  <a:cxn ang="0">
                    <a:pos x="680" y="460"/>
                  </a:cxn>
                  <a:cxn ang="0">
                    <a:pos x="783" y="456"/>
                  </a:cxn>
                  <a:cxn ang="0">
                    <a:pos x="862" y="460"/>
                  </a:cxn>
                  <a:cxn ang="0">
                    <a:pos x="915" y="460"/>
                  </a:cxn>
                  <a:cxn ang="0">
                    <a:pos x="920" y="405"/>
                  </a:cxn>
                  <a:cxn ang="0">
                    <a:pos x="915" y="297"/>
                  </a:cxn>
                  <a:cxn ang="0">
                    <a:pos x="920" y="160"/>
                  </a:cxn>
                  <a:cxn ang="0">
                    <a:pos x="915" y="52"/>
                  </a:cxn>
                  <a:cxn ang="0">
                    <a:pos x="920" y="7"/>
                  </a:cxn>
                  <a:cxn ang="0">
                    <a:pos x="920" y="0"/>
                  </a:cxn>
                </a:cxnLst>
                <a:rect l="0" t="0" r="r" b="b"/>
                <a:pathLst>
                  <a:path w="920" h="461">
                    <a:moveTo>
                      <a:pt x="920" y="0"/>
                    </a:moveTo>
                    <a:lnTo>
                      <a:pt x="862" y="0"/>
                    </a:lnTo>
                    <a:lnTo>
                      <a:pt x="862" y="2"/>
                    </a:lnTo>
                    <a:lnTo>
                      <a:pt x="783" y="2"/>
                    </a:lnTo>
                    <a:lnTo>
                      <a:pt x="783" y="0"/>
                    </a:lnTo>
                    <a:lnTo>
                      <a:pt x="680" y="0"/>
                    </a:lnTo>
                    <a:lnTo>
                      <a:pt x="680" y="2"/>
                    </a:lnTo>
                    <a:lnTo>
                      <a:pt x="600" y="2"/>
                    </a:lnTo>
                    <a:lnTo>
                      <a:pt x="600" y="0"/>
                    </a:lnTo>
                    <a:lnTo>
                      <a:pt x="497" y="0"/>
                    </a:lnTo>
                    <a:lnTo>
                      <a:pt x="497" y="2"/>
                    </a:lnTo>
                    <a:lnTo>
                      <a:pt x="418" y="2"/>
                    </a:lnTo>
                    <a:lnTo>
                      <a:pt x="418" y="0"/>
                    </a:lnTo>
                    <a:lnTo>
                      <a:pt x="315" y="0"/>
                    </a:lnTo>
                    <a:lnTo>
                      <a:pt x="315" y="2"/>
                    </a:lnTo>
                    <a:lnTo>
                      <a:pt x="236" y="2"/>
                    </a:lnTo>
                    <a:lnTo>
                      <a:pt x="236" y="0"/>
                    </a:lnTo>
                    <a:lnTo>
                      <a:pt x="132" y="0"/>
                    </a:lnTo>
                    <a:lnTo>
                      <a:pt x="132" y="2"/>
                    </a:lnTo>
                    <a:lnTo>
                      <a:pt x="53" y="2"/>
                    </a:lnTo>
                    <a:lnTo>
                      <a:pt x="53" y="0"/>
                    </a:lnTo>
                    <a:lnTo>
                      <a:pt x="8" y="0"/>
                    </a:lnTo>
                    <a:lnTo>
                      <a:pt x="0" y="0"/>
                    </a:lnTo>
                    <a:lnTo>
                      <a:pt x="0" y="52"/>
                    </a:lnTo>
                    <a:lnTo>
                      <a:pt x="3" y="52"/>
                    </a:lnTo>
                    <a:lnTo>
                      <a:pt x="3" y="160"/>
                    </a:lnTo>
                    <a:lnTo>
                      <a:pt x="0" y="160"/>
                    </a:lnTo>
                    <a:lnTo>
                      <a:pt x="0" y="297"/>
                    </a:lnTo>
                    <a:lnTo>
                      <a:pt x="3" y="297"/>
                    </a:lnTo>
                    <a:lnTo>
                      <a:pt x="3" y="405"/>
                    </a:lnTo>
                    <a:lnTo>
                      <a:pt x="0" y="405"/>
                    </a:lnTo>
                    <a:lnTo>
                      <a:pt x="0" y="453"/>
                    </a:lnTo>
                    <a:lnTo>
                      <a:pt x="0" y="456"/>
                    </a:lnTo>
                    <a:lnTo>
                      <a:pt x="0" y="460"/>
                    </a:lnTo>
                    <a:lnTo>
                      <a:pt x="53" y="460"/>
                    </a:lnTo>
                    <a:lnTo>
                      <a:pt x="53" y="456"/>
                    </a:lnTo>
                    <a:lnTo>
                      <a:pt x="132" y="456"/>
                    </a:lnTo>
                    <a:lnTo>
                      <a:pt x="132" y="460"/>
                    </a:lnTo>
                    <a:lnTo>
                      <a:pt x="236" y="460"/>
                    </a:lnTo>
                    <a:lnTo>
                      <a:pt x="236" y="456"/>
                    </a:lnTo>
                    <a:lnTo>
                      <a:pt x="315" y="456"/>
                    </a:lnTo>
                    <a:lnTo>
                      <a:pt x="315" y="460"/>
                    </a:lnTo>
                    <a:lnTo>
                      <a:pt x="418" y="460"/>
                    </a:lnTo>
                    <a:lnTo>
                      <a:pt x="418" y="456"/>
                    </a:lnTo>
                    <a:lnTo>
                      <a:pt x="497" y="456"/>
                    </a:lnTo>
                    <a:lnTo>
                      <a:pt x="497" y="460"/>
                    </a:lnTo>
                    <a:lnTo>
                      <a:pt x="600" y="460"/>
                    </a:lnTo>
                    <a:lnTo>
                      <a:pt x="600" y="456"/>
                    </a:lnTo>
                    <a:lnTo>
                      <a:pt x="680" y="456"/>
                    </a:lnTo>
                    <a:lnTo>
                      <a:pt x="680" y="460"/>
                    </a:lnTo>
                    <a:lnTo>
                      <a:pt x="783" y="460"/>
                    </a:lnTo>
                    <a:lnTo>
                      <a:pt x="783" y="456"/>
                    </a:lnTo>
                    <a:lnTo>
                      <a:pt x="862" y="456"/>
                    </a:lnTo>
                    <a:lnTo>
                      <a:pt x="862" y="460"/>
                    </a:lnTo>
                    <a:lnTo>
                      <a:pt x="912" y="460"/>
                    </a:lnTo>
                    <a:lnTo>
                      <a:pt x="915" y="460"/>
                    </a:lnTo>
                    <a:lnTo>
                      <a:pt x="920" y="460"/>
                    </a:lnTo>
                    <a:lnTo>
                      <a:pt x="920" y="405"/>
                    </a:lnTo>
                    <a:lnTo>
                      <a:pt x="915" y="405"/>
                    </a:lnTo>
                    <a:lnTo>
                      <a:pt x="915" y="297"/>
                    </a:lnTo>
                    <a:lnTo>
                      <a:pt x="920" y="297"/>
                    </a:lnTo>
                    <a:lnTo>
                      <a:pt x="920" y="160"/>
                    </a:lnTo>
                    <a:lnTo>
                      <a:pt x="915" y="160"/>
                    </a:lnTo>
                    <a:lnTo>
                      <a:pt x="915" y="52"/>
                    </a:lnTo>
                    <a:lnTo>
                      <a:pt x="920" y="52"/>
                    </a:lnTo>
                    <a:lnTo>
                      <a:pt x="920" y="7"/>
                    </a:lnTo>
                    <a:lnTo>
                      <a:pt x="920" y="2"/>
                    </a:lnTo>
                    <a:lnTo>
                      <a:pt x="920" y="0"/>
                    </a:lnTo>
                    <a:close/>
                  </a:path>
                </a:pathLst>
              </a:custGeom>
              <a:solidFill>
                <a:srgbClr val="FFFFCC"/>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2" name="AutoShape 18"/>
              <p:cNvSpPr>
                <a:spLocks/>
              </p:cNvSpPr>
              <p:nvPr/>
            </p:nvSpPr>
            <p:spPr bwMode="auto">
              <a:xfrm>
                <a:off x="6729" y="2039"/>
                <a:ext cx="1284" cy="1008"/>
              </a:xfrm>
              <a:custGeom>
                <a:avLst/>
                <a:gdLst/>
                <a:ahLst/>
                <a:cxnLst>
                  <a:cxn ang="0">
                    <a:pos x="0" y="0"/>
                  </a:cxn>
                  <a:cxn ang="0">
                    <a:pos x="7" y="279"/>
                  </a:cxn>
                  <a:cxn ang="0">
                    <a:pos x="372" y="708"/>
                  </a:cxn>
                  <a:cxn ang="0">
                    <a:pos x="364" y="845"/>
                  </a:cxn>
                  <a:cxn ang="0">
                    <a:pos x="372" y="708"/>
                  </a:cxn>
                  <a:cxn ang="0">
                    <a:pos x="372" y="1001"/>
                  </a:cxn>
                  <a:cxn ang="0">
                    <a:pos x="364" y="953"/>
                  </a:cxn>
                  <a:cxn ang="0">
                    <a:pos x="364" y="1004"/>
                  </a:cxn>
                  <a:cxn ang="0">
                    <a:pos x="417" y="1008"/>
                  </a:cxn>
                  <a:cxn ang="0">
                    <a:pos x="417" y="548"/>
                  </a:cxn>
                  <a:cxn ang="0">
                    <a:pos x="372" y="548"/>
                  </a:cxn>
                  <a:cxn ang="0">
                    <a:pos x="364" y="600"/>
                  </a:cxn>
                  <a:cxn ang="0">
                    <a:pos x="372" y="555"/>
                  </a:cxn>
                  <a:cxn ang="0">
                    <a:pos x="417" y="548"/>
                  </a:cxn>
                  <a:cxn ang="0">
                    <a:pos x="496" y="1001"/>
                  </a:cxn>
                  <a:cxn ang="0">
                    <a:pos x="600" y="1008"/>
                  </a:cxn>
                  <a:cxn ang="0">
                    <a:pos x="600" y="548"/>
                  </a:cxn>
                  <a:cxn ang="0">
                    <a:pos x="496" y="555"/>
                  </a:cxn>
                  <a:cxn ang="0">
                    <a:pos x="600" y="548"/>
                  </a:cxn>
                  <a:cxn ang="0">
                    <a:pos x="679" y="1001"/>
                  </a:cxn>
                  <a:cxn ang="0">
                    <a:pos x="782" y="1008"/>
                  </a:cxn>
                  <a:cxn ang="0">
                    <a:pos x="782" y="548"/>
                  </a:cxn>
                  <a:cxn ang="0">
                    <a:pos x="679" y="555"/>
                  </a:cxn>
                  <a:cxn ang="0">
                    <a:pos x="782" y="548"/>
                  </a:cxn>
                  <a:cxn ang="0">
                    <a:pos x="820" y="277"/>
                  </a:cxn>
                  <a:cxn ang="0">
                    <a:pos x="828" y="552"/>
                  </a:cxn>
                  <a:cxn ang="0">
                    <a:pos x="964" y="1001"/>
                  </a:cxn>
                  <a:cxn ang="0">
                    <a:pos x="861" y="1008"/>
                  </a:cxn>
                  <a:cxn ang="0">
                    <a:pos x="964" y="1001"/>
                  </a:cxn>
                  <a:cxn ang="0">
                    <a:pos x="861" y="548"/>
                  </a:cxn>
                  <a:cxn ang="0">
                    <a:pos x="964" y="555"/>
                  </a:cxn>
                  <a:cxn ang="0">
                    <a:pos x="1147" y="1001"/>
                  </a:cxn>
                  <a:cxn ang="0">
                    <a:pos x="1044" y="1008"/>
                  </a:cxn>
                  <a:cxn ang="0">
                    <a:pos x="1147" y="1001"/>
                  </a:cxn>
                  <a:cxn ang="0">
                    <a:pos x="1044" y="548"/>
                  </a:cxn>
                  <a:cxn ang="0">
                    <a:pos x="1147" y="555"/>
                  </a:cxn>
                  <a:cxn ang="0">
                    <a:pos x="1284" y="953"/>
                  </a:cxn>
                  <a:cxn ang="0">
                    <a:pos x="1276" y="1001"/>
                  </a:cxn>
                  <a:cxn ang="0">
                    <a:pos x="1226" y="1008"/>
                  </a:cxn>
                  <a:cxn ang="0">
                    <a:pos x="1279" y="1008"/>
                  </a:cxn>
                  <a:cxn ang="0">
                    <a:pos x="1284" y="953"/>
                  </a:cxn>
                  <a:cxn ang="0">
                    <a:pos x="1276" y="708"/>
                  </a:cxn>
                  <a:cxn ang="0">
                    <a:pos x="1284" y="845"/>
                  </a:cxn>
                  <a:cxn ang="0">
                    <a:pos x="1284" y="548"/>
                  </a:cxn>
                  <a:cxn ang="0">
                    <a:pos x="1226" y="555"/>
                  </a:cxn>
                  <a:cxn ang="0">
                    <a:pos x="1276" y="600"/>
                  </a:cxn>
                  <a:cxn ang="0">
                    <a:pos x="1284" y="555"/>
                  </a:cxn>
                  <a:cxn ang="0">
                    <a:pos x="1284" y="548"/>
                  </a:cxn>
                </a:cxnLst>
                <a:rect l="0" t="0" r="r" b="b"/>
                <a:pathLst>
                  <a:path w="1284" h="1008">
                    <a:moveTo>
                      <a:pt x="7" y="0"/>
                    </a:moveTo>
                    <a:lnTo>
                      <a:pt x="0" y="0"/>
                    </a:lnTo>
                    <a:lnTo>
                      <a:pt x="0" y="279"/>
                    </a:lnTo>
                    <a:lnTo>
                      <a:pt x="7" y="279"/>
                    </a:lnTo>
                    <a:lnTo>
                      <a:pt x="7" y="0"/>
                    </a:lnTo>
                    <a:close/>
                    <a:moveTo>
                      <a:pt x="372" y="708"/>
                    </a:moveTo>
                    <a:lnTo>
                      <a:pt x="364" y="708"/>
                    </a:lnTo>
                    <a:lnTo>
                      <a:pt x="364" y="845"/>
                    </a:lnTo>
                    <a:lnTo>
                      <a:pt x="372" y="845"/>
                    </a:lnTo>
                    <a:lnTo>
                      <a:pt x="372" y="708"/>
                    </a:lnTo>
                    <a:close/>
                    <a:moveTo>
                      <a:pt x="417" y="1001"/>
                    </a:moveTo>
                    <a:lnTo>
                      <a:pt x="372" y="1001"/>
                    </a:lnTo>
                    <a:lnTo>
                      <a:pt x="372" y="953"/>
                    </a:lnTo>
                    <a:lnTo>
                      <a:pt x="364" y="953"/>
                    </a:lnTo>
                    <a:lnTo>
                      <a:pt x="364" y="1001"/>
                    </a:lnTo>
                    <a:lnTo>
                      <a:pt x="364" y="1004"/>
                    </a:lnTo>
                    <a:lnTo>
                      <a:pt x="364" y="1008"/>
                    </a:lnTo>
                    <a:lnTo>
                      <a:pt x="417" y="1008"/>
                    </a:lnTo>
                    <a:lnTo>
                      <a:pt x="417" y="1001"/>
                    </a:lnTo>
                    <a:close/>
                    <a:moveTo>
                      <a:pt x="417" y="548"/>
                    </a:moveTo>
                    <a:lnTo>
                      <a:pt x="372" y="548"/>
                    </a:lnTo>
                    <a:lnTo>
                      <a:pt x="364" y="548"/>
                    </a:lnTo>
                    <a:lnTo>
                      <a:pt x="364" y="600"/>
                    </a:lnTo>
                    <a:lnTo>
                      <a:pt x="372" y="600"/>
                    </a:lnTo>
                    <a:lnTo>
                      <a:pt x="372" y="555"/>
                    </a:lnTo>
                    <a:lnTo>
                      <a:pt x="417" y="555"/>
                    </a:lnTo>
                    <a:lnTo>
                      <a:pt x="417" y="548"/>
                    </a:lnTo>
                    <a:close/>
                    <a:moveTo>
                      <a:pt x="600" y="1001"/>
                    </a:moveTo>
                    <a:lnTo>
                      <a:pt x="496" y="1001"/>
                    </a:lnTo>
                    <a:lnTo>
                      <a:pt x="496" y="1008"/>
                    </a:lnTo>
                    <a:lnTo>
                      <a:pt x="600" y="1008"/>
                    </a:lnTo>
                    <a:lnTo>
                      <a:pt x="600" y="1001"/>
                    </a:lnTo>
                    <a:close/>
                    <a:moveTo>
                      <a:pt x="600" y="548"/>
                    </a:moveTo>
                    <a:lnTo>
                      <a:pt x="496" y="548"/>
                    </a:lnTo>
                    <a:lnTo>
                      <a:pt x="496" y="555"/>
                    </a:lnTo>
                    <a:lnTo>
                      <a:pt x="600" y="555"/>
                    </a:lnTo>
                    <a:lnTo>
                      <a:pt x="600" y="548"/>
                    </a:lnTo>
                    <a:close/>
                    <a:moveTo>
                      <a:pt x="782" y="1001"/>
                    </a:moveTo>
                    <a:lnTo>
                      <a:pt x="679" y="1001"/>
                    </a:lnTo>
                    <a:lnTo>
                      <a:pt x="679" y="1008"/>
                    </a:lnTo>
                    <a:lnTo>
                      <a:pt x="782" y="1008"/>
                    </a:lnTo>
                    <a:lnTo>
                      <a:pt x="782" y="1001"/>
                    </a:lnTo>
                    <a:close/>
                    <a:moveTo>
                      <a:pt x="782" y="548"/>
                    </a:moveTo>
                    <a:lnTo>
                      <a:pt x="679" y="548"/>
                    </a:lnTo>
                    <a:lnTo>
                      <a:pt x="679" y="555"/>
                    </a:lnTo>
                    <a:lnTo>
                      <a:pt x="782" y="555"/>
                    </a:lnTo>
                    <a:lnTo>
                      <a:pt x="782" y="548"/>
                    </a:lnTo>
                    <a:close/>
                    <a:moveTo>
                      <a:pt x="828" y="277"/>
                    </a:moveTo>
                    <a:lnTo>
                      <a:pt x="820" y="277"/>
                    </a:lnTo>
                    <a:lnTo>
                      <a:pt x="820" y="552"/>
                    </a:lnTo>
                    <a:lnTo>
                      <a:pt x="828" y="552"/>
                    </a:lnTo>
                    <a:lnTo>
                      <a:pt x="828" y="277"/>
                    </a:lnTo>
                    <a:close/>
                    <a:moveTo>
                      <a:pt x="964" y="1001"/>
                    </a:moveTo>
                    <a:lnTo>
                      <a:pt x="861" y="1001"/>
                    </a:lnTo>
                    <a:lnTo>
                      <a:pt x="861" y="1008"/>
                    </a:lnTo>
                    <a:lnTo>
                      <a:pt x="964" y="1008"/>
                    </a:lnTo>
                    <a:lnTo>
                      <a:pt x="964" y="1001"/>
                    </a:lnTo>
                    <a:close/>
                    <a:moveTo>
                      <a:pt x="964" y="548"/>
                    </a:moveTo>
                    <a:lnTo>
                      <a:pt x="861" y="548"/>
                    </a:lnTo>
                    <a:lnTo>
                      <a:pt x="861" y="555"/>
                    </a:lnTo>
                    <a:lnTo>
                      <a:pt x="964" y="555"/>
                    </a:lnTo>
                    <a:lnTo>
                      <a:pt x="964" y="548"/>
                    </a:lnTo>
                    <a:close/>
                    <a:moveTo>
                      <a:pt x="1147" y="1001"/>
                    </a:moveTo>
                    <a:lnTo>
                      <a:pt x="1044" y="1001"/>
                    </a:lnTo>
                    <a:lnTo>
                      <a:pt x="1044" y="1008"/>
                    </a:lnTo>
                    <a:lnTo>
                      <a:pt x="1147" y="1008"/>
                    </a:lnTo>
                    <a:lnTo>
                      <a:pt x="1147" y="1001"/>
                    </a:lnTo>
                    <a:close/>
                    <a:moveTo>
                      <a:pt x="1147" y="548"/>
                    </a:moveTo>
                    <a:lnTo>
                      <a:pt x="1044" y="548"/>
                    </a:lnTo>
                    <a:lnTo>
                      <a:pt x="1044" y="555"/>
                    </a:lnTo>
                    <a:lnTo>
                      <a:pt x="1147" y="555"/>
                    </a:lnTo>
                    <a:lnTo>
                      <a:pt x="1147" y="548"/>
                    </a:lnTo>
                    <a:close/>
                    <a:moveTo>
                      <a:pt x="1284" y="953"/>
                    </a:moveTo>
                    <a:lnTo>
                      <a:pt x="1276" y="953"/>
                    </a:lnTo>
                    <a:lnTo>
                      <a:pt x="1276" y="1001"/>
                    </a:lnTo>
                    <a:lnTo>
                      <a:pt x="1226" y="1001"/>
                    </a:lnTo>
                    <a:lnTo>
                      <a:pt x="1226" y="1008"/>
                    </a:lnTo>
                    <a:lnTo>
                      <a:pt x="1276" y="1008"/>
                    </a:lnTo>
                    <a:lnTo>
                      <a:pt x="1279" y="1008"/>
                    </a:lnTo>
                    <a:lnTo>
                      <a:pt x="1284" y="1008"/>
                    </a:lnTo>
                    <a:lnTo>
                      <a:pt x="1284" y="953"/>
                    </a:lnTo>
                    <a:close/>
                    <a:moveTo>
                      <a:pt x="1284" y="708"/>
                    </a:moveTo>
                    <a:lnTo>
                      <a:pt x="1276" y="708"/>
                    </a:lnTo>
                    <a:lnTo>
                      <a:pt x="1276" y="845"/>
                    </a:lnTo>
                    <a:lnTo>
                      <a:pt x="1284" y="845"/>
                    </a:lnTo>
                    <a:lnTo>
                      <a:pt x="1284" y="708"/>
                    </a:lnTo>
                    <a:close/>
                    <a:moveTo>
                      <a:pt x="1284" y="548"/>
                    </a:moveTo>
                    <a:lnTo>
                      <a:pt x="1226" y="548"/>
                    </a:lnTo>
                    <a:lnTo>
                      <a:pt x="1226" y="555"/>
                    </a:lnTo>
                    <a:lnTo>
                      <a:pt x="1276" y="555"/>
                    </a:lnTo>
                    <a:lnTo>
                      <a:pt x="1276" y="600"/>
                    </a:lnTo>
                    <a:lnTo>
                      <a:pt x="1284" y="600"/>
                    </a:lnTo>
                    <a:lnTo>
                      <a:pt x="1284" y="555"/>
                    </a:lnTo>
                    <a:lnTo>
                      <a:pt x="1284" y="550"/>
                    </a:lnTo>
                    <a:lnTo>
                      <a:pt x="1284" y="54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3" name="Freeform 19"/>
              <p:cNvSpPr>
                <a:spLocks/>
              </p:cNvSpPr>
              <p:nvPr/>
            </p:nvSpPr>
            <p:spPr bwMode="auto">
              <a:xfrm>
                <a:off x="8915" y="2586"/>
                <a:ext cx="917" cy="461"/>
              </a:xfrm>
              <a:custGeom>
                <a:avLst/>
                <a:gdLst/>
                <a:ahLst/>
                <a:cxnLst>
                  <a:cxn ang="0">
                    <a:pos x="917" y="0"/>
                  </a:cxn>
                  <a:cxn ang="0">
                    <a:pos x="7" y="0"/>
                  </a:cxn>
                  <a:cxn ang="0">
                    <a:pos x="0" y="0"/>
                  </a:cxn>
                  <a:cxn ang="0">
                    <a:pos x="0" y="453"/>
                  </a:cxn>
                  <a:cxn ang="0">
                    <a:pos x="0" y="456"/>
                  </a:cxn>
                  <a:cxn ang="0">
                    <a:pos x="0" y="460"/>
                  </a:cxn>
                  <a:cxn ang="0">
                    <a:pos x="910" y="460"/>
                  </a:cxn>
                  <a:cxn ang="0">
                    <a:pos x="912" y="460"/>
                  </a:cxn>
                  <a:cxn ang="0">
                    <a:pos x="917" y="460"/>
                  </a:cxn>
                  <a:cxn ang="0">
                    <a:pos x="917" y="7"/>
                  </a:cxn>
                  <a:cxn ang="0">
                    <a:pos x="917" y="0"/>
                  </a:cxn>
                </a:cxnLst>
                <a:rect l="0" t="0" r="r" b="b"/>
                <a:pathLst>
                  <a:path w="917" h="461">
                    <a:moveTo>
                      <a:pt x="917" y="0"/>
                    </a:moveTo>
                    <a:lnTo>
                      <a:pt x="7" y="0"/>
                    </a:lnTo>
                    <a:lnTo>
                      <a:pt x="0" y="0"/>
                    </a:lnTo>
                    <a:lnTo>
                      <a:pt x="0" y="453"/>
                    </a:lnTo>
                    <a:lnTo>
                      <a:pt x="0" y="456"/>
                    </a:lnTo>
                    <a:lnTo>
                      <a:pt x="0" y="460"/>
                    </a:lnTo>
                    <a:lnTo>
                      <a:pt x="910" y="460"/>
                    </a:lnTo>
                    <a:lnTo>
                      <a:pt x="912" y="460"/>
                    </a:lnTo>
                    <a:lnTo>
                      <a:pt x="917" y="460"/>
                    </a:lnTo>
                    <a:lnTo>
                      <a:pt x="917" y="7"/>
                    </a:lnTo>
                    <a:lnTo>
                      <a:pt x="917" y="0"/>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4" name="Freeform 20"/>
              <p:cNvSpPr>
                <a:spLocks/>
              </p:cNvSpPr>
              <p:nvPr/>
            </p:nvSpPr>
            <p:spPr bwMode="auto">
              <a:xfrm>
                <a:off x="8915" y="2039"/>
                <a:ext cx="917" cy="1008"/>
              </a:xfrm>
              <a:custGeom>
                <a:avLst/>
                <a:gdLst/>
                <a:ahLst/>
                <a:cxnLst>
                  <a:cxn ang="0">
                    <a:pos x="917" y="548"/>
                  </a:cxn>
                  <a:cxn ang="0">
                    <a:pos x="910" y="548"/>
                  </a:cxn>
                  <a:cxn ang="0">
                    <a:pos x="910" y="555"/>
                  </a:cxn>
                  <a:cxn ang="0">
                    <a:pos x="910" y="1001"/>
                  </a:cxn>
                  <a:cxn ang="0">
                    <a:pos x="7" y="1001"/>
                  </a:cxn>
                  <a:cxn ang="0">
                    <a:pos x="7" y="555"/>
                  </a:cxn>
                  <a:cxn ang="0">
                    <a:pos x="910" y="555"/>
                  </a:cxn>
                  <a:cxn ang="0">
                    <a:pos x="910" y="548"/>
                  </a:cxn>
                  <a:cxn ang="0">
                    <a:pos x="463" y="548"/>
                  </a:cxn>
                  <a:cxn ang="0">
                    <a:pos x="463" y="0"/>
                  </a:cxn>
                  <a:cxn ang="0">
                    <a:pos x="456" y="0"/>
                  </a:cxn>
                  <a:cxn ang="0">
                    <a:pos x="456" y="548"/>
                  </a:cxn>
                  <a:cxn ang="0">
                    <a:pos x="7" y="548"/>
                  </a:cxn>
                  <a:cxn ang="0">
                    <a:pos x="0" y="548"/>
                  </a:cxn>
                  <a:cxn ang="0">
                    <a:pos x="0" y="1001"/>
                  </a:cxn>
                  <a:cxn ang="0">
                    <a:pos x="0" y="1004"/>
                  </a:cxn>
                  <a:cxn ang="0">
                    <a:pos x="0" y="1008"/>
                  </a:cxn>
                  <a:cxn ang="0">
                    <a:pos x="910" y="1008"/>
                  </a:cxn>
                  <a:cxn ang="0">
                    <a:pos x="912" y="1008"/>
                  </a:cxn>
                  <a:cxn ang="0">
                    <a:pos x="917" y="1008"/>
                  </a:cxn>
                  <a:cxn ang="0">
                    <a:pos x="917" y="555"/>
                  </a:cxn>
                  <a:cxn ang="0">
                    <a:pos x="917" y="548"/>
                  </a:cxn>
                </a:cxnLst>
                <a:rect l="0" t="0" r="r" b="b"/>
                <a:pathLst>
                  <a:path w="917" h="1008">
                    <a:moveTo>
                      <a:pt x="917" y="548"/>
                    </a:moveTo>
                    <a:lnTo>
                      <a:pt x="910" y="548"/>
                    </a:lnTo>
                    <a:lnTo>
                      <a:pt x="910" y="555"/>
                    </a:lnTo>
                    <a:lnTo>
                      <a:pt x="910" y="1001"/>
                    </a:lnTo>
                    <a:lnTo>
                      <a:pt x="7" y="1001"/>
                    </a:lnTo>
                    <a:lnTo>
                      <a:pt x="7" y="555"/>
                    </a:lnTo>
                    <a:lnTo>
                      <a:pt x="910" y="555"/>
                    </a:lnTo>
                    <a:lnTo>
                      <a:pt x="910" y="548"/>
                    </a:lnTo>
                    <a:lnTo>
                      <a:pt x="463" y="548"/>
                    </a:lnTo>
                    <a:lnTo>
                      <a:pt x="463" y="0"/>
                    </a:lnTo>
                    <a:lnTo>
                      <a:pt x="456" y="0"/>
                    </a:lnTo>
                    <a:lnTo>
                      <a:pt x="456" y="548"/>
                    </a:lnTo>
                    <a:lnTo>
                      <a:pt x="7" y="548"/>
                    </a:lnTo>
                    <a:lnTo>
                      <a:pt x="0" y="548"/>
                    </a:lnTo>
                    <a:lnTo>
                      <a:pt x="0" y="1001"/>
                    </a:lnTo>
                    <a:lnTo>
                      <a:pt x="0" y="1004"/>
                    </a:lnTo>
                    <a:lnTo>
                      <a:pt x="0" y="1008"/>
                    </a:lnTo>
                    <a:lnTo>
                      <a:pt x="910" y="1008"/>
                    </a:lnTo>
                    <a:lnTo>
                      <a:pt x="912" y="1008"/>
                    </a:lnTo>
                    <a:lnTo>
                      <a:pt x="917" y="1008"/>
                    </a:lnTo>
                    <a:lnTo>
                      <a:pt x="917" y="555"/>
                    </a:lnTo>
                    <a:lnTo>
                      <a:pt x="917" y="54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5" name="Freeform 21"/>
              <p:cNvSpPr>
                <a:spLocks/>
              </p:cNvSpPr>
              <p:nvPr/>
            </p:nvSpPr>
            <p:spPr bwMode="auto">
              <a:xfrm>
                <a:off x="1175" y="3678"/>
                <a:ext cx="917" cy="464"/>
              </a:xfrm>
              <a:custGeom>
                <a:avLst/>
                <a:gdLst/>
                <a:ahLst/>
                <a:cxnLst>
                  <a:cxn ang="0">
                    <a:pos x="917" y="0"/>
                  </a:cxn>
                  <a:cxn ang="0">
                    <a:pos x="7" y="0"/>
                  </a:cxn>
                  <a:cxn ang="0">
                    <a:pos x="2" y="0"/>
                  </a:cxn>
                  <a:cxn ang="0">
                    <a:pos x="0" y="0"/>
                  </a:cxn>
                  <a:cxn ang="0">
                    <a:pos x="0" y="456"/>
                  </a:cxn>
                  <a:cxn ang="0">
                    <a:pos x="0" y="458"/>
                  </a:cxn>
                  <a:cxn ang="0">
                    <a:pos x="0" y="463"/>
                  </a:cxn>
                  <a:cxn ang="0">
                    <a:pos x="910" y="463"/>
                  </a:cxn>
                  <a:cxn ang="0">
                    <a:pos x="912" y="463"/>
                  </a:cxn>
                  <a:cxn ang="0">
                    <a:pos x="917" y="463"/>
                  </a:cxn>
                  <a:cxn ang="0">
                    <a:pos x="917" y="7"/>
                  </a:cxn>
                  <a:cxn ang="0">
                    <a:pos x="917" y="2"/>
                  </a:cxn>
                  <a:cxn ang="0">
                    <a:pos x="917" y="0"/>
                  </a:cxn>
                </a:cxnLst>
                <a:rect l="0" t="0" r="r" b="b"/>
                <a:pathLst>
                  <a:path w="917" h="464">
                    <a:moveTo>
                      <a:pt x="917" y="0"/>
                    </a:moveTo>
                    <a:lnTo>
                      <a:pt x="7" y="0"/>
                    </a:lnTo>
                    <a:lnTo>
                      <a:pt x="2" y="0"/>
                    </a:lnTo>
                    <a:lnTo>
                      <a:pt x="0" y="0"/>
                    </a:lnTo>
                    <a:lnTo>
                      <a:pt x="0" y="456"/>
                    </a:lnTo>
                    <a:lnTo>
                      <a:pt x="0" y="458"/>
                    </a:lnTo>
                    <a:lnTo>
                      <a:pt x="0" y="463"/>
                    </a:lnTo>
                    <a:lnTo>
                      <a:pt x="910" y="463"/>
                    </a:lnTo>
                    <a:lnTo>
                      <a:pt x="912" y="463"/>
                    </a:lnTo>
                    <a:lnTo>
                      <a:pt x="917" y="463"/>
                    </a:lnTo>
                    <a:lnTo>
                      <a:pt x="917" y="7"/>
                    </a:lnTo>
                    <a:lnTo>
                      <a:pt x="917" y="2"/>
                    </a:lnTo>
                    <a:lnTo>
                      <a:pt x="917" y="0"/>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6" name="Freeform 22"/>
              <p:cNvSpPr>
                <a:spLocks/>
              </p:cNvSpPr>
              <p:nvPr/>
            </p:nvSpPr>
            <p:spPr bwMode="auto">
              <a:xfrm>
                <a:off x="1175" y="3405"/>
                <a:ext cx="1647" cy="737"/>
              </a:xfrm>
              <a:custGeom>
                <a:avLst/>
                <a:gdLst/>
                <a:ahLst/>
                <a:cxnLst>
                  <a:cxn ang="0">
                    <a:pos x="1646" y="0"/>
                  </a:cxn>
                  <a:cxn ang="0">
                    <a:pos x="461" y="0"/>
                  </a:cxn>
                  <a:cxn ang="0">
                    <a:pos x="454" y="0"/>
                  </a:cxn>
                  <a:cxn ang="0">
                    <a:pos x="454" y="274"/>
                  </a:cxn>
                  <a:cxn ang="0">
                    <a:pos x="7" y="274"/>
                  </a:cxn>
                  <a:cxn ang="0">
                    <a:pos x="2" y="274"/>
                  </a:cxn>
                  <a:cxn ang="0">
                    <a:pos x="0" y="274"/>
                  </a:cxn>
                  <a:cxn ang="0">
                    <a:pos x="0" y="730"/>
                  </a:cxn>
                  <a:cxn ang="0">
                    <a:pos x="0" y="732"/>
                  </a:cxn>
                  <a:cxn ang="0">
                    <a:pos x="0" y="737"/>
                  </a:cxn>
                  <a:cxn ang="0">
                    <a:pos x="910" y="737"/>
                  </a:cxn>
                  <a:cxn ang="0">
                    <a:pos x="912" y="737"/>
                  </a:cxn>
                  <a:cxn ang="0">
                    <a:pos x="917" y="737"/>
                  </a:cxn>
                  <a:cxn ang="0">
                    <a:pos x="917" y="281"/>
                  </a:cxn>
                  <a:cxn ang="0">
                    <a:pos x="917" y="276"/>
                  </a:cxn>
                  <a:cxn ang="0">
                    <a:pos x="917" y="274"/>
                  </a:cxn>
                  <a:cxn ang="0">
                    <a:pos x="910" y="274"/>
                  </a:cxn>
                  <a:cxn ang="0">
                    <a:pos x="910" y="281"/>
                  </a:cxn>
                  <a:cxn ang="0">
                    <a:pos x="910" y="730"/>
                  </a:cxn>
                  <a:cxn ang="0">
                    <a:pos x="7" y="730"/>
                  </a:cxn>
                  <a:cxn ang="0">
                    <a:pos x="7" y="281"/>
                  </a:cxn>
                  <a:cxn ang="0">
                    <a:pos x="910" y="281"/>
                  </a:cxn>
                  <a:cxn ang="0">
                    <a:pos x="910" y="274"/>
                  </a:cxn>
                  <a:cxn ang="0">
                    <a:pos x="461" y="274"/>
                  </a:cxn>
                  <a:cxn ang="0">
                    <a:pos x="461" y="7"/>
                  </a:cxn>
                  <a:cxn ang="0">
                    <a:pos x="1646" y="7"/>
                  </a:cxn>
                  <a:cxn ang="0">
                    <a:pos x="1646" y="0"/>
                  </a:cxn>
                </a:cxnLst>
                <a:rect l="0" t="0" r="r" b="b"/>
                <a:pathLst>
                  <a:path w="1647" h="737">
                    <a:moveTo>
                      <a:pt x="1646" y="0"/>
                    </a:moveTo>
                    <a:lnTo>
                      <a:pt x="461" y="0"/>
                    </a:lnTo>
                    <a:lnTo>
                      <a:pt x="454" y="0"/>
                    </a:lnTo>
                    <a:lnTo>
                      <a:pt x="454" y="274"/>
                    </a:lnTo>
                    <a:lnTo>
                      <a:pt x="7" y="274"/>
                    </a:lnTo>
                    <a:lnTo>
                      <a:pt x="2" y="274"/>
                    </a:lnTo>
                    <a:lnTo>
                      <a:pt x="0" y="274"/>
                    </a:lnTo>
                    <a:lnTo>
                      <a:pt x="0" y="730"/>
                    </a:lnTo>
                    <a:lnTo>
                      <a:pt x="0" y="732"/>
                    </a:lnTo>
                    <a:lnTo>
                      <a:pt x="0" y="737"/>
                    </a:lnTo>
                    <a:lnTo>
                      <a:pt x="910" y="737"/>
                    </a:lnTo>
                    <a:lnTo>
                      <a:pt x="912" y="737"/>
                    </a:lnTo>
                    <a:lnTo>
                      <a:pt x="917" y="737"/>
                    </a:lnTo>
                    <a:lnTo>
                      <a:pt x="917" y="281"/>
                    </a:lnTo>
                    <a:lnTo>
                      <a:pt x="917" y="276"/>
                    </a:lnTo>
                    <a:lnTo>
                      <a:pt x="917" y="274"/>
                    </a:lnTo>
                    <a:lnTo>
                      <a:pt x="910" y="274"/>
                    </a:lnTo>
                    <a:lnTo>
                      <a:pt x="910" y="281"/>
                    </a:lnTo>
                    <a:lnTo>
                      <a:pt x="910" y="730"/>
                    </a:lnTo>
                    <a:lnTo>
                      <a:pt x="7" y="730"/>
                    </a:lnTo>
                    <a:lnTo>
                      <a:pt x="7" y="281"/>
                    </a:lnTo>
                    <a:lnTo>
                      <a:pt x="910" y="281"/>
                    </a:lnTo>
                    <a:lnTo>
                      <a:pt x="910" y="274"/>
                    </a:lnTo>
                    <a:lnTo>
                      <a:pt x="461" y="274"/>
                    </a:lnTo>
                    <a:lnTo>
                      <a:pt x="461" y="7"/>
                    </a:lnTo>
                    <a:lnTo>
                      <a:pt x="1646" y="7"/>
                    </a:lnTo>
                    <a:lnTo>
                      <a:pt x="164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7" name="Freeform 23"/>
              <p:cNvSpPr>
                <a:spLocks/>
              </p:cNvSpPr>
              <p:nvPr/>
            </p:nvSpPr>
            <p:spPr bwMode="auto">
              <a:xfrm>
                <a:off x="2359" y="3678"/>
                <a:ext cx="917" cy="464"/>
              </a:xfrm>
              <a:custGeom>
                <a:avLst/>
                <a:gdLst/>
                <a:ahLst/>
                <a:cxnLst>
                  <a:cxn ang="0">
                    <a:pos x="917" y="2"/>
                  </a:cxn>
                  <a:cxn ang="0">
                    <a:pos x="917" y="0"/>
                  </a:cxn>
                  <a:cxn ang="0">
                    <a:pos x="7" y="0"/>
                  </a:cxn>
                  <a:cxn ang="0">
                    <a:pos x="3" y="0"/>
                  </a:cxn>
                  <a:cxn ang="0">
                    <a:pos x="0" y="0"/>
                  </a:cxn>
                  <a:cxn ang="0">
                    <a:pos x="0" y="456"/>
                  </a:cxn>
                  <a:cxn ang="0">
                    <a:pos x="0" y="458"/>
                  </a:cxn>
                  <a:cxn ang="0">
                    <a:pos x="0" y="463"/>
                  </a:cxn>
                  <a:cxn ang="0">
                    <a:pos x="910" y="463"/>
                  </a:cxn>
                  <a:cxn ang="0">
                    <a:pos x="912" y="463"/>
                  </a:cxn>
                  <a:cxn ang="0">
                    <a:pos x="917" y="463"/>
                  </a:cxn>
                  <a:cxn ang="0">
                    <a:pos x="917" y="2"/>
                  </a:cxn>
                </a:cxnLst>
                <a:rect l="0" t="0" r="r" b="b"/>
                <a:pathLst>
                  <a:path w="917" h="464">
                    <a:moveTo>
                      <a:pt x="917" y="2"/>
                    </a:moveTo>
                    <a:lnTo>
                      <a:pt x="917" y="0"/>
                    </a:lnTo>
                    <a:lnTo>
                      <a:pt x="7" y="0"/>
                    </a:lnTo>
                    <a:lnTo>
                      <a:pt x="3" y="0"/>
                    </a:lnTo>
                    <a:lnTo>
                      <a:pt x="0" y="0"/>
                    </a:lnTo>
                    <a:lnTo>
                      <a:pt x="0" y="456"/>
                    </a:lnTo>
                    <a:lnTo>
                      <a:pt x="0" y="458"/>
                    </a:lnTo>
                    <a:lnTo>
                      <a:pt x="0" y="463"/>
                    </a:lnTo>
                    <a:lnTo>
                      <a:pt x="910" y="463"/>
                    </a:lnTo>
                    <a:lnTo>
                      <a:pt x="912" y="463"/>
                    </a:lnTo>
                    <a:lnTo>
                      <a:pt x="917" y="463"/>
                    </a:lnTo>
                    <a:lnTo>
                      <a:pt x="917" y="2"/>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8" name="AutoShape 24"/>
              <p:cNvSpPr>
                <a:spLocks/>
              </p:cNvSpPr>
              <p:nvPr/>
            </p:nvSpPr>
            <p:spPr bwMode="auto">
              <a:xfrm>
                <a:off x="2176" y="3040"/>
                <a:ext cx="1100" cy="1102"/>
              </a:xfrm>
              <a:custGeom>
                <a:avLst/>
                <a:gdLst/>
                <a:ahLst/>
                <a:cxnLst>
                  <a:cxn ang="0">
                    <a:pos x="7" y="0"/>
                  </a:cxn>
                  <a:cxn ang="0">
                    <a:pos x="0" y="0"/>
                  </a:cxn>
                  <a:cxn ang="0">
                    <a:pos x="0" y="370"/>
                  </a:cxn>
                  <a:cxn ang="0">
                    <a:pos x="7" y="370"/>
                  </a:cxn>
                  <a:cxn ang="0">
                    <a:pos x="7" y="0"/>
                  </a:cxn>
                  <a:cxn ang="0">
                    <a:pos x="1099" y="641"/>
                  </a:cxn>
                  <a:cxn ang="0">
                    <a:pos x="1099" y="641"/>
                  </a:cxn>
                  <a:cxn ang="0">
                    <a:pos x="1099" y="639"/>
                  </a:cxn>
                  <a:cxn ang="0">
                    <a:pos x="1092" y="639"/>
                  </a:cxn>
                  <a:cxn ang="0">
                    <a:pos x="1092" y="646"/>
                  </a:cxn>
                  <a:cxn ang="0">
                    <a:pos x="1092" y="1095"/>
                  </a:cxn>
                  <a:cxn ang="0">
                    <a:pos x="189" y="1095"/>
                  </a:cxn>
                  <a:cxn ang="0">
                    <a:pos x="189" y="646"/>
                  </a:cxn>
                  <a:cxn ang="0">
                    <a:pos x="1092" y="646"/>
                  </a:cxn>
                  <a:cxn ang="0">
                    <a:pos x="1092" y="639"/>
                  </a:cxn>
                  <a:cxn ang="0">
                    <a:pos x="645" y="639"/>
                  </a:cxn>
                  <a:cxn ang="0">
                    <a:pos x="645" y="367"/>
                  </a:cxn>
                  <a:cxn ang="0">
                    <a:pos x="638" y="367"/>
                  </a:cxn>
                  <a:cxn ang="0">
                    <a:pos x="638" y="639"/>
                  </a:cxn>
                  <a:cxn ang="0">
                    <a:pos x="189" y="639"/>
                  </a:cxn>
                  <a:cxn ang="0">
                    <a:pos x="185" y="639"/>
                  </a:cxn>
                  <a:cxn ang="0">
                    <a:pos x="182" y="639"/>
                  </a:cxn>
                  <a:cxn ang="0">
                    <a:pos x="182" y="1095"/>
                  </a:cxn>
                  <a:cxn ang="0">
                    <a:pos x="182" y="1097"/>
                  </a:cxn>
                  <a:cxn ang="0">
                    <a:pos x="182" y="1102"/>
                  </a:cxn>
                  <a:cxn ang="0">
                    <a:pos x="1092" y="1102"/>
                  </a:cxn>
                  <a:cxn ang="0">
                    <a:pos x="1094" y="1102"/>
                  </a:cxn>
                  <a:cxn ang="0">
                    <a:pos x="1099" y="1102"/>
                  </a:cxn>
                  <a:cxn ang="0">
                    <a:pos x="1099" y="641"/>
                  </a:cxn>
                </a:cxnLst>
                <a:rect l="0" t="0" r="r" b="b"/>
                <a:pathLst>
                  <a:path w="1100" h="1102">
                    <a:moveTo>
                      <a:pt x="7" y="0"/>
                    </a:moveTo>
                    <a:lnTo>
                      <a:pt x="0" y="0"/>
                    </a:lnTo>
                    <a:lnTo>
                      <a:pt x="0" y="370"/>
                    </a:lnTo>
                    <a:lnTo>
                      <a:pt x="7" y="370"/>
                    </a:lnTo>
                    <a:lnTo>
                      <a:pt x="7" y="0"/>
                    </a:lnTo>
                    <a:close/>
                    <a:moveTo>
                      <a:pt x="1099" y="641"/>
                    </a:moveTo>
                    <a:lnTo>
                      <a:pt x="1099" y="641"/>
                    </a:lnTo>
                    <a:lnTo>
                      <a:pt x="1099" y="639"/>
                    </a:lnTo>
                    <a:lnTo>
                      <a:pt x="1092" y="639"/>
                    </a:lnTo>
                    <a:lnTo>
                      <a:pt x="1092" y="646"/>
                    </a:lnTo>
                    <a:lnTo>
                      <a:pt x="1092" y="1095"/>
                    </a:lnTo>
                    <a:lnTo>
                      <a:pt x="189" y="1095"/>
                    </a:lnTo>
                    <a:lnTo>
                      <a:pt x="189" y="646"/>
                    </a:lnTo>
                    <a:lnTo>
                      <a:pt x="1092" y="646"/>
                    </a:lnTo>
                    <a:lnTo>
                      <a:pt x="1092" y="639"/>
                    </a:lnTo>
                    <a:lnTo>
                      <a:pt x="645" y="639"/>
                    </a:lnTo>
                    <a:lnTo>
                      <a:pt x="645" y="367"/>
                    </a:lnTo>
                    <a:lnTo>
                      <a:pt x="638" y="367"/>
                    </a:lnTo>
                    <a:lnTo>
                      <a:pt x="638" y="639"/>
                    </a:lnTo>
                    <a:lnTo>
                      <a:pt x="189" y="639"/>
                    </a:lnTo>
                    <a:lnTo>
                      <a:pt x="185" y="639"/>
                    </a:lnTo>
                    <a:lnTo>
                      <a:pt x="182" y="639"/>
                    </a:lnTo>
                    <a:lnTo>
                      <a:pt x="182" y="1095"/>
                    </a:lnTo>
                    <a:lnTo>
                      <a:pt x="182" y="1097"/>
                    </a:lnTo>
                    <a:lnTo>
                      <a:pt x="182" y="1102"/>
                    </a:lnTo>
                    <a:lnTo>
                      <a:pt x="1092" y="1102"/>
                    </a:lnTo>
                    <a:lnTo>
                      <a:pt x="1094" y="1102"/>
                    </a:lnTo>
                    <a:lnTo>
                      <a:pt x="1099" y="1102"/>
                    </a:lnTo>
                    <a:lnTo>
                      <a:pt x="1099" y="64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9" name="Freeform 25"/>
              <p:cNvSpPr>
                <a:spLocks/>
              </p:cNvSpPr>
              <p:nvPr/>
            </p:nvSpPr>
            <p:spPr bwMode="auto">
              <a:xfrm>
                <a:off x="3542" y="3678"/>
                <a:ext cx="920" cy="464"/>
              </a:xfrm>
              <a:custGeom>
                <a:avLst/>
                <a:gdLst/>
                <a:ahLst/>
                <a:cxnLst>
                  <a:cxn ang="0">
                    <a:pos x="920" y="0"/>
                  </a:cxn>
                  <a:cxn ang="0">
                    <a:pos x="8" y="0"/>
                  </a:cxn>
                  <a:cxn ang="0">
                    <a:pos x="3" y="0"/>
                  </a:cxn>
                  <a:cxn ang="0">
                    <a:pos x="0" y="0"/>
                  </a:cxn>
                  <a:cxn ang="0">
                    <a:pos x="0" y="456"/>
                  </a:cxn>
                  <a:cxn ang="0">
                    <a:pos x="0" y="458"/>
                  </a:cxn>
                  <a:cxn ang="0">
                    <a:pos x="0" y="463"/>
                  </a:cxn>
                  <a:cxn ang="0">
                    <a:pos x="912" y="463"/>
                  </a:cxn>
                  <a:cxn ang="0">
                    <a:pos x="915" y="463"/>
                  </a:cxn>
                  <a:cxn ang="0">
                    <a:pos x="920" y="463"/>
                  </a:cxn>
                  <a:cxn ang="0">
                    <a:pos x="920" y="7"/>
                  </a:cxn>
                  <a:cxn ang="0">
                    <a:pos x="920" y="2"/>
                  </a:cxn>
                  <a:cxn ang="0">
                    <a:pos x="920" y="0"/>
                  </a:cxn>
                </a:cxnLst>
                <a:rect l="0" t="0" r="r" b="b"/>
                <a:pathLst>
                  <a:path w="920" h="464">
                    <a:moveTo>
                      <a:pt x="920" y="0"/>
                    </a:moveTo>
                    <a:lnTo>
                      <a:pt x="8" y="0"/>
                    </a:lnTo>
                    <a:lnTo>
                      <a:pt x="3" y="0"/>
                    </a:lnTo>
                    <a:lnTo>
                      <a:pt x="0" y="0"/>
                    </a:lnTo>
                    <a:lnTo>
                      <a:pt x="0" y="456"/>
                    </a:lnTo>
                    <a:lnTo>
                      <a:pt x="0" y="458"/>
                    </a:lnTo>
                    <a:lnTo>
                      <a:pt x="0" y="463"/>
                    </a:lnTo>
                    <a:lnTo>
                      <a:pt x="912" y="463"/>
                    </a:lnTo>
                    <a:lnTo>
                      <a:pt x="915" y="463"/>
                    </a:lnTo>
                    <a:lnTo>
                      <a:pt x="920" y="463"/>
                    </a:lnTo>
                    <a:lnTo>
                      <a:pt x="920" y="7"/>
                    </a:lnTo>
                    <a:lnTo>
                      <a:pt x="920" y="2"/>
                    </a:lnTo>
                    <a:lnTo>
                      <a:pt x="920" y="0"/>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50" name="Freeform 26"/>
              <p:cNvSpPr>
                <a:spLocks/>
              </p:cNvSpPr>
              <p:nvPr/>
            </p:nvSpPr>
            <p:spPr bwMode="auto">
              <a:xfrm>
                <a:off x="3542" y="3405"/>
                <a:ext cx="1647" cy="737"/>
              </a:xfrm>
              <a:custGeom>
                <a:avLst/>
                <a:gdLst/>
                <a:ahLst/>
                <a:cxnLst>
                  <a:cxn ang="0">
                    <a:pos x="1647" y="0"/>
                  </a:cxn>
                  <a:cxn ang="0">
                    <a:pos x="464" y="0"/>
                  </a:cxn>
                  <a:cxn ang="0">
                    <a:pos x="456" y="0"/>
                  </a:cxn>
                  <a:cxn ang="0">
                    <a:pos x="456" y="274"/>
                  </a:cxn>
                  <a:cxn ang="0">
                    <a:pos x="8" y="274"/>
                  </a:cxn>
                  <a:cxn ang="0">
                    <a:pos x="3" y="274"/>
                  </a:cxn>
                  <a:cxn ang="0">
                    <a:pos x="0" y="274"/>
                  </a:cxn>
                  <a:cxn ang="0">
                    <a:pos x="0" y="730"/>
                  </a:cxn>
                  <a:cxn ang="0">
                    <a:pos x="0" y="732"/>
                  </a:cxn>
                  <a:cxn ang="0">
                    <a:pos x="0" y="737"/>
                  </a:cxn>
                  <a:cxn ang="0">
                    <a:pos x="912" y="737"/>
                  </a:cxn>
                  <a:cxn ang="0">
                    <a:pos x="915" y="737"/>
                  </a:cxn>
                  <a:cxn ang="0">
                    <a:pos x="920" y="737"/>
                  </a:cxn>
                  <a:cxn ang="0">
                    <a:pos x="920" y="281"/>
                  </a:cxn>
                  <a:cxn ang="0">
                    <a:pos x="920" y="276"/>
                  </a:cxn>
                  <a:cxn ang="0">
                    <a:pos x="920" y="274"/>
                  </a:cxn>
                  <a:cxn ang="0">
                    <a:pos x="912" y="274"/>
                  </a:cxn>
                  <a:cxn ang="0">
                    <a:pos x="912" y="281"/>
                  </a:cxn>
                  <a:cxn ang="0">
                    <a:pos x="912" y="730"/>
                  </a:cxn>
                  <a:cxn ang="0">
                    <a:pos x="8" y="730"/>
                  </a:cxn>
                  <a:cxn ang="0">
                    <a:pos x="8" y="281"/>
                  </a:cxn>
                  <a:cxn ang="0">
                    <a:pos x="912" y="281"/>
                  </a:cxn>
                  <a:cxn ang="0">
                    <a:pos x="912" y="274"/>
                  </a:cxn>
                  <a:cxn ang="0">
                    <a:pos x="464" y="274"/>
                  </a:cxn>
                  <a:cxn ang="0">
                    <a:pos x="464" y="7"/>
                  </a:cxn>
                  <a:cxn ang="0">
                    <a:pos x="1647" y="7"/>
                  </a:cxn>
                  <a:cxn ang="0">
                    <a:pos x="1647" y="0"/>
                  </a:cxn>
                </a:cxnLst>
                <a:rect l="0" t="0" r="r" b="b"/>
                <a:pathLst>
                  <a:path w="1647" h="737">
                    <a:moveTo>
                      <a:pt x="1647" y="0"/>
                    </a:moveTo>
                    <a:lnTo>
                      <a:pt x="464" y="0"/>
                    </a:lnTo>
                    <a:lnTo>
                      <a:pt x="456" y="0"/>
                    </a:lnTo>
                    <a:lnTo>
                      <a:pt x="456" y="274"/>
                    </a:lnTo>
                    <a:lnTo>
                      <a:pt x="8" y="274"/>
                    </a:lnTo>
                    <a:lnTo>
                      <a:pt x="3" y="274"/>
                    </a:lnTo>
                    <a:lnTo>
                      <a:pt x="0" y="274"/>
                    </a:lnTo>
                    <a:lnTo>
                      <a:pt x="0" y="730"/>
                    </a:lnTo>
                    <a:lnTo>
                      <a:pt x="0" y="732"/>
                    </a:lnTo>
                    <a:lnTo>
                      <a:pt x="0" y="737"/>
                    </a:lnTo>
                    <a:lnTo>
                      <a:pt x="912" y="737"/>
                    </a:lnTo>
                    <a:lnTo>
                      <a:pt x="915" y="737"/>
                    </a:lnTo>
                    <a:lnTo>
                      <a:pt x="920" y="737"/>
                    </a:lnTo>
                    <a:lnTo>
                      <a:pt x="920" y="281"/>
                    </a:lnTo>
                    <a:lnTo>
                      <a:pt x="920" y="276"/>
                    </a:lnTo>
                    <a:lnTo>
                      <a:pt x="920" y="274"/>
                    </a:lnTo>
                    <a:lnTo>
                      <a:pt x="912" y="274"/>
                    </a:lnTo>
                    <a:lnTo>
                      <a:pt x="912" y="281"/>
                    </a:lnTo>
                    <a:lnTo>
                      <a:pt x="912" y="730"/>
                    </a:lnTo>
                    <a:lnTo>
                      <a:pt x="8" y="730"/>
                    </a:lnTo>
                    <a:lnTo>
                      <a:pt x="8" y="281"/>
                    </a:lnTo>
                    <a:lnTo>
                      <a:pt x="912" y="281"/>
                    </a:lnTo>
                    <a:lnTo>
                      <a:pt x="912" y="274"/>
                    </a:lnTo>
                    <a:lnTo>
                      <a:pt x="464" y="274"/>
                    </a:lnTo>
                    <a:lnTo>
                      <a:pt x="464" y="7"/>
                    </a:lnTo>
                    <a:lnTo>
                      <a:pt x="1647" y="7"/>
                    </a:lnTo>
                    <a:lnTo>
                      <a:pt x="164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51" name="Freeform 27"/>
              <p:cNvSpPr>
                <a:spLocks/>
              </p:cNvSpPr>
              <p:nvPr/>
            </p:nvSpPr>
            <p:spPr bwMode="auto">
              <a:xfrm>
                <a:off x="4727" y="3678"/>
                <a:ext cx="917" cy="464"/>
              </a:xfrm>
              <a:custGeom>
                <a:avLst/>
                <a:gdLst/>
                <a:ahLst/>
                <a:cxnLst>
                  <a:cxn ang="0">
                    <a:pos x="917" y="0"/>
                  </a:cxn>
                  <a:cxn ang="0">
                    <a:pos x="7" y="0"/>
                  </a:cxn>
                  <a:cxn ang="0">
                    <a:pos x="2" y="0"/>
                  </a:cxn>
                  <a:cxn ang="0">
                    <a:pos x="0" y="0"/>
                  </a:cxn>
                  <a:cxn ang="0">
                    <a:pos x="0" y="456"/>
                  </a:cxn>
                  <a:cxn ang="0">
                    <a:pos x="0" y="458"/>
                  </a:cxn>
                  <a:cxn ang="0">
                    <a:pos x="0" y="463"/>
                  </a:cxn>
                  <a:cxn ang="0">
                    <a:pos x="910" y="463"/>
                  </a:cxn>
                  <a:cxn ang="0">
                    <a:pos x="912" y="463"/>
                  </a:cxn>
                  <a:cxn ang="0">
                    <a:pos x="917" y="463"/>
                  </a:cxn>
                  <a:cxn ang="0">
                    <a:pos x="917" y="7"/>
                  </a:cxn>
                  <a:cxn ang="0">
                    <a:pos x="917" y="2"/>
                  </a:cxn>
                  <a:cxn ang="0">
                    <a:pos x="917" y="0"/>
                  </a:cxn>
                </a:cxnLst>
                <a:rect l="0" t="0" r="r" b="b"/>
                <a:pathLst>
                  <a:path w="917" h="464">
                    <a:moveTo>
                      <a:pt x="917" y="0"/>
                    </a:moveTo>
                    <a:lnTo>
                      <a:pt x="7" y="0"/>
                    </a:lnTo>
                    <a:lnTo>
                      <a:pt x="2" y="0"/>
                    </a:lnTo>
                    <a:lnTo>
                      <a:pt x="0" y="0"/>
                    </a:lnTo>
                    <a:lnTo>
                      <a:pt x="0" y="456"/>
                    </a:lnTo>
                    <a:lnTo>
                      <a:pt x="0" y="458"/>
                    </a:lnTo>
                    <a:lnTo>
                      <a:pt x="0" y="463"/>
                    </a:lnTo>
                    <a:lnTo>
                      <a:pt x="910" y="463"/>
                    </a:lnTo>
                    <a:lnTo>
                      <a:pt x="912" y="463"/>
                    </a:lnTo>
                    <a:lnTo>
                      <a:pt x="917" y="463"/>
                    </a:lnTo>
                    <a:lnTo>
                      <a:pt x="917" y="7"/>
                    </a:lnTo>
                    <a:lnTo>
                      <a:pt x="917" y="2"/>
                    </a:lnTo>
                    <a:lnTo>
                      <a:pt x="917" y="0"/>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52" name="AutoShape 28"/>
              <p:cNvSpPr>
                <a:spLocks/>
              </p:cNvSpPr>
              <p:nvPr/>
            </p:nvSpPr>
            <p:spPr bwMode="auto">
              <a:xfrm>
                <a:off x="4545" y="3040"/>
                <a:ext cx="1100" cy="1102"/>
              </a:xfrm>
              <a:custGeom>
                <a:avLst/>
                <a:gdLst/>
                <a:ahLst/>
                <a:cxnLst>
                  <a:cxn ang="0">
                    <a:pos x="7" y="0"/>
                  </a:cxn>
                  <a:cxn ang="0">
                    <a:pos x="0" y="0"/>
                  </a:cxn>
                  <a:cxn ang="0">
                    <a:pos x="0" y="370"/>
                  </a:cxn>
                  <a:cxn ang="0">
                    <a:pos x="7" y="370"/>
                  </a:cxn>
                  <a:cxn ang="0">
                    <a:pos x="7" y="0"/>
                  </a:cxn>
                  <a:cxn ang="0">
                    <a:pos x="1099" y="639"/>
                  </a:cxn>
                  <a:cxn ang="0">
                    <a:pos x="1092" y="639"/>
                  </a:cxn>
                  <a:cxn ang="0">
                    <a:pos x="1092" y="646"/>
                  </a:cxn>
                  <a:cxn ang="0">
                    <a:pos x="1092" y="1095"/>
                  </a:cxn>
                  <a:cxn ang="0">
                    <a:pos x="189" y="1095"/>
                  </a:cxn>
                  <a:cxn ang="0">
                    <a:pos x="189" y="646"/>
                  </a:cxn>
                  <a:cxn ang="0">
                    <a:pos x="1092" y="646"/>
                  </a:cxn>
                  <a:cxn ang="0">
                    <a:pos x="1092" y="639"/>
                  </a:cxn>
                  <a:cxn ang="0">
                    <a:pos x="643" y="639"/>
                  </a:cxn>
                  <a:cxn ang="0">
                    <a:pos x="643" y="367"/>
                  </a:cxn>
                  <a:cxn ang="0">
                    <a:pos x="636" y="367"/>
                  </a:cxn>
                  <a:cxn ang="0">
                    <a:pos x="636" y="639"/>
                  </a:cxn>
                  <a:cxn ang="0">
                    <a:pos x="189" y="639"/>
                  </a:cxn>
                  <a:cxn ang="0">
                    <a:pos x="184" y="639"/>
                  </a:cxn>
                  <a:cxn ang="0">
                    <a:pos x="182" y="639"/>
                  </a:cxn>
                  <a:cxn ang="0">
                    <a:pos x="182" y="1095"/>
                  </a:cxn>
                  <a:cxn ang="0">
                    <a:pos x="182" y="1097"/>
                  </a:cxn>
                  <a:cxn ang="0">
                    <a:pos x="182" y="1102"/>
                  </a:cxn>
                  <a:cxn ang="0">
                    <a:pos x="1092" y="1102"/>
                  </a:cxn>
                  <a:cxn ang="0">
                    <a:pos x="1094" y="1102"/>
                  </a:cxn>
                  <a:cxn ang="0">
                    <a:pos x="1099" y="1102"/>
                  </a:cxn>
                  <a:cxn ang="0">
                    <a:pos x="1099" y="646"/>
                  </a:cxn>
                  <a:cxn ang="0">
                    <a:pos x="1099" y="641"/>
                  </a:cxn>
                  <a:cxn ang="0">
                    <a:pos x="1099" y="639"/>
                  </a:cxn>
                </a:cxnLst>
                <a:rect l="0" t="0" r="r" b="b"/>
                <a:pathLst>
                  <a:path w="1100" h="1102">
                    <a:moveTo>
                      <a:pt x="7" y="0"/>
                    </a:moveTo>
                    <a:lnTo>
                      <a:pt x="0" y="0"/>
                    </a:lnTo>
                    <a:lnTo>
                      <a:pt x="0" y="370"/>
                    </a:lnTo>
                    <a:lnTo>
                      <a:pt x="7" y="370"/>
                    </a:lnTo>
                    <a:lnTo>
                      <a:pt x="7" y="0"/>
                    </a:lnTo>
                    <a:close/>
                    <a:moveTo>
                      <a:pt x="1099" y="639"/>
                    </a:moveTo>
                    <a:lnTo>
                      <a:pt x="1092" y="639"/>
                    </a:lnTo>
                    <a:lnTo>
                      <a:pt x="1092" y="646"/>
                    </a:lnTo>
                    <a:lnTo>
                      <a:pt x="1092" y="1095"/>
                    </a:lnTo>
                    <a:lnTo>
                      <a:pt x="189" y="1095"/>
                    </a:lnTo>
                    <a:lnTo>
                      <a:pt x="189" y="646"/>
                    </a:lnTo>
                    <a:lnTo>
                      <a:pt x="1092" y="646"/>
                    </a:lnTo>
                    <a:lnTo>
                      <a:pt x="1092" y="639"/>
                    </a:lnTo>
                    <a:lnTo>
                      <a:pt x="643" y="639"/>
                    </a:lnTo>
                    <a:lnTo>
                      <a:pt x="643" y="367"/>
                    </a:lnTo>
                    <a:lnTo>
                      <a:pt x="636" y="367"/>
                    </a:lnTo>
                    <a:lnTo>
                      <a:pt x="636" y="639"/>
                    </a:lnTo>
                    <a:lnTo>
                      <a:pt x="189" y="639"/>
                    </a:lnTo>
                    <a:lnTo>
                      <a:pt x="184" y="639"/>
                    </a:lnTo>
                    <a:lnTo>
                      <a:pt x="182" y="639"/>
                    </a:lnTo>
                    <a:lnTo>
                      <a:pt x="182" y="1095"/>
                    </a:lnTo>
                    <a:lnTo>
                      <a:pt x="182" y="1097"/>
                    </a:lnTo>
                    <a:lnTo>
                      <a:pt x="182" y="1102"/>
                    </a:lnTo>
                    <a:lnTo>
                      <a:pt x="1092" y="1102"/>
                    </a:lnTo>
                    <a:lnTo>
                      <a:pt x="1094" y="1102"/>
                    </a:lnTo>
                    <a:lnTo>
                      <a:pt x="1099" y="1102"/>
                    </a:lnTo>
                    <a:lnTo>
                      <a:pt x="1099" y="646"/>
                    </a:lnTo>
                    <a:lnTo>
                      <a:pt x="1099" y="641"/>
                    </a:lnTo>
                    <a:lnTo>
                      <a:pt x="1099" y="63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53" name="Text Box 29"/>
              <p:cNvSpPr txBox="1">
                <a:spLocks noChangeArrowheads="1"/>
              </p:cNvSpPr>
              <p:nvPr/>
            </p:nvSpPr>
            <p:spPr bwMode="auto">
              <a:xfrm>
                <a:off x="8923" y="1587"/>
                <a:ext cx="903" cy="45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0" lvl="1" indent="0" algn="ctr" defTabSz="914400" rtl="0" eaLnBrk="1" fontAlgn="base" latinLnBrk="0" hangingPunct="1">
                  <a:lnSpc>
                    <a:spcPct val="100000"/>
                  </a:lnSpc>
                  <a:spcBef>
                    <a:spcPts val="675"/>
                  </a:spcBef>
                  <a:spcAft>
                    <a:spcPts val="1000"/>
                  </a:spcAft>
                  <a:buClrTx/>
                  <a:buSzTx/>
                  <a:buFontTx/>
                  <a:buNone/>
                  <a:tabLst/>
                </a:pPr>
                <a:r>
                  <a:rPr kumimoji="0" lang="es-VE" sz="1000" b="1" i="0" u="none" strike="noStrike" cap="none" normalizeH="0" baseline="0" dirty="0">
                    <a:ln>
                      <a:noFill/>
                    </a:ln>
                    <a:solidFill>
                      <a:schemeClr val="tx1"/>
                    </a:solidFill>
                    <a:effectLst/>
                    <a:latin typeface="Arial" pitchFamily="34" charset="0"/>
                    <a:cs typeface="Arial" pitchFamily="34" charset="0"/>
                  </a:rPr>
                  <a:t>Driver</a:t>
                </a:r>
                <a:endParaRPr kumimoji="0" lang="es-VE" sz="1800" b="0" i="0" u="none" strike="noStrike" cap="none" normalizeH="0" baseline="0" dirty="0">
                  <a:ln>
                    <a:noFill/>
                  </a:ln>
                  <a:solidFill>
                    <a:schemeClr val="tx1"/>
                  </a:solidFill>
                  <a:effectLst/>
                  <a:latin typeface="Arial" pitchFamily="34" charset="0"/>
                  <a:cs typeface="Arial" pitchFamily="34" charset="0"/>
                </a:endParaRPr>
              </a:p>
            </p:txBody>
          </p:sp>
          <p:sp>
            <p:nvSpPr>
              <p:cNvPr id="1054" name="Text Box 30"/>
              <p:cNvSpPr txBox="1">
                <a:spLocks noChangeArrowheads="1"/>
              </p:cNvSpPr>
              <p:nvPr/>
            </p:nvSpPr>
            <p:spPr bwMode="auto">
              <a:xfrm>
                <a:off x="2959" y="1587"/>
                <a:ext cx="903" cy="45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0" lvl="1" indent="0" defTabSz="914400" rtl="0" eaLnBrk="1" fontAlgn="base" latinLnBrk="0" hangingPunct="1">
                  <a:lnSpc>
                    <a:spcPct val="100000"/>
                  </a:lnSpc>
                  <a:spcBef>
                    <a:spcPts val="675"/>
                  </a:spcBef>
                  <a:spcAft>
                    <a:spcPts val="1000"/>
                  </a:spcAft>
                  <a:buClrTx/>
                  <a:buSzTx/>
                  <a:buFontTx/>
                  <a:buNone/>
                  <a:tabLst/>
                </a:pPr>
                <a:r>
                  <a:rPr kumimoji="0" lang="es-VE" sz="1000" b="1" i="0" u="none" strike="noStrike" cap="none" normalizeH="0" baseline="0" dirty="0">
                    <a:ln>
                      <a:noFill/>
                    </a:ln>
                    <a:solidFill>
                      <a:schemeClr val="tx1"/>
                    </a:solidFill>
                    <a:effectLst/>
                    <a:latin typeface="Arial" pitchFamily="34" charset="0"/>
                    <a:cs typeface="Arial" pitchFamily="34" charset="0"/>
                  </a:rPr>
                  <a:t>Driver</a:t>
                </a:r>
                <a:endParaRPr kumimoji="0" lang="es-VE" sz="1800" b="0" i="0" u="none" strike="noStrike" cap="none" normalizeH="0" baseline="0" dirty="0">
                  <a:ln>
                    <a:noFill/>
                  </a:ln>
                  <a:solidFill>
                    <a:schemeClr val="tx1"/>
                  </a:solidFill>
                  <a:effectLst/>
                  <a:latin typeface="Arial" pitchFamily="34" charset="0"/>
                  <a:cs typeface="Arial" pitchFamily="34" charset="0"/>
                </a:endParaRPr>
              </a:p>
            </p:txBody>
          </p:sp>
        </p:grpSp>
        <p:sp>
          <p:nvSpPr>
            <p:cNvPr id="37" name="36 CuadroTexto"/>
            <p:cNvSpPr txBox="1"/>
            <p:nvPr/>
          </p:nvSpPr>
          <p:spPr>
            <a:xfrm>
              <a:off x="2000232" y="2857496"/>
              <a:ext cx="857256" cy="369332"/>
            </a:xfrm>
            <a:prstGeom prst="rect">
              <a:avLst/>
            </a:prstGeom>
            <a:solidFill>
              <a:srgbClr val="92D050"/>
            </a:solidFill>
          </p:spPr>
          <p:txBody>
            <a:bodyPr wrap="square" rtlCol="0">
              <a:spAutoFit/>
            </a:bodyPr>
            <a:lstStyle/>
            <a:p>
              <a:r>
                <a:rPr lang="es-VE" dirty="0"/>
                <a:t>Driver</a:t>
              </a:r>
            </a:p>
          </p:txBody>
        </p:sp>
        <p:sp>
          <p:nvSpPr>
            <p:cNvPr id="38" name="37 CuadroTexto"/>
            <p:cNvSpPr txBox="1"/>
            <p:nvPr/>
          </p:nvSpPr>
          <p:spPr>
            <a:xfrm>
              <a:off x="7715272" y="2857496"/>
              <a:ext cx="857256" cy="369332"/>
            </a:xfrm>
            <a:prstGeom prst="rect">
              <a:avLst/>
            </a:prstGeom>
            <a:solidFill>
              <a:srgbClr val="92D050"/>
            </a:solidFill>
          </p:spPr>
          <p:txBody>
            <a:bodyPr wrap="square" rtlCol="0">
              <a:spAutoFit/>
            </a:bodyPr>
            <a:lstStyle/>
            <a:p>
              <a:r>
                <a:rPr lang="es-VE" dirty="0"/>
                <a:t>Driver</a:t>
              </a:r>
            </a:p>
          </p:txBody>
        </p:sp>
      </p:grpSp>
    </p:spTree>
    <p:extLst>
      <p:ext uri="{BB962C8B-B14F-4D97-AF65-F5344CB8AC3E}">
        <p14:creationId xmlns:p14="http://schemas.microsoft.com/office/powerpoint/2010/main" xmlns="" val="305252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936381" y="1142984"/>
            <a:ext cx="4007827"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DISEÑO TOP DOWN</a:t>
            </a:r>
            <a:endParaRPr lang="es-VE" sz="2800" b="1" dirty="0">
              <a:solidFill>
                <a:srgbClr val="FF0000"/>
              </a:solidFill>
            </a:endParaRPr>
          </a:p>
        </p:txBody>
      </p:sp>
      <p:sp>
        <p:nvSpPr>
          <p:cNvPr id="1055" name="Rectangle 31"/>
          <p:cNvSpPr>
            <a:spLocks noChangeArrowheads="1"/>
          </p:cNvSpPr>
          <p:nvPr/>
        </p:nvSpPr>
        <p:spPr bwMode="auto">
          <a:xfrm>
            <a:off x="251520" y="1487681"/>
            <a:ext cx="857256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s-VE" sz="2400" dirty="0">
                <a:latin typeface="Georgia" panose="02040502050405020303" pitchFamily="18" charset="0"/>
              </a:rPr>
              <a:t>Algunas áreas donde se aplica esta técnica:</a:t>
            </a:r>
          </a:p>
          <a:p>
            <a:pPr algn="just"/>
            <a:endParaRPr lang="es-VE" sz="2400" dirty="0">
              <a:latin typeface="Georgia" panose="02040502050405020303" pitchFamily="18" charset="0"/>
            </a:endParaRPr>
          </a:p>
          <a:p>
            <a:pPr marL="457200" lvl="0" indent="-457200" algn="just">
              <a:buFont typeface="+mj-lt"/>
              <a:buAutoNum type="arabicPeriod"/>
            </a:pPr>
            <a:r>
              <a:rPr lang="es-VE" sz="2400" b="1" dirty="0">
                <a:latin typeface="Georgia" panose="02040502050405020303" pitchFamily="18" charset="0"/>
              </a:rPr>
              <a:t>Inversión</a:t>
            </a:r>
            <a:r>
              <a:rPr lang="es-VE" sz="2400" dirty="0">
                <a:latin typeface="Georgia" panose="02040502050405020303" pitchFamily="18" charset="0"/>
              </a:rPr>
              <a:t>: Como hemos visto, esta es una de las áreas que habitualmente utilizan métodos como este o el top-</a:t>
            </a:r>
            <a:r>
              <a:rPr lang="es-VE" sz="2400" dirty="0" err="1">
                <a:latin typeface="Georgia" panose="02040502050405020303" pitchFamily="18" charset="0"/>
              </a:rPr>
              <a:t>down</a:t>
            </a:r>
            <a:r>
              <a:rPr lang="es-VE" sz="2400" dirty="0">
                <a:latin typeface="Georgia" panose="02040502050405020303" pitchFamily="18" charset="0"/>
              </a:rPr>
              <a:t>.</a:t>
            </a:r>
          </a:p>
          <a:p>
            <a:pPr marL="457200" lvl="0" indent="-457200" algn="just">
              <a:buFont typeface="+mj-lt"/>
              <a:buAutoNum type="arabicPeriod"/>
            </a:pPr>
            <a:endParaRPr lang="es-VE" sz="2400" dirty="0">
              <a:latin typeface="Georgia" panose="02040502050405020303" pitchFamily="18" charset="0"/>
            </a:endParaRPr>
          </a:p>
          <a:p>
            <a:pPr marL="457200" lvl="0" indent="-457200" algn="just">
              <a:buFont typeface="+mj-lt"/>
              <a:buAutoNum type="arabicPeriod"/>
            </a:pPr>
            <a:r>
              <a:rPr lang="es-VE" sz="2400" b="1" dirty="0">
                <a:latin typeface="Georgia" panose="02040502050405020303" pitchFamily="18" charset="0"/>
              </a:rPr>
              <a:t>Ciencias de la computación</a:t>
            </a:r>
            <a:r>
              <a:rPr lang="es-VE" sz="2400" dirty="0">
                <a:latin typeface="Georgia" panose="02040502050405020303" pitchFamily="18" charset="0"/>
              </a:rPr>
              <a:t>: En este caso, primero se programan los módulos y luego se ensamblan entre ellos. Ha sido el origen principal de los dos métodos mencionados.</a:t>
            </a:r>
          </a:p>
          <a:p>
            <a:pPr marL="457200" lvl="0" indent="-457200" algn="just">
              <a:buFont typeface="+mj-lt"/>
              <a:buAutoNum type="arabicPeriod"/>
            </a:pPr>
            <a:endParaRPr lang="es-VE" sz="2400" dirty="0">
              <a:latin typeface="Georgia" panose="02040502050405020303" pitchFamily="18" charset="0"/>
            </a:endParaRPr>
          </a:p>
          <a:p>
            <a:pPr marL="457200" lvl="0" indent="-457200" algn="just">
              <a:buFont typeface="+mj-lt"/>
              <a:buAutoNum type="arabicPeriod"/>
            </a:pPr>
            <a:r>
              <a:rPr lang="es-VE" sz="2400" b="1" dirty="0">
                <a:latin typeface="Georgia" panose="02040502050405020303" pitchFamily="18" charset="0"/>
              </a:rPr>
              <a:t>Neurociencias y psicoterapia</a:t>
            </a:r>
            <a:r>
              <a:rPr lang="es-VE" sz="2400" dirty="0">
                <a:latin typeface="Georgia" panose="02040502050405020303" pitchFamily="18" charset="0"/>
              </a:rPr>
              <a:t>: Se busca estudiar los procesos conductivos y de las emociones a través de este método, el </a:t>
            </a:r>
            <a:r>
              <a:rPr lang="es-VE" sz="2400" dirty="0" err="1">
                <a:latin typeface="Georgia" panose="02040502050405020303" pitchFamily="18" charset="0"/>
              </a:rPr>
              <a:t>bottom</a:t>
            </a:r>
            <a:r>
              <a:rPr lang="es-VE" sz="2400" dirty="0">
                <a:latin typeface="Georgia" panose="02040502050405020303" pitchFamily="18" charset="0"/>
              </a:rPr>
              <a:t>-up. Ir de lo concreto a lo global.</a:t>
            </a:r>
          </a:p>
        </p:txBody>
      </p:sp>
    </p:spTree>
    <p:extLst>
      <p:ext uri="{BB962C8B-B14F-4D97-AF65-F5344CB8AC3E}">
        <p14:creationId xmlns:p14="http://schemas.microsoft.com/office/powerpoint/2010/main" xmlns="" val="1740861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10" name="9 CuadroTexto"/>
          <p:cNvSpPr txBox="1"/>
          <p:nvPr/>
        </p:nvSpPr>
        <p:spPr>
          <a:xfrm>
            <a:off x="539552" y="1988840"/>
            <a:ext cx="8229881" cy="3539430"/>
          </a:xfrm>
          <a:prstGeom prst="rect">
            <a:avLst/>
          </a:prstGeom>
          <a:noFill/>
        </p:spPr>
        <p:txBody>
          <a:bodyPr wrap="square" rtlCol="0">
            <a:spAutoFit/>
          </a:bodyPr>
          <a:lstStyle/>
          <a:p>
            <a:pPr marL="457200" indent="-457200" algn="just">
              <a:buFont typeface="Arial" panose="020B0604020202020204" pitchFamily="34" charset="0"/>
              <a:buChar char="•"/>
            </a:pPr>
            <a:endParaRPr lang="es-VE" sz="3200" dirty="0" smtClean="0">
              <a:latin typeface="Georgia" pitchFamily="18" charset="0"/>
            </a:endParaRPr>
          </a:p>
          <a:p>
            <a:pPr marL="457200" indent="-457200" algn="just">
              <a:buFont typeface="Arial" panose="020B0604020202020204" pitchFamily="34" charset="0"/>
              <a:buChar char="•"/>
            </a:pPr>
            <a:r>
              <a:rPr lang="es-VE" sz="3200" dirty="0" smtClean="0">
                <a:latin typeface="Georgia" pitchFamily="18" charset="0"/>
              </a:rPr>
              <a:t>Cuando </a:t>
            </a:r>
            <a:r>
              <a:rPr lang="es-VE" sz="3200" dirty="0">
                <a:latin typeface="Georgia" pitchFamily="18" charset="0"/>
              </a:rPr>
              <a:t>la solución del software es diseñada desde cero y los detalles específicos son desconocidos.</a:t>
            </a:r>
          </a:p>
          <a:p>
            <a:pPr marL="457200" indent="-457200" algn="just">
              <a:buFont typeface="Arial" panose="020B0604020202020204" pitchFamily="34" charset="0"/>
              <a:buChar char="•"/>
            </a:pPr>
            <a:r>
              <a:rPr lang="es-VE" sz="3200" dirty="0">
                <a:latin typeface="Georgia" pitchFamily="18" charset="0"/>
              </a:rPr>
              <a:t>Separa el problema, en problemas más pequeños, los cuales se abordan por separado.</a:t>
            </a:r>
          </a:p>
        </p:txBody>
      </p:sp>
      <p:sp>
        <p:nvSpPr>
          <p:cNvPr id="8" name="7 CuadroTexto"/>
          <p:cNvSpPr txBox="1"/>
          <p:nvPr/>
        </p:nvSpPr>
        <p:spPr>
          <a:xfrm>
            <a:off x="1876246" y="1142984"/>
            <a:ext cx="7067962" cy="523220"/>
          </a:xfrm>
          <a:prstGeom prst="rect">
            <a:avLst/>
          </a:prstGeom>
          <a:noFill/>
        </p:spPr>
        <p:txBody>
          <a:bodyPr wrap="none" rtlCol="0">
            <a:spAutoFit/>
          </a:bodyPr>
          <a:lstStyle/>
          <a:p>
            <a:pPr algn="r"/>
            <a:r>
              <a:rPr lang="es-VE" sz="2800" b="1" dirty="0" smtClean="0">
                <a:solidFill>
                  <a:srgbClr val="FF0000"/>
                </a:solidFill>
                <a:latin typeface="Georgia" pitchFamily="18" charset="0"/>
                <a:ea typeface="Calibri" pitchFamily="34" charset="0"/>
                <a:cs typeface="TimesNewRomanPSMT"/>
              </a:rPr>
              <a:t>VENTAJAS DEL DISEÑO </a:t>
            </a:r>
            <a:r>
              <a:rPr lang="es-VE" sz="2800" b="1" dirty="0">
                <a:solidFill>
                  <a:srgbClr val="FF0000"/>
                </a:solidFill>
                <a:latin typeface="Georgia" pitchFamily="18" charset="0"/>
                <a:ea typeface="Calibri" pitchFamily="34" charset="0"/>
                <a:cs typeface="TimesNewRomanPSMT"/>
              </a:rPr>
              <a:t>TOP DOWN</a:t>
            </a:r>
            <a:endParaRPr lang="es-VE" sz="2800" b="1"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10" name="9 CuadroTexto"/>
          <p:cNvSpPr txBox="1"/>
          <p:nvPr/>
        </p:nvSpPr>
        <p:spPr>
          <a:xfrm>
            <a:off x="539553" y="1988841"/>
            <a:ext cx="8104414" cy="4093428"/>
          </a:xfrm>
          <a:prstGeom prst="rect">
            <a:avLst/>
          </a:prstGeom>
          <a:noFill/>
        </p:spPr>
        <p:txBody>
          <a:bodyPr wrap="square" rtlCol="0">
            <a:spAutoFit/>
          </a:bodyPr>
          <a:lstStyle/>
          <a:p>
            <a:pPr algn="just">
              <a:buFont typeface="Arial" pitchFamily="34" charset="0"/>
              <a:buChar char="•"/>
            </a:pPr>
            <a:r>
              <a:rPr lang="es-ES" sz="2000" dirty="0" smtClean="0">
                <a:latin typeface="Georgia" pitchFamily="18" charset="0"/>
              </a:rPr>
              <a:t>Una </a:t>
            </a:r>
            <a:r>
              <a:rPr lang="es-ES" sz="2000" dirty="0">
                <a:latin typeface="Georgia" pitchFamily="18" charset="0"/>
              </a:rPr>
              <a:t>de las desventajas, se requiere tener mucha intuición para decidir la funcionalidad que se le va a dar a cada modulo. Por esto si se está trabajando con un sistema existente es más fácil desarrollar el proyecto que si se empieza desde cero</a:t>
            </a:r>
            <a:r>
              <a:rPr lang="es-ES" sz="2000" dirty="0" smtClean="0">
                <a:latin typeface="Georgia" pitchFamily="18" charset="0"/>
              </a:rPr>
              <a:t>.</a:t>
            </a:r>
          </a:p>
          <a:p>
            <a:pPr algn="just">
              <a:buFont typeface="Arial" pitchFamily="34" charset="0"/>
              <a:buChar char="•"/>
            </a:pPr>
            <a:r>
              <a:rPr lang="es-ES" sz="2000" dirty="0" smtClean="0">
                <a:latin typeface="Georgia" pitchFamily="18" charset="0"/>
              </a:rPr>
              <a:t>La verificación a través del proceso se hace muy difícil, casi imposible una vez se está trabajando con grandes ensambles. Por lo que se debe invertir mucho tiempo en la revisión. Necesitándose tiempo adicional para encontrar el error y corregirlo.</a:t>
            </a:r>
          </a:p>
          <a:p>
            <a:pPr marL="0" lvl="1" algn="just">
              <a:buFont typeface="Arial" pitchFamily="34" charset="0"/>
              <a:buChar char="•"/>
            </a:pPr>
            <a:r>
              <a:rPr lang="es-ES" sz="2000" dirty="0" smtClean="0">
                <a:latin typeface="Georgia" pitchFamily="18" charset="0"/>
              </a:rPr>
              <a:t>Cualquier error o problema que sea encontrado en el momento de ensamblar el sistema es más costoso de corregir, ya que involucra el rediseño de los bloques de diseño. Además los procesos deben ser desarrollados en serie, lo que genera que el tiempo para terminar el diseño sea más largo</a:t>
            </a:r>
            <a:r>
              <a:rPr lang="es-ES" sz="2000" dirty="0" smtClean="0">
                <a:latin typeface="Georgia" pitchFamily="18" charset="0"/>
              </a:rPr>
              <a:t>.</a:t>
            </a:r>
            <a:endParaRPr lang="es-VE" sz="2000" dirty="0"/>
          </a:p>
        </p:txBody>
      </p:sp>
      <p:sp>
        <p:nvSpPr>
          <p:cNvPr id="11" name="10 Rectángulo"/>
          <p:cNvSpPr/>
          <p:nvPr/>
        </p:nvSpPr>
        <p:spPr>
          <a:xfrm>
            <a:off x="925108" y="1196752"/>
            <a:ext cx="8039380" cy="523220"/>
          </a:xfrm>
          <a:prstGeom prst="rect">
            <a:avLst/>
          </a:prstGeom>
        </p:spPr>
        <p:txBody>
          <a:bodyPr wrap="none">
            <a:spAutoFit/>
          </a:bodyPr>
          <a:lstStyle/>
          <a:p>
            <a:pPr algn="r"/>
            <a:r>
              <a:rPr lang="es-VE" sz="2800" b="1" dirty="0">
                <a:solidFill>
                  <a:srgbClr val="FF0000"/>
                </a:solidFill>
                <a:latin typeface="Georgia" pitchFamily="18" charset="0"/>
                <a:ea typeface="Calibri" pitchFamily="34" charset="0"/>
                <a:cs typeface="TimesNewRomanPSMT"/>
              </a:rPr>
              <a:t>DESVENTAJAS DEL DISEÑO BOTTOM UP</a:t>
            </a:r>
            <a:endParaRPr lang="es-VE" sz="2800" b="1" dirty="0">
              <a:solidFill>
                <a:srgbClr val="FF0000"/>
              </a:solidFill>
            </a:endParaRPr>
          </a:p>
        </p:txBody>
      </p:sp>
    </p:spTree>
    <p:extLst>
      <p:ext uri="{BB962C8B-B14F-4D97-AF65-F5344CB8AC3E}">
        <p14:creationId xmlns:p14="http://schemas.microsoft.com/office/powerpoint/2010/main" xmlns="" val="2221894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681653" y="1048392"/>
            <a:ext cx="4390946"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CONCEPTOS BASICOS</a:t>
            </a:r>
            <a:endParaRPr lang="es-VE" sz="2800" b="1" dirty="0">
              <a:solidFill>
                <a:srgbClr val="FF0000"/>
              </a:solidFill>
            </a:endParaRPr>
          </a:p>
        </p:txBody>
      </p:sp>
      <p:sp>
        <p:nvSpPr>
          <p:cNvPr id="2" name="1 Rectángulo"/>
          <p:cNvSpPr/>
          <p:nvPr/>
        </p:nvSpPr>
        <p:spPr>
          <a:xfrm>
            <a:off x="214282" y="1500174"/>
            <a:ext cx="8429684" cy="5078313"/>
          </a:xfrm>
          <a:prstGeom prst="rect">
            <a:avLst/>
          </a:prstGeom>
        </p:spPr>
        <p:txBody>
          <a:bodyPr wrap="square">
            <a:spAutoFit/>
          </a:bodyPr>
          <a:lstStyle/>
          <a:p>
            <a:pPr algn="just"/>
            <a:r>
              <a:rPr lang="es-VE" sz="2000" b="1" dirty="0">
                <a:latin typeface="Georgia" panose="02040502050405020303" pitchFamily="18" charset="0"/>
              </a:rPr>
              <a:t>MÓDULO </a:t>
            </a:r>
            <a:endParaRPr lang="es-VE" sz="2000" dirty="0">
              <a:latin typeface="Georgia" panose="02040502050405020303" pitchFamily="18" charset="0"/>
            </a:endParaRPr>
          </a:p>
          <a:p>
            <a:pPr algn="just"/>
            <a:r>
              <a:rPr lang="es-VE" sz="2000" dirty="0">
                <a:latin typeface="Georgia" panose="02040502050405020303" pitchFamily="18" charset="0"/>
              </a:rPr>
              <a:t>Segmento, rutina, subrutina, </a:t>
            </a:r>
            <a:r>
              <a:rPr lang="es-VE" sz="2000" dirty="0" err="1">
                <a:latin typeface="Georgia" panose="02040502050405020303" pitchFamily="18" charset="0"/>
              </a:rPr>
              <a:t>subalgoritmo</a:t>
            </a:r>
            <a:r>
              <a:rPr lang="es-VE" sz="2000" dirty="0">
                <a:latin typeface="Georgia" panose="02040502050405020303" pitchFamily="18" charset="0"/>
              </a:rPr>
              <a:t>, subprograma o procedimiento, que puede definirse dentro de un algoritmo con el fin de ejecutar una tarea específica y puede ser llamada o invocada desde el algoritmo principal cuando sea necesario</a:t>
            </a:r>
            <a:r>
              <a:rPr lang="es-VE" sz="2000" dirty="0" smtClean="0">
                <a:latin typeface="Georgia" panose="02040502050405020303" pitchFamily="18" charset="0"/>
              </a:rPr>
              <a:t>.</a:t>
            </a:r>
          </a:p>
          <a:p>
            <a:pPr algn="just"/>
            <a:r>
              <a:rPr lang="es-VE" sz="2000" dirty="0" smtClean="0">
                <a:latin typeface="Georgia" panose="02040502050405020303" pitchFamily="18" charset="0"/>
              </a:rPr>
              <a:t> </a:t>
            </a:r>
            <a:endParaRPr lang="es-VE" sz="2000" b="1" dirty="0">
              <a:latin typeface="Georgia" panose="02040502050405020303" pitchFamily="18" charset="0"/>
            </a:endParaRPr>
          </a:p>
          <a:p>
            <a:pPr algn="just"/>
            <a:r>
              <a:rPr lang="es-VE" sz="2000" b="1" dirty="0" smtClean="0">
                <a:latin typeface="Georgia" panose="02040502050405020303" pitchFamily="18" charset="0"/>
              </a:rPr>
              <a:t>MODULARIDAD</a:t>
            </a:r>
            <a:endParaRPr lang="es-VE" sz="2000" dirty="0">
              <a:latin typeface="Georgia" panose="02040502050405020303" pitchFamily="18" charset="0"/>
            </a:endParaRPr>
          </a:p>
          <a:p>
            <a:pPr algn="just"/>
            <a:r>
              <a:rPr lang="es-VE" sz="2000" dirty="0">
                <a:latin typeface="Georgia" panose="02040502050405020303" pitchFamily="18" charset="0"/>
              </a:rPr>
              <a:t>Es el hecho de que un programa esté codificado como la unión de un conjunto de subprogramas y estos están siendo controlados por un módulo principal</a:t>
            </a:r>
            <a:r>
              <a:rPr lang="es-VE" sz="2400" dirty="0">
                <a:latin typeface="Georgia" panose="02040502050405020303" pitchFamily="18" charset="0"/>
              </a:rPr>
              <a:t>. </a:t>
            </a:r>
            <a:endParaRPr lang="es-VE" sz="2400" dirty="0" smtClean="0">
              <a:latin typeface="Georgia" panose="02040502050405020303" pitchFamily="18" charset="0"/>
            </a:endParaRPr>
          </a:p>
          <a:p>
            <a:pPr algn="just"/>
            <a:endParaRPr lang="es-VE" sz="2400" dirty="0" smtClean="0">
              <a:latin typeface="Georgia" panose="02040502050405020303" pitchFamily="18" charset="0"/>
            </a:endParaRPr>
          </a:p>
          <a:p>
            <a:r>
              <a:rPr lang="es-VE" sz="2400" b="1" dirty="0" smtClean="0"/>
              <a:t>ALGORITMO</a:t>
            </a:r>
            <a:endParaRPr lang="es-VE" sz="2400" dirty="0" smtClean="0"/>
          </a:p>
          <a:p>
            <a:pPr algn="just"/>
            <a:r>
              <a:rPr lang="es-VE" sz="2400" dirty="0" smtClean="0"/>
              <a:t> Es una secuencia ordenada de pasos que describen el proceso que se debe seguir, para dar solución a un problema</a:t>
            </a:r>
            <a:endParaRPr lang="es-VE" sz="2400" dirty="0" smtClean="0">
              <a:latin typeface="Georgia" pitchFamily="18" charset="0"/>
            </a:endParaRPr>
          </a:p>
          <a:p>
            <a:pPr algn="just"/>
            <a:endParaRPr lang="es-VE" sz="2400" dirty="0">
              <a:latin typeface="Georgia" panose="02040502050405020303" pitchFamily="18" charset="0"/>
            </a:endParaRPr>
          </a:p>
        </p:txBody>
      </p:sp>
    </p:spTree>
    <p:extLst>
      <p:ext uri="{BB962C8B-B14F-4D97-AF65-F5344CB8AC3E}">
        <p14:creationId xmlns:p14="http://schemas.microsoft.com/office/powerpoint/2010/main" xmlns="" val="3043763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2" name="1 Rectángulo"/>
          <p:cNvSpPr/>
          <p:nvPr/>
        </p:nvSpPr>
        <p:spPr>
          <a:xfrm>
            <a:off x="390788" y="2143116"/>
            <a:ext cx="8429684" cy="1631216"/>
          </a:xfrm>
          <a:prstGeom prst="rect">
            <a:avLst/>
          </a:prstGeom>
        </p:spPr>
        <p:txBody>
          <a:bodyPr wrap="square">
            <a:spAutoFit/>
          </a:bodyPr>
          <a:lstStyle/>
          <a:p>
            <a:pPr algn="just"/>
            <a:r>
              <a:rPr lang="es-VE" sz="2800" b="1" dirty="0"/>
              <a:t>PARTE DE UN PROBLEMA</a:t>
            </a:r>
          </a:p>
          <a:p>
            <a:pPr algn="just"/>
            <a:endParaRPr lang="es-VE" sz="2400" dirty="0"/>
          </a:p>
          <a:p>
            <a:pPr algn="just"/>
            <a:r>
              <a:rPr lang="es-VE" sz="2400" dirty="0"/>
              <a:t> Las tres partes típicas de  </a:t>
            </a:r>
            <a:r>
              <a:rPr lang="es-VE" sz="2400" b="1" dirty="0"/>
              <a:t>algoritmo</a:t>
            </a:r>
            <a:r>
              <a:rPr lang="es-VE" sz="2400" dirty="0"/>
              <a:t> se divide en tres partes (entrada, proceso, salida): </a:t>
            </a:r>
            <a:endParaRPr lang="es-VE" sz="2400" dirty="0">
              <a:latin typeface="Georgia"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813178" y="4069804"/>
            <a:ext cx="5457825" cy="20955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8 CuadroTexto"/>
          <p:cNvSpPr txBox="1"/>
          <p:nvPr/>
        </p:nvSpPr>
        <p:spPr>
          <a:xfrm>
            <a:off x="4681653" y="1048392"/>
            <a:ext cx="4390946"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CONCEPTOS BASICOS</a:t>
            </a:r>
            <a:endParaRPr lang="es-VE" sz="2800" b="1" dirty="0">
              <a:solidFill>
                <a:srgbClr val="FF0000"/>
              </a:solidFill>
            </a:endParaRPr>
          </a:p>
        </p:txBody>
      </p:sp>
    </p:spTree>
    <p:extLst>
      <p:ext uri="{BB962C8B-B14F-4D97-AF65-F5344CB8AC3E}">
        <p14:creationId xmlns:p14="http://schemas.microsoft.com/office/powerpoint/2010/main" xmlns="" val="420679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2" name="1 Rectángulo"/>
          <p:cNvSpPr/>
          <p:nvPr/>
        </p:nvSpPr>
        <p:spPr>
          <a:xfrm>
            <a:off x="390788" y="1500174"/>
            <a:ext cx="8429684" cy="523220"/>
          </a:xfrm>
          <a:prstGeom prst="rect">
            <a:avLst/>
          </a:prstGeom>
        </p:spPr>
        <p:txBody>
          <a:bodyPr wrap="square">
            <a:spAutoFit/>
          </a:bodyPr>
          <a:lstStyle/>
          <a:p>
            <a:pPr algn="just"/>
            <a:r>
              <a:rPr lang="es-VE" sz="2800" b="1" dirty="0"/>
              <a:t>PARTE DE UN PROBLEMA: </a:t>
            </a:r>
            <a:r>
              <a:rPr lang="es-VE" sz="2800" b="1" dirty="0" smtClean="0"/>
              <a:t>Ejemplo 1</a:t>
            </a:r>
            <a:endParaRPr lang="es-VE" sz="2400" dirty="0">
              <a:latin typeface="Georgia" pitchFamily="18" charset="0"/>
            </a:endParaRPr>
          </a:p>
        </p:txBody>
      </p:sp>
      <p:sp>
        <p:nvSpPr>
          <p:cNvPr id="9" name="8 CuadroTexto"/>
          <p:cNvSpPr txBox="1"/>
          <p:nvPr/>
        </p:nvSpPr>
        <p:spPr>
          <a:xfrm>
            <a:off x="4681653" y="1048392"/>
            <a:ext cx="4390946"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CONCEPTOS BASICOS</a:t>
            </a:r>
            <a:endParaRPr lang="es-VE" sz="2800" b="1" dirty="0">
              <a:solidFill>
                <a:srgbClr val="FF0000"/>
              </a:solidFill>
            </a:endParaRPr>
          </a:p>
        </p:txBody>
      </p:sp>
      <p:pic>
        <p:nvPicPr>
          <p:cNvPr id="3" name="Picture 2"/>
          <p:cNvPicPr>
            <a:picLocks noChangeAspect="1" noChangeArrowheads="1"/>
          </p:cNvPicPr>
          <p:nvPr/>
        </p:nvPicPr>
        <p:blipFill>
          <a:blip r:embed="rId3"/>
          <a:srcRect/>
          <a:stretch>
            <a:fillRect/>
          </a:stretch>
        </p:blipFill>
        <p:spPr bwMode="auto">
          <a:xfrm>
            <a:off x="966788" y="2081213"/>
            <a:ext cx="7210425" cy="2695575"/>
          </a:xfrm>
          <a:prstGeom prst="rect">
            <a:avLst/>
          </a:prstGeom>
          <a:noFill/>
          <a:ln w="9525">
            <a:noFill/>
            <a:miter lim="800000"/>
            <a:headEnd/>
            <a:tailEnd/>
          </a:ln>
          <a:effectLst/>
        </p:spPr>
      </p:pic>
    </p:spTree>
    <p:extLst>
      <p:ext uri="{BB962C8B-B14F-4D97-AF65-F5344CB8AC3E}">
        <p14:creationId xmlns:p14="http://schemas.microsoft.com/office/powerpoint/2010/main" xmlns="" val="420679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2" name="1 Rectángulo"/>
          <p:cNvSpPr/>
          <p:nvPr/>
        </p:nvSpPr>
        <p:spPr>
          <a:xfrm>
            <a:off x="390788" y="1500174"/>
            <a:ext cx="8429684" cy="523220"/>
          </a:xfrm>
          <a:prstGeom prst="rect">
            <a:avLst/>
          </a:prstGeom>
        </p:spPr>
        <p:txBody>
          <a:bodyPr wrap="square">
            <a:spAutoFit/>
          </a:bodyPr>
          <a:lstStyle/>
          <a:p>
            <a:pPr algn="just"/>
            <a:r>
              <a:rPr lang="es-VE" sz="2800" b="1" dirty="0"/>
              <a:t>PARTE DE UN PROBLEMA: </a:t>
            </a:r>
            <a:r>
              <a:rPr lang="es-VE" sz="2800" b="1" dirty="0" smtClean="0"/>
              <a:t>Ejemplo 2</a:t>
            </a:r>
            <a:endParaRPr lang="es-VE" sz="2400" dirty="0">
              <a:latin typeface="Georgia" pitchFamily="18" charset="0"/>
            </a:endParaRPr>
          </a:p>
        </p:txBody>
      </p:sp>
      <p:sp>
        <p:nvSpPr>
          <p:cNvPr id="9" name="8 CuadroTexto"/>
          <p:cNvSpPr txBox="1"/>
          <p:nvPr/>
        </p:nvSpPr>
        <p:spPr>
          <a:xfrm>
            <a:off x="4681653" y="1048392"/>
            <a:ext cx="4390946"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CONCEPTOS BASICOS</a:t>
            </a:r>
            <a:endParaRPr lang="es-VE" sz="2800" b="1" dirty="0">
              <a:solidFill>
                <a:srgbClr val="FF0000"/>
              </a:solidFill>
            </a:endParaRPr>
          </a:p>
        </p:txBody>
      </p:sp>
      <p:pic>
        <p:nvPicPr>
          <p:cNvPr id="2050" name="Picture 2"/>
          <p:cNvPicPr>
            <a:picLocks noChangeAspect="1" noChangeArrowheads="1"/>
          </p:cNvPicPr>
          <p:nvPr/>
        </p:nvPicPr>
        <p:blipFill>
          <a:blip r:embed="rId3"/>
          <a:srcRect/>
          <a:stretch>
            <a:fillRect/>
          </a:stretch>
        </p:blipFill>
        <p:spPr bwMode="auto">
          <a:xfrm>
            <a:off x="428597" y="2214554"/>
            <a:ext cx="5715039" cy="4286280"/>
          </a:xfrm>
          <a:prstGeom prst="rect">
            <a:avLst/>
          </a:prstGeom>
          <a:noFill/>
          <a:ln w="9525">
            <a:noFill/>
            <a:miter lim="800000"/>
            <a:headEnd/>
            <a:tailEnd/>
          </a:ln>
          <a:effectLst/>
        </p:spPr>
      </p:pic>
      <p:sp>
        <p:nvSpPr>
          <p:cNvPr id="10" name="9 CuadroTexto"/>
          <p:cNvSpPr txBox="1"/>
          <p:nvPr/>
        </p:nvSpPr>
        <p:spPr>
          <a:xfrm>
            <a:off x="6500826" y="2143116"/>
            <a:ext cx="2357454" cy="3416320"/>
          </a:xfrm>
          <a:prstGeom prst="rect">
            <a:avLst/>
          </a:prstGeom>
          <a:solidFill>
            <a:schemeClr val="accent3">
              <a:lumMod val="20000"/>
              <a:lumOff val="80000"/>
            </a:schemeClr>
          </a:solidFill>
        </p:spPr>
        <p:txBody>
          <a:bodyPr wrap="square" rtlCol="0">
            <a:spAutoFit/>
          </a:bodyPr>
          <a:lstStyle/>
          <a:p>
            <a:pPr algn="just"/>
            <a:r>
              <a:rPr lang="es-VE" dirty="0"/>
              <a:t>Recordemos el diseño Top-Down consiste en establecer  una serie de niveles de mayor a menor complejidad (arriba-abajo) que den solución al problema. Los niveles iniciarán en nivel 0, luego nivel 1, después nivel 2 y así sucesivamente hasta n niveles. </a:t>
            </a:r>
          </a:p>
        </p:txBody>
      </p:sp>
    </p:spTree>
    <p:extLst>
      <p:ext uri="{BB962C8B-B14F-4D97-AF65-F5344CB8AC3E}">
        <p14:creationId xmlns:p14="http://schemas.microsoft.com/office/powerpoint/2010/main" xmlns="" val="420679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885234" y="1048392"/>
            <a:ext cx="4187365"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DISEÑO BOTTOM UP</a:t>
            </a:r>
            <a:endParaRPr lang="es-VE" sz="2800" b="1" dirty="0">
              <a:solidFill>
                <a:srgbClr val="FF0000"/>
              </a:solidFill>
            </a:endParaRPr>
          </a:p>
        </p:txBody>
      </p:sp>
      <p:sp>
        <p:nvSpPr>
          <p:cNvPr id="2" name="1 Rectángulo"/>
          <p:cNvSpPr/>
          <p:nvPr/>
        </p:nvSpPr>
        <p:spPr>
          <a:xfrm>
            <a:off x="318780" y="1700808"/>
            <a:ext cx="8429684" cy="3970318"/>
          </a:xfrm>
          <a:prstGeom prst="rect">
            <a:avLst/>
          </a:prstGeom>
        </p:spPr>
        <p:txBody>
          <a:bodyPr wrap="square">
            <a:spAutoFit/>
          </a:bodyPr>
          <a:lstStyle/>
          <a:p>
            <a:pPr algn="just"/>
            <a:r>
              <a:rPr lang="es-ES" sz="2800" dirty="0">
                <a:latin typeface="Georgia" pitchFamily="18" charset="0"/>
              </a:rPr>
              <a:t>Consiste en reunir diferentes sistemas que conformaran un todo. Los elementos individuales son especificados en gran detalle, los componentes se van uniendo unos con otros hasta conformar un sistema final, que se logra al llegar al nivel superior</a:t>
            </a:r>
            <a:r>
              <a:rPr lang="es-ES" sz="2800" dirty="0" smtClean="0">
                <a:latin typeface="Georgia" pitchFamily="18" charset="0"/>
              </a:rPr>
              <a:t>.</a:t>
            </a:r>
          </a:p>
          <a:p>
            <a:pPr algn="just"/>
            <a:endParaRPr lang="es-ES" sz="2800" dirty="0" smtClean="0">
              <a:latin typeface="Georgia" pitchFamily="18" charset="0"/>
            </a:endParaRPr>
          </a:p>
          <a:p>
            <a:pPr algn="just"/>
            <a:r>
              <a:rPr lang="es-ES" sz="2800" dirty="0" smtClean="0">
                <a:latin typeface="Georgia" pitchFamily="18" charset="0"/>
              </a:rPr>
              <a:t>Esta </a:t>
            </a:r>
            <a:r>
              <a:rPr lang="es-ES" sz="2800" dirty="0">
                <a:latin typeface="Georgia" pitchFamily="18" charset="0"/>
              </a:rPr>
              <a:t>estrategia asemeja al modelo “semilla”, en el cual se parte de algo pequeño que va creciendo hasta llegar a un sistema terminado y complejo.</a:t>
            </a:r>
            <a:endParaRPr lang="es-VE" sz="2800" dirty="0">
              <a:latin typeface="Georgia" pitchFamily="18" charset="0"/>
            </a:endParaRPr>
          </a:p>
        </p:txBody>
      </p:sp>
    </p:spTree>
    <p:extLst>
      <p:ext uri="{BB962C8B-B14F-4D97-AF65-F5344CB8AC3E}">
        <p14:creationId xmlns:p14="http://schemas.microsoft.com/office/powerpoint/2010/main" xmlns="" val="24254812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9" name="8 CuadroTexto"/>
          <p:cNvSpPr txBox="1"/>
          <p:nvPr/>
        </p:nvSpPr>
        <p:spPr>
          <a:xfrm>
            <a:off x="285720" y="1928802"/>
            <a:ext cx="8660495" cy="2923877"/>
          </a:xfrm>
          <a:prstGeom prst="rect">
            <a:avLst/>
          </a:prstGeom>
          <a:noFill/>
        </p:spPr>
        <p:txBody>
          <a:bodyPr wrap="square" rtlCol="0">
            <a:spAutoFit/>
          </a:bodyPr>
          <a:lstStyle/>
          <a:p>
            <a:pPr lvl="0" algn="just"/>
            <a:r>
              <a:rPr lang="es-ES" sz="3600" i="1" dirty="0">
                <a:latin typeface="Georgia" panose="02040502050405020303" pitchFamily="18" charset="0"/>
              </a:rPr>
              <a:t>Diseño Ascendente</a:t>
            </a:r>
            <a:r>
              <a:rPr lang="es-ES" sz="3600" dirty="0">
                <a:latin typeface="Georgia" panose="02040502050405020303" pitchFamily="18" charset="0"/>
              </a:rPr>
              <a:t>: </a:t>
            </a:r>
            <a:r>
              <a:rPr lang="es-ES" sz="3600">
                <a:latin typeface="Georgia" panose="02040502050405020303" pitchFamily="18" charset="0"/>
              </a:rPr>
              <a:t>Consiste </a:t>
            </a:r>
            <a:r>
              <a:rPr lang="es-ES" sz="3600" smtClean="0">
                <a:latin typeface="Georgia" panose="02040502050405020303" pitchFamily="18" charset="0"/>
              </a:rPr>
              <a:t>en </a:t>
            </a:r>
            <a:r>
              <a:rPr lang="es-ES" sz="3600" dirty="0">
                <a:latin typeface="Georgia" panose="02040502050405020303" pitchFamily="18" charset="0"/>
              </a:rPr>
              <a:t>la partición de  módulos, se puede realizar de lo más detallado a lo general (ascendente). Esta Técnica se conoce con el nombre de </a:t>
            </a:r>
            <a:r>
              <a:rPr lang="es-VE" sz="3600" dirty="0">
                <a:latin typeface="Georgia" panose="02040502050405020303" pitchFamily="18" charset="0"/>
              </a:rPr>
              <a:t> </a:t>
            </a:r>
            <a:r>
              <a:rPr lang="es-VE" sz="4000" b="1" u="sng" dirty="0">
                <a:solidFill>
                  <a:srgbClr val="FF0000"/>
                </a:solidFill>
                <a:latin typeface="Georgia" panose="02040502050405020303" pitchFamily="18" charset="0"/>
              </a:rPr>
              <a:t>Diseño </a:t>
            </a:r>
            <a:r>
              <a:rPr lang="es-VE" sz="4000" b="1" u="sng" dirty="0" err="1">
                <a:solidFill>
                  <a:srgbClr val="FF0000"/>
                </a:solidFill>
                <a:latin typeface="Georgia" panose="02040502050405020303" pitchFamily="18" charset="0"/>
              </a:rPr>
              <a:t>Bottom</a:t>
            </a:r>
            <a:r>
              <a:rPr lang="es-VE" sz="4000" b="1" u="sng" dirty="0">
                <a:solidFill>
                  <a:srgbClr val="FF0000"/>
                </a:solidFill>
                <a:latin typeface="Georgia" panose="02040502050405020303" pitchFamily="18" charset="0"/>
              </a:rPr>
              <a:t> Up</a:t>
            </a:r>
            <a:r>
              <a:rPr lang="es-VE" sz="3600" dirty="0">
                <a:latin typeface="Georgia" panose="02040502050405020303" pitchFamily="18" charset="0"/>
              </a:rPr>
              <a:t>.  </a:t>
            </a:r>
            <a:endParaRPr lang="es-VE" sz="2400" dirty="0">
              <a:latin typeface="Georgia" panose="02040502050405020303" pitchFamily="18" charset="0"/>
            </a:endParaRPr>
          </a:p>
        </p:txBody>
      </p:sp>
      <p:sp>
        <p:nvSpPr>
          <p:cNvPr id="8" name="7 CuadroTexto"/>
          <p:cNvSpPr txBox="1"/>
          <p:nvPr/>
        </p:nvSpPr>
        <p:spPr>
          <a:xfrm>
            <a:off x="4885234" y="1048392"/>
            <a:ext cx="4187365"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DISEÑO BOTTOM UP</a:t>
            </a:r>
            <a:endParaRPr lang="es-VE" sz="2800" b="1" dirty="0">
              <a:solidFill>
                <a:srgbClr val="FF0000"/>
              </a:solidFill>
            </a:endParaRPr>
          </a:p>
        </p:txBody>
      </p:sp>
    </p:spTree>
    <p:extLst>
      <p:ext uri="{BB962C8B-B14F-4D97-AF65-F5344CB8AC3E}">
        <p14:creationId xmlns:p14="http://schemas.microsoft.com/office/powerpoint/2010/main" xmlns="" val="1274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885234" y="1048392"/>
            <a:ext cx="4187365"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DISEÑO BOTTOM UP</a:t>
            </a:r>
            <a:endParaRPr lang="es-VE" sz="2800" b="1" dirty="0">
              <a:solidFill>
                <a:srgbClr val="FF0000"/>
              </a:solidFill>
            </a:endParaRPr>
          </a:p>
        </p:txBody>
      </p:sp>
      <p:sp>
        <p:nvSpPr>
          <p:cNvPr id="10" name="9 Rectángulo"/>
          <p:cNvSpPr/>
          <p:nvPr/>
        </p:nvSpPr>
        <p:spPr>
          <a:xfrm>
            <a:off x="285720" y="2285992"/>
            <a:ext cx="5726440" cy="3970318"/>
          </a:xfrm>
          <a:prstGeom prst="rect">
            <a:avLst/>
          </a:prstGeom>
        </p:spPr>
        <p:txBody>
          <a:bodyPr wrap="square">
            <a:spAutoFit/>
          </a:bodyPr>
          <a:lstStyle/>
          <a:p>
            <a:pPr algn="just"/>
            <a:r>
              <a:rPr lang="es-ES" sz="2800" dirty="0">
                <a:latin typeface="Georgia" pitchFamily="18" charset="0"/>
              </a:rPr>
              <a:t>Con esta técnica </a:t>
            </a:r>
            <a:r>
              <a:rPr lang="es-ES" sz="2800" b="1" dirty="0" err="1">
                <a:latin typeface="Georgia" pitchFamily="18" charset="0"/>
              </a:rPr>
              <a:t>Bottom</a:t>
            </a:r>
            <a:r>
              <a:rPr lang="es-ES" sz="2800" b="1" dirty="0">
                <a:latin typeface="Georgia" pitchFamily="18" charset="0"/>
              </a:rPr>
              <a:t> Up</a:t>
            </a:r>
            <a:r>
              <a:rPr lang="es-ES" sz="2800" dirty="0">
                <a:latin typeface="Georgia" pitchFamily="18" charset="0"/>
              </a:rPr>
              <a:t>,  no se necesita tener una imagen clara del estado final del proyecto, sino que para empezar basta con una característica en particular. Es así como se van juntando las pequeñas piezas que luego conformaran un gran sistema, formado por sub sistemas.</a:t>
            </a:r>
            <a:endParaRPr lang="es-VE" sz="2800" dirty="0">
              <a:latin typeface="Georgia" pitchFamily="18" charset="0"/>
            </a:endParaRPr>
          </a:p>
        </p:txBody>
      </p:sp>
      <p:grpSp>
        <p:nvGrpSpPr>
          <p:cNvPr id="12" name="11 Grupo"/>
          <p:cNvGrpSpPr/>
          <p:nvPr/>
        </p:nvGrpSpPr>
        <p:grpSpPr>
          <a:xfrm>
            <a:off x="6012160" y="2276872"/>
            <a:ext cx="2736304" cy="3600400"/>
            <a:chOff x="6012160" y="2276872"/>
            <a:chExt cx="2736304" cy="3600400"/>
          </a:xfrm>
        </p:grpSpPr>
        <p:sp>
          <p:nvSpPr>
            <p:cNvPr id="13" name="12 Triángulo isósceles"/>
            <p:cNvSpPr/>
            <p:nvPr/>
          </p:nvSpPr>
          <p:spPr>
            <a:xfrm>
              <a:off x="6012160" y="2276872"/>
              <a:ext cx="2736304" cy="3600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cxnSp>
          <p:nvCxnSpPr>
            <p:cNvPr id="14" name="13 Conector recto"/>
            <p:cNvCxnSpPr/>
            <p:nvPr/>
          </p:nvCxnSpPr>
          <p:spPr>
            <a:xfrm flipV="1">
              <a:off x="6808016" y="3753036"/>
              <a:ext cx="1120010" cy="360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4 Conector recto"/>
            <p:cNvCxnSpPr/>
            <p:nvPr/>
          </p:nvCxnSpPr>
          <p:spPr>
            <a:xfrm flipV="1">
              <a:off x="6457856" y="4617132"/>
              <a:ext cx="1786552" cy="360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15 Flecha abajo"/>
            <p:cNvSpPr/>
            <p:nvPr/>
          </p:nvSpPr>
          <p:spPr>
            <a:xfrm rot="10637595">
              <a:off x="7092280" y="3933056"/>
              <a:ext cx="576064" cy="53832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7" name="16 CuadroTexto"/>
            <p:cNvSpPr txBox="1"/>
            <p:nvPr/>
          </p:nvSpPr>
          <p:spPr>
            <a:xfrm>
              <a:off x="7001157" y="5140123"/>
              <a:ext cx="1046633" cy="646331"/>
            </a:xfrm>
            <a:prstGeom prst="rect">
              <a:avLst/>
            </a:prstGeom>
            <a:noFill/>
          </p:spPr>
          <p:txBody>
            <a:bodyPr wrap="none" rtlCol="0">
              <a:spAutoFit/>
            </a:bodyPr>
            <a:lstStyle/>
            <a:p>
              <a:pPr algn="ctr"/>
              <a:r>
                <a:rPr lang="es-VE" b="1" dirty="0"/>
                <a:t>BOTTOM</a:t>
              </a:r>
            </a:p>
            <a:p>
              <a:pPr algn="ctr"/>
              <a:r>
                <a:rPr lang="es-VE" b="1" dirty="0"/>
                <a:t>Up</a:t>
              </a:r>
            </a:p>
          </p:txBody>
        </p:sp>
      </p:grpSp>
    </p:spTree>
    <p:extLst>
      <p:ext uri="{BB962C8B-B14F-4D97-AF65-F5344CB8AC3E}">
        <p14:creationId xmlns:p14="http://schemas.microsoft.com/office/powerpoint/2010/main" xmlns="" val="24254812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9" name="8 CuadroTexto"/>
          <p:cNvSpPr txBox="1"/>
          <p:nvPr/>
        </p:nvSpPr>
        <p:spPr>
          <a:xfrm>
            <a:off x="285720" y="1496973"/>
            <a:ext cx="8660495" cy="4524315"/>
          </a:xfrm>
          <a:prstGeom prst="rect">
            <a:avLst/>
          </a:prstGeom>
          <a:noFill/>
        </p:spPr>
        <p:txBody>
          <a:bodyPr wrap="square" rtlCol="0">
            <a:spAutoFit/>
          </a:bodyPr>
          <a:lstStyle/>
          <a:p>
            <a:pPr lvl="0" algn="just"/>
            <a:r>
              <a:rPr lang="es-ES" sz="2400" b="1" dirty="0">
                <a:latin typeface="Georgia" panose="02040502050405020303" pitchFamily="18" charset="0"/>
              </a:rPr>
              <a:t>CARACTERÍSTICAS:</a:t>
            </a:r>
            <a:endParaRPr lang="es-ES" sz="2400" dirty="0">
              <a:latin typeface="Georgia" panose="02040502050405020303" pitchFamily="18" charset="0"/>
            </a:endParaRPr>
          </a:p>
          <a:p>
            <a:pPr lvl="0" algn="just"/>
            <a:endParaRPr lang="es-ES" sz="2400" dirty="0">
              <a:latin typeface="Georgia" panose="02040502050405020303" pitchFamily="18" charset="0"/>
            </a:endParaRPr>
          </a:p>
          <a:p>
            <a:pPr lvl="0" algn="just">
              <a:buFont typeface="Wingdings" pitchFamily="2" charset="2"/>
              <a:buChar char="q"/>
            </a:pPr>
            <a:r>
              <a:rPr lang="es-ES" sz="2000" dirty="0">
                <a:latin typeface="Georgia" panose="02040502050405020303" pitchFamily="18" charset="0"/>
              </a:rPr>
              <a:t> </a:t>
            </a:r>
            <a:r>
              <a:rPr lang="es-ES" sz="2400" dirty="0">
                <a:latin typeface="Georgia" panose="02040502050405020303" pitchFamily="18" charset="0"/>
              </a:rPr>
              <a:t>Primero se hace una planificación de los módulos de bajo nivel que se vayan a necesitar.</a:t>
            </a:r>
            <a:endParaRPr lang="es-VE" sz="2400" dirty="0">
              <a:latin typeface="Georgia" panose="02040502050405020303" pitchFamily="18" charset="0"/>
            </a:endParaRPr>
          </a:p>
          <a:p>
            <a:pPr lvl="0" algn="just">
              <a:buFont typeface="Wingdings" pitchFamily="2" charset="2"/>
              <a:buChar char="q"/>
            </a:pPr>
            <a:r>
              <a:rPr lang="es-ES" sz="2400" dirty="0">
                <a:latin typeface="Georgia" panose="02040502050405020303" pitchFamily="18" charset="0"/>
              </a:rPr>
              <a:t> Se desarrollan las partes más detalladas y con mayor nivel de dificultad en primer lugar.</a:t>
            </a:r>
            <a:endParaRPr lang="es-VE" sz="2400" dirty="0">
              <a:latin typeface="Georgia" panose="02040502050405020303" pitchFamily="18" charset="0"/>
            </a:endParaRPr>
          </a:p>
          <a:p>
            <a:pPr lvl="0" algn="just">
              <a:buFont typeface="Wingdings" pitchFamily="2" charset="2"/>
              <a:buChar char="q"/>
            </a:pPr>
            <a:r>
              <a:rPr lang="es-ES" sz="2400" dirty="0">
                <a:latin typeface="Georgia" panose="02040502050405020303" pitchFamily="18" charset="0"/>
              </a:rPr>
              <a:t> Se realiza el diseño del resto del sistema, acomodando los diseños previos, hasta llegar finalmente al diseño del sistema final.</a:t>
            </a:r>
            <a:endParaRPr lang="es-VE" sz="2400" dirty="0">
              <a:latin typeface="Georgia" panose="02040502050405020303" pitchFamily="18" charset="0"/>
            </a:endParaRPr>
          </a:p>
          <a:p>
            <a:pPr algn="just">
              <a:buFont typeface="Wingdings" pitchFamily="2" charset="2"/>
              <a:buChar char="q"/>
            </a:pPr>
            <a:r>
              <a:rPr lang="es-ES" sz="2400" dirty="0">
                <a:latin typeface="Georgia" panose="02040502050405020303" pitchFamily="18" charset="0"/>
              </a:rPr>
              <a:t> Puede resultar una estructura de control inadecuada. El principal problema puede ser la acomodación de los diferentes módulos en una estructura de control inadecuada.</a:t>
            </a:r>
            <a:endParaRPr lang="es-VE" sz="1600" dirty="0">
              <a:latin typeface="Georgia" panose="02040502050405020303" pitchFamily="18" charset="0"/>
            </a:endParaRPr>
          </a:p>
        </p:txBody>
      </p:sp>
      <p:sp>
        <p:nvSpPr>
          <p:cNvPr id="11" name="10 CuadroTexto"/>
          <p:cNvSpPr txBox="1"/>
          <p:nvPr/>
        </p:nvSpPr>
        <p:spPr>
          <a:xfrm>
            <a:off x="4885234" y="1048392"/>
            <a:ext cx="4187365"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DISEÑO BOTTOM UP</a:t>
            </a:r>
            <a:endParaRPr lang="es-VE" sz="2800" b="1" dirty="0">
              <a:solidFill>
                <a:srgbClr val="FF0000"/>
              </a:solidFill>
            </a:endParaRPr>
          </a:p>
        </p:txBody>
      </p:sp>
    </p:spTree>
    <p:extLst>
      <p:ext uri="{BB962C8B-B14F-4D97-AF65-F5344CB8AC3E}">
        <p14:creationId xmlns:p14="http://schemas.microsoft.com/office/powerpoint/2010/main" xmlns="" val="12743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820</TotalTime>
  <Words>890</Words>
  <Application>Microsoft Office PowerPoint</Application>
  <PresentationFormat>Presentación en pantalla (4:3)</PresentationFormat>
  <Paragraphs>79</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EQUIPO11</dc:creator>
  <cp:lastModifiedBy>Oswaldo</cp:lastModifiedBy>
  <cp:revision>116</cp:revision>
  <dcterms:created xsi:type="dcterms:W3CDTF">2021-12-03T15:37:06Z</dcterms:created>
  <dcterms:modified xsi:type="dcterms:W3CDTF">2022-11-28T01:08:04Z</dcterms:modified>
</cp:coreProperties>
</file>