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Masters/slideMaster0.xml" ContentType="application/vnd.openxmlformats-officedocument.presentationml.slideMaster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0.xml" ContentType="application/vnd.openxmlformats-officedocument.presentationml.slide+xml"/>
  <Override PartName="/ppt/slides/slide2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0.xml" ContentType="application/vnd.openxmlformats-officedocument.presentationml.slideLayout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Layouts/slideLayoutmaster0.xml" ContentType="application/vnd.openxmlformats-officedocument.presentationml.slideLayout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theme/theme0.xml" ContentType="application/vnd.openxmlformats-officedocument.theme+xml"/>
  <Override PartName="/ppt/slideLayouts/slideLayout4.xml" ContentType="application/vnd.openxmlformats-officedocument.presentationml.slideLayout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docProps/core.xml" ContentType="application/vnd.openxmlformats-package.core-properties+xml"/>
  <Override PartName="/ppt/slideLayouts/slideLayout1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Layouts/slideLayouttitle1.xml" ContentType="application/vnd.openxmlformats-officedocument.presentationml.slideLayout+xml"/>
  <Override PartName="/ppt/slideLayouts/slideLayout5.xml" ContentType="application/vnd.openxmlformats-officedocument.presentationml.slideLayout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sldMasterIdLst>
    <p:sldMasterId r:id="rId2" id="2147483648"/>
  </p:sldMasterIdLst>
  <p:sldIdLst>
    <p:sldId r:id="rIds256" id="256"/>
    <p:sldId r:id="rIds257" id="257"/>
    <p:sldId r:id="rIds259" id="259"/>
    <p:sldId r:id="rIds264" id="264"/>
    <p:sldId r:id="rIds263" id="263"/>
    <p:sldId r:id="rIds261" id="261"/>
    <p:sldId r:id="rIds260" id="260"/>
    <p:sldId r:id="rIds284" id="284"/>
    <p:sldId r:id="rIds265" id="265"/>
    <p:sldId r:id="rIds272" id="272"/>
    <p:sldId r:id="rIds267" id="267"/>
    <p:sldId r:id="rIds278" id="278"/>
    <p:sldId r:id="rIds279" id="279"/>
    <p:sldId r:id="rIds273" id="273"/>
    <p:sldId r:id="rIds274" id="274"/>
    <p:sldId r:id="rIds275" id="275"/>
    <p:sldId r:id="rIds276" id="276"/>
    <p:sldId r:id="rIds277" id="277"/>
    <p:sldId r:id="rIds266" id="266"/>
    <p:sldId r:id="rIds271" id="271"/>
    <p:sldId r:id="rIds282" id="282"/>
    <p:sldId r:id="rIds268" id="268"/>
    <p:sldId r:id="rIds286" id="286"/>
    <p:sldId r:id="rIds283" id="283"/>
    <p:sldId r:id="rIds288" id="288"/>
    <p:sldId r:id="rIds285" id="285"/>
    <p:sldId r:id="rIds258" id="258"/>
    <p:sldId r:id="rIds287" id="287"/>
  </p:sldIdLst>
  <p:sldSz cx="9144000" cy="6858000" type="screen4x3"/>
  <p:notesSz cx="6858000" cy="9144000"/>
  <p:defaultTextStyle>
    <a:lvl1pPr indent="0" algn="l" fontAlgn="base" marL="0" eaLnBrk="1" hangingPunct="tru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</a:defRPr>
    </a:lvl1pPr>
    <a:lvl2pPr indent="0" algn="l" fontAlgn="base" marL="457200" eaLnBrk="1" hangingPunct="tru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</a:defRPr>
    </a:lvl2pPr>
    <a:lvl3pPr indent="0" algn="l" fontAlgn="base" marL="914400" eaLnBrk="1" hangingPunct="tru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</a:defRPr>
    </a:lvl3pPr>
    <a:lvl4pPr indent="0" algn="l" fontAlgn="base" marL="1371600" eaLnBrk="1" hangingPunct="tru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</a:defRPr>
    </a:lvl4pPr>
    <a:lvl5pPr indent="0" algn="l" fontAlgn="base" marL="1828800" eaLnBrk="1" hangingPunct="tru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2" Type="http://schemas.openxmlformats.org/officeDocument/2006/relationships/slideMaster" Target="slideMasters/slideMaster0.xml" /><Relationship Id="rIds256" Type="http://schemas.openxmlformats.org/officeDocument/2006/relationships/slide" Target="slides/slide0.xml" /><Relationship Id="rIds257" Type="http://schemas.openxmlformats.org/officeDocument/2006/relationships/slide" Target="slides/slide1.xml" /><Relationship Id="rIds259" Type="http://schemas.openxmlformats.org/officeDocument/2006/relationships/slide" Target="slides/slide2.xml" /><Relationship Id="rIds264" Type="http://schemas.openxmlformats.org/officeDocument/2006/relationships/slide" Target="slides/slide3.xml" /><Relationship Id="rIds263" Type="http://schemas.openxmlformats.org/officeDocument/2006/relationships/slide" Target="slides/slide4.xml" /><Relationship Id="rIds261" Type="http://schemas.openxmlformats.org/officeDocument/2006/relationships/slide" Target="slides/slide5.xml" /><Relationship Id="rIds260" Type="http://schemas.openxmlformats.org/officeDocument/2006/relationships/slide" Target="slides/slide6.xml" /><Relationship Id="rIds284" Type="http://schemas.openxmlformats.org/officeDocument/2006/relationships/slide" Target="slides/slide7.xml" /><Relationship Id="rIds265" Type="http://schemas.openxmlformats.org/officeDocument/2006/relationships/slide" Target="slides/slide8.xml" /><Relationship Id="rIds272" Type="http://schemas.openxmlformats.org/officeDocument/2006/relationships/slide" Target="slides/slide9.xml" /><Relationship Id="rIds267" Type="http://schemas.openxmlformats.org/officeDocument/2006/relationships/slide" Target="slides/slide10.xml" /><Relationship Id="rIds278" Type="http://schemas.openxmlformats.org/officeDocument/2006/relationships/slide" Target="slides/slide11.xml" /><Relationship Id="rIds279" Type="http://schemas.openxmlformats.org/officeDocument/2006/relationships/slide" Target="slides/slide12.xml" /><Relationship Id="rIds273" Type="http://schemas.openxmlformats.org/officeDocument/2006/relationships/slide" Target="slides/slide13.xml" /><Relationship Id="rIds274" Type="http://schemas.openxmlformats.org/officeDocument/2006/relationships/slide" Target="slides/slide14.xml" /><Relationship Id="rIds275" Type="http://schemas.openxmlformats.org/officeDocument/2006/relationships/slide" Target="slides/slide15.xml" /><Relationship Id="rIds276" Type="http://schemas.openxmlformats.org/officeDocument/2006/relationships/slide" Target="slides/slide16.xml" /><Relationship Id="rIds277" Type="http://schemas.openxmlformats.org/officeDocument/2006/relationships/slide" Target="slides/slide17.xml" /><Relationship Id="rIds266" Type="http://schemas.openxmlformats.org/officeDocument/2006/relationships/slide" Target="slides/slide18.xml" /><Relationship Id="rIds271" Type="http://schemas.openxmlformats.org/officeDocument/2006/relationships/slide" Target="slides/slide19.xml" /><Relationship Id="rIds282" Type="http://schemas.openxmlformats.org/officeDocument/2006/relationships/slide" Target="slides/slide20.xml" /><Relationship Id="rIds268" Type="http://schemas.openxmlformats.org/officeDocument/2006/relationships/slide" Target="slides/slide21.xml" /><Relationship Id="rIds286" Type="http://schemas.openxmlformats.org/officeDocument/2006/relationships/slide" Target="slides/slide22.xml" /><Relationship Id="rIds283" Type="http://schemas.openxmlformats.org/officeDocument/2006/relationships/slide" Target="slides/slide23.xml" /><Relationship Id="rIds288" Type="http://schemas.openxmlformats.org/officeDocument/2006/relationships/slide" Target="slides/slide24.xml" /><Relationship Id="rIds285" Type="http://schemas.openxmlformats.org/officeDocument/2006/relationships/slide" Target="slides/slide25.xml" /><Relationship Id="rIds258" Type="http://schemas.openxmlformats.org/officeDocument/2006/relationships/slide" Target="slides/slide26.xml" /><Relationship Id="rIds287" Type="http://schemas.openxmlformats.org/officeDocument/2006/relationships/slide" Target="slides/slide27.xml" /><Relationship Id="rIdp30" Type="http://schemas.openxmlformats.org/officeDocument/2006/relationships/presProps" Target="presProps.xml" /><Relationship Id="rIdp31" Type="http://schemas.openxmlformats.org/officeDocument/2006/relationships/tableStyles" Target="tableStyles.xml" /><Relationship Id="rIdp32" Type="http://schemas.openxmlformats.org/officeDocument/2006/relationships/viewProps" Target="viewProps.xml" /><Relationship Id="rIdt34" Type="http://schemas.openxmlformats.org/officeDocument/2006/relationships/theme" Target="theme/theme0.xml" /></Relationships>
</file>

<file path=ppt/slideLayouts/_rels/slideLayout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master0.xml.rels><?xml version="1.0" encoding="UTF-8" standalone="yes" ?><Relationships xmlns="http://schemas.openxmlformats.org/package/2006/relationships"><Relationship Id="rId0" Type="http://schemas.openxmlformats.org/officeDocument/2006/relationships/slideMaster" Target="../slideMasters/slideMaster0.xml" /><Relationship Id="rID1" Type="http://schemas.openxmlformats.org/officeDocument/2006/relationships/image" Target="../media/picture1.jpeg" /></Relationships>
</file>

<file path=ppt/slideLayouts/_rels/slideLayouttitle1.xml.rels><?xml version="1.0" encoding="UTF-8" standalone="yes" ?><Relationships xmlns="http://schemas.openxmlformats.org/package/2006/relationships"><Relationship Id="rId0" Type="http://schemas.openxmlformats.org/officeDocument/2006/relationships/slideMaster" Target="../slideMasters/slideMaster0.xml" /><Relationship Id="rID1" Type="http://schemas.openxmlformats.org/officeDocument/2006/relationships/image" Target="../media/picture1.jpeg" /></Relationships>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master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blipFill rotWithShape="0">
          <a:blip r:embed="rID1">
            <a:extLst/>
          </a:blip>
          <a:srcRect/>
          <a:stretch>
            <a:fillRect/>
          </a:stretch>
        </a:blip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Haga clic para cambiar el estilo de título </a:t>
            </a:r>
          </a:p>
        </p:txBody>
      </p:sp>
      <p:sp>
        <p:nvSpPr>
          <p:cNvPr id="1027" name=""/>
          <p:cNvSpPr>
            <a:spLocks noGrp="1"/>
          </p:cNvSpPr>
          <p:nvPr>
            <p:ph type="body" sz="full" idx="1"/>
          </p:nvPr>
        </p:nvSpPr>
        <p:spPr>
          <a:xfrm>
            <a:off x="685800" y="16764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Haga clic para modificar el estilo de texto del patrón</a:t>
            </a:r>
          </a:p>
          <a:p>
            <a:pPr lvl="1"/>
            <a:r>
              <a:rPr lang="en-US" altLang="en-US" dirty="0"/>
              <a:t>Segundo nivel</a:t>
            </a:r>
          </a:p>
          <a:p>
            <a:pPr lvl="2"/>
            <a:r>
              <a:rPr lang="en-US" altLang="en-US" dirty="0"/>
              <a:t>Tercer nivel</a:t>
            </a:r>
          </a:p>
          <a:p>
            <a:pPr lvl="3"/>
            <a:r>
              <a:rPr lang="en-US" altLang="en-US" dirty="0"/>
              <a:t>Cuarto nivel</a:t>
            </a:r>
          </a:p>
          <a:p>
            <a:pPr lvl="4"/>
            <a:r>
              <a:rPr lang="en-US" altLang="en-US" dirty="0"/>
              <a:t>Quinto nivel</a:t>
            </a:r>
          </a:p>
        </p:txBody>
      </p:sp>
      <p:sp>
        <p:nvSpPr>
          <p:cNvPr id="1031" name=""/>
          <p:cNvSpPr txBox="1">
            <a:spLocks/>
          </p:cNvSpPr>
          <p:nvPr/>
        </p:nvSpPr>
        <p:spPr>
          <a:xfrm rot="-5400000">
            <a:off x="-1315243" y="5237956"/>
            <a:ext cx="2935287" cy="3048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400" dirty="0">
                <a:solidFill>
                  <a:srgbClr val="989400"/>
                </a:solidFill>
                <a:latin charset="0" typeface="Arial Narrow"/>
              </a:rPr>
              <a:t>Luz María Nieto Caraveo, CIEP-FI-UASLP</a:t>
            </a:r>
          </a:p>
        </p:txBody>
      </p:sp>
    </p:spTree>
  </p:cSld>
</p:sldLayout>
</file>

<file path=ppt/slideLayouts/slideLayouttitle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showMasterSp="false">
  <p:cSld>
    <p:bg>
      <p:bgPr>
        <a:blipFill rotWithShape="0">
          <a:blip r:embed="rID1">
            <a:extLst/>
          </a:blip>
          <a:srcRect/>
          <a:stretch>
            <a:fillRect/>
          </a:stretch>
        </a:blipFill>
      </p:bgPr>
    </p:bg>
    <p:spTree>
      <p:nvGrpSpPr>
        <p:cNvPr id="46080" name=""/>
        <p:cNvGrpSpPr>
          <a:grpSpLocks/>
        </p:cNvGrpSpPr>
        <p:nvPr/>
      </p:nvGrpSpPr>
      <p:grpSpPr>
        <a:xfrm/>
      </p:grpSpPr>
      <p:sp>
        <p:nvSpPr>
          <p:cNvPr id="46082" name=""/>
          <p:cNvSpPr>
            <a:spLocks noGrp="1"/>
          </p:cNvSpPr>
          <p:nvPr>
            <p:ph type="ctrTitle" sz="full" idx="0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dirty="0"/>
              <a:t>Haga clic para cambiar el estilo de título </a:t>
            </a:r>
          </a:p>
        </p:txBody>
      </p:sp>
      <p:sp>
        <p:nvSpPr>
          <p:cNvPr id="46083" name=""/>
          <p:cNvSpPr>
            <a:spLocks noGrp="1"/>
          </p:cNvSpPr>
          <p:nvPr>
            <p:ph type="subTitle" sz="full" idx="1"/>
          </p:nvPr>
        </p:nvSpPr>
        <p:spPr>
          <a:xfrm>
            <a:off x="1371600" y="3886200"/>
            <a:ext cx="6400800" cy="1752600"/>
          </a:xfrm>
          <a:noFill/>
          <a:ln>
            <a:noFill/>
          </a:ln>
        </p:spPr>
        <p:txBody>
          <a:bodyPr/>
          <a:lstStyle>
            <a:lvl1pPr algn="ctr" marL="0">
              <a:buNone/>
              <a:defRPr/>
            </a:lvl1pPr>
            <a:lvl2pPr algn="ctr" marL="457200">
              <a:buNone/>
              <a:defRPr/>
            </a:lvl2pPr>
            <a:lvl3pPr algn="ctr" marL="914400">
              <a:buNone/>
              <a:defRPr/>
            </a:lvl3pPr>
            <a:lvl4pPr algn="ctr" marL="1371600">
              <a:buNone/>
              <a:defRPr/>
            </a:lvl4pPr>
            <a:lvl5pPr algn="ctr" marL="1828800">
              <a:buNone/>
              <a:defRPr/>
            </a:lvl5pPr>
          </a:lstStyle>
          <a:p>
            <a:pPr lvl="0"/>
            <a:r>
              <a:rPr lang="en-US" altLang="en-US" dirty="0"/>
              <a:t>Haga clic para modificar el estilo de subtítulo del patrón</a:t>
            </a:r>
          </a:p>
        </p:txBody>
      </p:sp>
      <p:sp>
        <p:nvSpPr>
          <p:cNvPr id="46084" name=""/>
          <p:cNvSpPr txBox="1">
            <a:spLocks/>
          </p:cNvSpPr>
          <p:nvPr/>
        </p:nvSpPr>
        <p:spPr>
          <a:xfrm>
            <a:off x="2455863" y="5943600"/>
            <a:ext cx="4233862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 b="1">
                <a:solidFill>
                  <a:srgbClr val="cccc00"/>
                </a:solidFill>
                <a:latin charset="0" typeface="Arial Narrow"/>
              </a:rPr>
              <a:t>Luz María Nieto Caraveo, CIEP-FI-UASLP</a:t>
            </a:r>
          </a:p>
        </p:txBody>
      </p:sp>
      <p:sp>
        <p:nvSpPr>
          <p:cNvPr id="46085" name=""/>
          <p:cNvSpPr txBox="1">
            <a:spLocks/>
          </p:cNvSpPr>
          <p:nvPr/>
        </p:nvSpPr>
        <p:spPr>
          <a:xfrm>
            <a:off x="2349500" y="279400"/>
            <a:ext cx="4446588" cy="7302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400" dirty="0">
                <a:latin charset="0" typeface="Arial Narrow"/>
              </a:rPr>
              <a:t>Curso «Educación Ambiental»</a:t>
            </a:r>
            <a:r>
              <a:rPr lang="en-US" altLang="en-US" sz="1400" dirty="0">
                <a:latin charset="0" typeface="Arial Narrow"/>
              </a:rPr>
              <a:t/>
            </a:r>
            <a:br/>
            <a:r>
              <a:rPr lang="en-US" altLang="en-US" sz="1400" dirty="0">
                <a:latin charset="0" typeface="Arial Narrow"/>
              </a:rPr>
              <a:t>Programa Multidisciplinario de Posgrado en Ciencias Ambientales</a:t>
            </a:r>
            <a:r>
              <a:rPr lang="en-US" altLang="en-US" sz="1400" dirty="0">
                <a:latin charset="0" typeface="Arial Narrow"/>
              </a:rPr>
              <a:t/>
            </a:r>
            <a:br/>
            <a:r>
              <a:rPr lang="en-US" altLang="en-US" sz="1400" dirty="0">
                <a:latin charset="0" typeface="Arial Narrow"/>
              </a:rPr>
              <a:t>Universidad Autónoma de San Luis Potosí</a:t>
            </a:r>
          </a:p>
        </p:txBody>
      </p:sp>
    </p:spTree>
  </p:cSld>
</p:sldLayout>
</file>

<file path=ppt/slideMasters/_rels/slideMaster0.xml.rels><?xml version="1.0" encoding="UTF-8" standalone="yes" ?><Relationships xmlns="http://schemas.openxmlformats.org/package/2006/relationships"><Relationship Id="rId1" Type="http://schemas.openxmlformats.org/officeDocument/2006/relationships/theme" Target="../theme/theme0.xml" /><Relationship Id="rID1" Type="http://schemas.openxmlformats.org/officeDocument/2006/relationships/image" Target="../media/picture1.jpeg" /><Relationship Id="rId3" Type="http://schemas.openxmlformats.org/officeDocument/2006/relationships/slideLayout" Target="../slideLayouts/slideLayout0.xml" /><Relationship Id="rId4" Type="http://schemas.openxmlformats.org/officeDocument/2006/relationships/slideLayout" Target="../slideLayouts/slideLayout1.xml" /><Relationship Id="rId5" Type="http://schemas.openxmlformats.org/officeDocument/2006/relationships/slideLayout" Target="../slideLayouts/slideLayout2.xml" /><Relationship Id="rId6" Type="http://schemas.openxmlformats.org/officeDocument/2006/relationships/slideLayout" Target="../slideLayouts/slideLayout3.xml" /><Relationship Id="rId7" Type="http://schemas.openxmlformats.org/officeDocument/2006/relationships/slideLayout" Target="../slideLayouts/slideLayout4.xml" /><Relationship Id="rId8" Type="http://schemas.openxmlformats.org/officeDocument/2006/relationships/slideLayout" Target="../slideLayouts/slideLayout5.xml" /><Relationship Id="rId9" Type="http://schemas.openxmlformats.org/officeDocument/2006/relationships/slideLayout" Target="../slideLayouts/slideLayout6.xml" /><Relationship Id="rId10" Type="http://schemas.openxmlformats.org/officeDocument/2006/relationships/slideLayout" Target="../slideLayouts/slideLayout7.xml" /><Relationship Id="rId11" Type="http://schemas.openxmlformats.org/officeDocument/2006/relationships/slideLayout" Target="../slideLayouts/slideLayout8.xml" /><Relationship Id="rId12" Type="http://schemas.openxmlformats.org/officeDocument/2006/relationships/slideLayout" Target="../slideLayouts/slideLayout9.xml" /><Relationship Id="rId13" Type="http://schemas.openxmlformats.org/officeDocument/2006/relationships/slideLayout" Target="../slideLayouts/slideLayout10.xml" /><Relationship Id="rId14" Type="http://schemas.openxmlformats.org/officeDocument/2006/relationships/slideLayout" Target="../slideLayouts/slideLayoutmaster0.xml" /><Relationship Id="rId15" Type="http://schemas.openxmlformats.org/officeDocument/2006/relationships/slideLayout" Target="../slideLayouts/slideLayouttitle1.xml" /></Relationships>
</file>

<file path=ppt/slideMasters/slideMaster0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blipFill rotWithShape="0">
          <a:blip r:embed="rID1">
            <a:extLst/>
          </a:blip>
          <a:srcRect/>
          <a:stretch>
            <a:fillRect/>
          </a:stretch>
        </a:blip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lvl="0"/>
            <a:r>
              <a:rPr lang="en-US" altLang="en-US" dirty="0"/>
              <a:t>Haga clic para cambiar el estilo de título </a:t>
            </a:r>
          </a:p>
        </p:txBody>
      </p:sp>
      <p:sp>
        <p:nvSpPr>
          <p:cNvPr id="1027" name=""/>
          <p:cNvSpPr>
            <a:spLocks noGrp="1"/>
          </p:cNvSpPr>
          <p:nvPr>
            <p:ph type="body" sz="full" idx="1"/>
          </p:nvPr>
        </p:nvSpPr>
        <p:spPr>
          <a:xfrm>
            <a:off x="685800" y="1676400"/>
            <a:ext cx="7772400" cy="4876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Haga clic para modificar el estilo de texto del patrón</a:t>
            </a:r>
          </a:p>
          <a:p>
            <a:pPr lvl="1"/>
            <a:r>
              <a:rPr lang="en-US" altLang="en-US" dirty="0"/>
              <a:t>Segundo nivel</a:t>
            </a:r>
          </a:p>
          <a:p>
            <a:pPr lvl="2"/>
            <a:r>
              <a:rPr lang="en-US" altLang="en-US" dirty="0"/>
              <a:t>Tercer nivel</a:t>
            </a:r>
          </a:p>
          <a:p>
            <a:pPr lvl="3"/>
            <a:r>
              <a:rPr lang="en-US" altLang="en-US" dirty="0"/>
              <a:t>Cuarto nivel</a:t>
            </a:r>
          </a:p>
          <a:p>
            <a:pPr lvl="4"/>
            <a:r>
              <a:rPr lang="en-US" altLang="en-US" dirty="0"/>
              <a:t>Quinto nivel</a:t>
            </a:r>
          </a:p>
        </p:txBody>
      </p:sp>
      <p:sp>
        <p:nvSpPr>
          <p:cNvPr id="1031" name=""/>
          <p:cNvSpPr txBox="1">
            <a:spLocks/>
          </p:cNvSpPr>
          <p:nvPr/>
        </p:nvSpPr>
        <p:spPr>
          <a:xfrm rot="-5400000">
            <a:off x="-1315243" y="5237956"/>
            <a:ext cx="2935287" cy="3048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400" dirty="0">
                <a:solidFill>
                  <a:srgbClr val="989400"/>
                </a:solidFill>
                <a:latin charset="0" typeface="Arial Narrow"/>
              </a:rPr>
              <a:t>Luz María Nieto Caraveo, CIEP-FI-UASLP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3"/>
    <p:sldLayoutId id="2147489101" r:id="rId4"/>
    <p:sldLayoutId id="2147489102" r:id="rId5"/>
    <p:sldLayoutId id="2147489103" r:id="rId6"/>
    <p:sldLayoutId id="2147489104" r:id="rId7"/>
    <p:sldLayoutId id="2147489105" r:id="rId8"/>
    <p:sldLayoutId id="2147489106" r:id="rId9"/>
    <p:sldLayoutId id="2147489107" r:id="rId10"/>
    <p:sldLayoutId id="2147489108" r:id="rId11"/>
    <p:sldLayoutId id="2147489109" r:id="rId12"/>
    <p:sldLayoutId id="2147489110" r:id="rId13"/>
    <p:sldLayoutId id="2147489111" r:id="rId14"/>
    <p:sldLayoutId id="2147489112" r:id="rId15"/>
  </p:sldLayoutIdLst>
  <p:txStyles>
    <p:titleStyle>
      <a:lvl1pPr indent="0" algn="ctr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3600" b="1">
          <a:solidFill>
            <a:srgbClr val="ffcc00"/>
          </a:solidFill>
          <a:latin charset="0" typeface="Arial"/>
        </a:defRPr>
      </a:lvl1pPr>
    </p:titleStyle>
    <p:bodyStyle>
      <a:lvl1pPr indent="-342900" algn="l" fontAlgn="base" marL="3429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ffcc00"/>
        </a:buClr>
        <a:buChar char="•"/>
        <a:defRPr sz="3200">
          <a:solidFill>
            <a:srgbClr val="ffffcc"/>
          </a:solidFill>
          <a:latin charset="0" typeface="Arial Narrow"/>
        </a:defRPr>
      </a:lvl1pPr>
      <a:lvl2pPr indent="-285750" algn="l" fontAlgn="base" marL="74295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ffff66"/>
        </a:buClr>
        <a:buChar char="–"/>
        <a:defRPr sz="2800">
          <a:solidFill>
            <a:srgbClr val="ffffcc"/>
          </a:solidFill>
          <a:latin charset="0" typeface="Arial Narrow"/>
        </a:defRPr>
      </a:lvl2pPr>
      <a:lvl3pPr indent="-228600" algn="l" fontAlgn="base" marL="1143000" eaLnBrk="1" hangingPunct="true" rtl="false">
        <a:lnSpc>
          <a:spcPct val="100000"/>
        </a:lnSpc>
        <a:spcBef>
          <a:spcPct val="20000"/>
        </a:spcBef>
        <a:spcAft>
          <a:spcPct val="0"/>
        </a:spcAft>
        <a:buClr>
          <a:srgbClr val="ffcccc"/>
        </a:buClr>
        <a:buChar char="•"/>
        <a:defRPr sz="2400">
          <a:solidFill>
            <a:srgbClr val="ffffcc"/>
          </a:solidFill>
          <a:latin charset="0" typeface="Arial Narrow"/>
        </a:defRPr>
      </a:lvl3pPr>
      <a:lvl4pPr indent="-228600" algn="l" fontAlgn="base" marL="1600200" eaLnBrk="1" hangingPunct="true" rtl="false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ffffcc"/>
          </a:solidFill>
          <a:latin charset="0" typeface="Arial Narrow"/>
        </a:defRPr>
      </a:lvl4pPr>
      <a:lvl5pPr indent="-228600" algn="l" fontAlgn="base" marL="2057400" eaLnBrk="1" hangingPunct="true" rtl="false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ffffcc"/>
          </a:solidFill>
          <a:latin charset="0" typeface="Arial Narrow"/>
        </a:defRPr>
      </a:lvl5pPr>
    </p:bodyStyle>
  </p:txStyles>
</p:sldMaster>
</file>

<file path=ppt/slides/_rels/slide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title1.xml" /><Relationship Id="rID3" Type="http://schemas.openxmlformats.org/officeDocument/2006/relationships/image" Target="../media/picture3.png" /><Relationship Id="ridHyperlink49" Type="http://schemas.openxmlformats.org/officeDocument/2006/relationships/hyperlink" Target="http://ambiental.uaslp.mx/docs/LMNC-PP-0302-ComoMapaConcep.zip" TargetMode="External" /></Relationships>
</file>

<file path=ppt/slides/_rels/slide1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0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1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png" /><Relationship Id="rID7" Type="http://schemas.openxmlformats.org/officeDocument/2006/relationships/image" Target="../media/picture7.png" /><Relationship Id="rID4" Type="http://schemas.openxmlformats.org/officeDocument/2006/relationships/image" Target="../media/picture4.png" /></Relationships>
</file>

<file path=ppt/slides/_rels/slide12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png" /><Relationship Id="rID4" Type="http://schemas.openxmlformats.org/officeDocument/2006/relationships/image" Target="../media/picture4.png" /><Relationship Id="rID7" Type="http://schemas.openxmlformats.org/officeDocument/2006/relationships/image" Target="../media/picture7.png" /><Relationship Id="rID8" Type="http://schemas.openxmlformats.org/officeDocument/2006/relationships/image" Target="../media/picture8.png" /></Relationships>
</file>

<file path=ppt/slides/_rels/slide13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png" /></Relationships>
</file>

<file path=ppt/slides/_rels/slide14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png" /></Relationships>
</file>

<file path=ppt/slides/_rels/slide15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png" /></Relationships>
</file>

<file path=ppt/slides/_rels/slide16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7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18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5" Type="http://schemas.openxmlformats.org/officeDocument/2006/relationships/image" Target="../media/picture5.png" /></Relationships>
</file>

<file path=ppt/slides/_rels/slide19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0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1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2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3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4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5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26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Hyperlink4" Type="http://schemas.openxmlformats.org/officeDocument/2006/relationships/hyperlink" Target="http://ambiental.uaslp.mx/docs/LMNC-PP-LRITC-EscribirEnsayo.pdf" TargetMode="External" /><Relationship Id="ridHyperlink2" Type="http://schemas.openxmlformats.org/officeDocument/2006/relationships/hyperlink" Target="http://ambiental.uaslp.mx/docs/LMNC-PP-LRITC-EscribirEnsayo.pdf" TargetMode="External" /><Relationship Id="ridHyperlink6" Type="http://schemas.openxmlformats.org/officeDocument/2006/relationships/hyperlink" Target="http://www.didacticahistoria.com/didacticos/did09.htm" TargetMode="External" /><Relationship Id="ridHyperlink7" Type="http://schemas.openxmlformats.org/officeDocument/2006/relationships/hyperlink" Target="http://www.cip.es/netdidactica/articulos/mapas.htm" TargetMode="External" /><Relationship Id="ridHyperlink9" Type="http://schemas.openxmlformats.org/officeDocument/2006/relationships/hyperlink" Target="http://www.geocities.com/Athens/Olympus/3232/" TargetMode="External" /><Relationship Id="ridHyperlink13" Type="http://schemas.openxmlformats.org/officeDocument/2006/relationships/hyperlink" Target="http://fp.bio.utk.edu/evo-eco/resources/Novak_on_Concept_Maps.pdf" TargetMode="External" /><Relationship Id="ridHyperlink12" Type="http://schemas.openxmlformats.org/officeDocument/2006/relationships/hyperlink" Target="http://vasconcelos.ilce.edu.mx:2000/redescolar/dcursolinea/MAPAS_CONCEPTUALES.rtf" TargetMode="External"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title1.xml" /><Relationship Id="rID9" Type="http://schemas.openxmlformats.org/officeDocument/2006/relationships/image" Target="../media/picture9.png" /></Relationships>
</file>

<file path=ppt/slides/_rels/slide3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4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5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6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7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_rels/slide8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2" Type="http://schemas.openxmlformats.org/officeDocument/2006/relationships/image" Target="../media/picture2.png" /></Relationships>
</file>

<file path=ppt/slides/_rels/slide9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38912" name=""/>
        <p:cNvGrpSpPr>
          <a:grpSpLocks/>
        </p:cNvGrpSpPr>
        <p:nvPr/>
      </p:nvGrpSpPr>
      <p:grpSpPr>
        <a:xfrm/>
      </p:grpSpPr>
      <p:sp>
        <p:nvSpPr>
          <p:cNvPr id="38916" name=""/>
          <p:cNvSpPr>
            <a:spLocks/>
          </p:cNvSpPr>
          <p:nvPr>
            <p:ph type="ctrTitle" sz="full" idx="0"/>
          </p:nvPr>
        </p:nvSpPr>
        <p:spPr>
          <a:xfrm rot="0">
            <a:off x="914400" y="1371600"/>
            <a:ext cx="7772400" cy="1470025"/>
          </a:xfrm>
          <a:ln/>
        </p:spPr>
        <p:txBody>
          <a:bodyPr/>
          <a:lstStyle/>
          <a:p>
            <a:pPr/>
            <a:r>
              <a:rPr lang="en-US" altLang="en-US" sz="4800" dirty="0"/>
              <a:t>Cómo construir un mapa conceptual de un texto</a:t>
            </a:r>
          </a:p>
        </p:txBody>
      </p:sp>
      <p:sp>
        <p:nvSpPr>
          <p:cNvPr id="38918" name=""/>
          <p:cNvSpPr>
            <a:spLocks/>
          </p:cNvSpPr>
          <p:nvPr>
            <p:ph type="subTitle" sz="full" idx="1"/>
          </p:nvPr>
        </p:nvSpPr>
        <p:spPr>
          <a:xfrm>
            <a:off x="1600200" y="4038600"/>
            <a:ext cx="6400800" cy="914400"/>
          </a:xfrm>
          <a:ln/>
        </p:spPr>
        <p:txBody>
          <a:bodyPr/>
          <a:lstStyle/>
          <a:p>
            <a:pPr/>
            <a:r>
              <a:rPr lang="en-US" altLang="en-US" sz="2400" dirty="0"/>
              <a:t>Ejemplo con el Texto de </a:t>
            </a:r>
            <a:r>
              <a:rPr lang="en-US" altLang="en-US" sz="2400" dirty="0"/>
              <a:t>Édgar</a:t>
            </a:r>
            <a:r>
              <a:rPr lang="en-US" altLang="en-US" sz="2400" dirty="0"/>
              <a:t> González-</a:t>
            </a:r>
            <a:r>
              <a:rPr lang="en-US" altLang="en-US" sz="2400" dirty="0"/>
              <a:t>Gaudiano</a:t>
            </a:r>
            <a:r>
              <a:rPr lang="en-US" altLang="en-US" sz="2400" dirty="0"/>
              <a:t> sobre la Historia de la Educación Ambiental</a:t>
            </a:r>
          </a:p>
        </p:txBody>
      </p:sp>
      <p:pic>
        <p:nvPicPr>
          <p:cNvPr id="38920" name="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4248150" y="3119438"/>
            <a:ext cx="647700" cy="619125"/>
          </a:xfrm>
          <a:prstGeom prst="rect">
            <a:avLst/>
          </a:prstGeom>
          <a:ln/>
        </p:spPr>
      </p:pic>
      <p:sp>
        <p:nvSpPr>
          <p:cNvPr id="38921" name=""/>
          <p:cNvSpPr txBox="1">
            <a:spLocks/>
          </p:cNvSpPr>
          <p:nvPr/>
        </p:nvSpPr>
        <p:spPr>
          <a:xfrm>
            <a:off x="2476500" y="5086006"/>
            <a:ext cx="5587442" cy="26228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Disponible en: </a:t>
            </a:r>
            <a:r>
              <a:rPr lang="en-US" altLang="en-US" sz="1200" dirty="0">
                <a:latin charset="0" typeface="Arial Narrow"/>
                <a:hlinkClick r:id="ridHyperlink49"/>
              </a:rPr>
              <a:t>http</a:t>
            </a:r>
            <a:r>
              <a:rPr lang="en-US" altLang="en-US" sz="1200" dirty="0">
                <a:latin charset="0" typeface="Arial Narrow"/>
                <a:hlinkClick r:id="ridHyperlink49"/>
              </a:rPr>
              <a:t>://</a:t>
            </a:r>
            <a:r>
              <a:rPr lang="en-US" altLang="en-US" sz="1200" dirty="0">
                <a:latin charset="0" typeface="Arial Narrow"/>
                <a:hlinkClick r:id="ridHyperlink49"/>
              </a:rPr>
              <a:t>ambiental.uaslp.mx</a:t>
            </a:r>
            <a:r>
              <a:rPr lang="en-US" altLang="en-US" sz="1200" dirty="0">
                <a:latin charset="0" typeface="Arial Narrow"/>
                <a:hlinkClick r:id="ridHyperlink49"/>
              </a:rPr>
              <a:t>/</a:t>
            </a:r>
            <a:r>
              <a:rPr lang="en-US" altLang="en-US" sz="1200" dirty="0">
                <a:latin charset="0" typeface="Arial Narrow"/>
                <a:hlinkClick r:id="ridHyperlink49"/>
              </a:rPr>
              <a:t>docs</a:t>
            </a:r>
            <a:r>
              <a:rPr lang="en-US" altLang="en-US" sz="1200" dirty="0">
                <a:latin charset="0" typeface="Arial Narrow"/>
                <a:hlinkClick r:id="ridHyperlink49"/>
              </a:rPr>
              <a:t>/LMNC-PP-0302-</a:t>
            </a:r>
            <a:r>
              <a:rPr lang="en-US" altLang="en-US" sz="1200" dirty="0">
                <a:latin charset="0" typeface="Arial Narrow"/>
                <a:hlinkClick r:id="ridHyperlink49"/>
              </a:rPr>
              <a:t>ComoMapaConcep.zip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47104" name=""/>
        <p:cNvGrpSpPr>
          <a:grpSpLocks/>
        </p:cNvGrpSpPr>
        <p:nvPr/>
      </p:nvGrpSpPr>
      <p:grpSpPr>
        <a:xfrm/>
      </p:grpSpPr>
      <p:sp>
        <p:nvSpPr>
          <p:cNvPr id="47106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¿Qué es un mapa conceptual?</a:t>
            </a:r>
          </a:p>
        </p:txBody>
      </p:sp>
      <p:sp>
        <p:nvSpPr>
          <p:cNvPr id="47107" name=""/>
          <p:cNvSpPr>
            <a:spLocks/>
          </p:cNvSpPr>
          <p:nvPr>
            <p:ph type="body" sz="full" idx="1"/>
          </p:nvPr>
        </p:nvSpPr>
        <p:spPr>
          <a:xfrm>
            <a:off x="1143000" y="1600200"/>
            <a:ext cx="7162800" cy="4876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/>
              <a:t>“Esquema gráfico que pone de manifiesto las relaciones entre las ideas” </a:t>
            </a:r>
            <a:r>
              <a:rPr lang="en-US" altLang="en-US" sz="1800" dirty="0"/>
              <a:t>(Serafini, 1997)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/>
              <a:t>“Una herramienta de asociación, interrelación, discriminación, descripción y ejemplificación de contenidos, con un alto poder de visualización” </a:t>
            </a:r>
            <a:r>
              <a:rPr lang="en-US" altLang="en-US" sz="1800" dirty="0"/>
              <a:t>(Castillo, 2001; citado por Arellano 2002)</a:t>
            </a:r>
            <a:r>
              <a:rPr lang="en-US" altLang="en-US" sz="18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/>
              <a:t>Contiene </a:t>
            </a:r>
            <a:r>
              <a:rPr lang="en-US" altLang="en-US" sz="2800" dirty="0">
                <a:solidFill>
                  <a:srgbClr val="ffff66"/>
                </a:solidFill>
              </a:rPr>
              <a:t>proposiciones</a:t>
            </a:r>
            <a:r>
              <a:rPr lang="en-US" altLang="en-US" sz="2800" dirty="0"/>
              <a:t>, que a su vez están formadas por: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Conceptos (Nociones clave)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400" dirty="0"/>
              <a:t>Palabras enlace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8368" name=""/>
        <p:cNvGrpSpPr>
          <a:grpSpLocks/>
        </p:cNvGrpSpPr>
        <p:nvPr/>
      </p:nvGrpSpPr>
      <p:grpSpPr>
        <a:xfrm/>
      </p:grpSpPr>
      <p:sp>
        <p:nvSpPr>
          <p:cNvPr id="58370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Lectura rápida del texto</a:t>
            </a:r>
          </a:p>
        </p:txBody>
      </p:sp>
      <p:sp>
        <p:nvSpPr>
          <p:cNvPr id="58371" name=""/>
          <p:cNvSpPr>
            <a:spLocks/>
          </p:cNvSpPr>
          <p:nvPr>
            <p:ph type="body" sz="full" idx="1"/>
          </p:nvPr>
        </p:nvSpPr>
        <p:spPr>
          <a:xfrm>
            <a:off x="1295400" y="1752600"/>
            <a:ext cx="7239000" cy="45720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En la primera lectura del texto: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captan los propósitos explícitos e implícitos del autor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construye una idea general del contenido, separando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grandes ideas centrales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argumentos y datos de apoyo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hace un subrayado preliminar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hacen anotaciones, dibujos, esquemas, etc. en papel (primer bosquejo)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7824" name=""/>
        <p:cNvGrpSpPr>
          <a:grpSpLocks/>
        </p:cNvGrpSpPr>
        <p:nvPr/>
      </p:nvGrpSpPr>
      <p:grpSpPr>
        <a:xfrm/>
      </p:grpSpPr>
      <p:pic>
        <p:nvPicPr>
          <p:cNvPr id="77826" name=""/>
          <p:cNvPicPr>
            <a:picLocks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>
          <a:xfrm>
            <a:off x="1206500" y="762000"/>
            <a:ext cx="7786688" cy="60563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7827" name=""/>
          <p:cNvSpPr>
            <a:spLocks/>
          </p:cNvSpPr>
          <p:nvPr/>
        </p:nvSpPr>
        <p:spPr>
          <a:xfrm>
            <a:off x="838200" y="-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0" algn="ctr" fontAlgn="base" marL="0" eaLnBrk="1" hangingPunct="true" rtl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>
                <a:solidFill>
                  <a:srgbClr val="ffcc00"/>
                </a:solidFill>
                <a:latin charset="0" typeface="Arial"/>
              </a:defRPr>
            </a:lvl1pPr>
          </a:lstStyle>
          <a:p>
            <a:pPr/>
            <a:r>
              <a:rPr lang="en-US" altLang="en-US" sz="2800" dirty="0"/>
              <a:t>Inicio de mi bosquejo...</a:t>
            </a:r>
          </a:p>
        </p:txBody>
      </p:sp>
      <p:sp>
        <p:nvSpPr>
          <p:cNvPr id="77828" name=""/>
          <p:cNvSpPr>
            <a:spLocks/>
          </p:cNvSpPr>
          <p:nvPr/>
        </p:nvSpPr>
        <p:spPr>
          <a:xfrm>
            <a:off x="1235075" y="2790825"/>
            <a:ext cx="7772401" cy="3962400"/>
          </a:xfrm>
          <a:prstGeom prst="rect">
            <a:avLst/>
          </a:prstGeom>
          <a:solidFill>
            <a:srgbClr val="FFFFFF"/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7830" name=""/>
          <p:cNvSpPr>
            <a:spLocks/>
          </p:cNvSpPr>
          <p:nvPr/>
        </p:nvSpPr>
        <p:spPr>
          <a:xfrm>
            <a:off x="3092450" y="2667000"/>
            <a:ext cx="0" cy="396240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7831" name=""/>
          <p:cNvSpPr>
            <a:spLocks/>
          </p:cNvSpPr>
          <p:nvPr/>
        </p:nvSpPr>
        <p:spPr>
          <a:xfrm>
            <a:off x="3092450" y="2867025"/>
            <a:ext cx="5791200" cy="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7832" name=""/>
          <p:cNvSpPr>
            <a:spLocks/>
          </p:cNvSpPr>
          <p:nvPr/>
        </p:nvSpPr>
        <p:spPr>
          <a:xfrm>
            <a:off x="3130550" y="3429000"/>
            <a:ext cx="5791200" cy="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pic>
        <p:nvPicPr>
          <p:cNvPr id="77834" name=""/>
          <p:cNvPicPr>
            <a:picLocks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>
          <a:xfrm>
            <a:off x="8407400" y="3605213"/>
            <a:ext cx="495300" cy="3270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7835" name=""/>
          <p:cNvSpPr>
            <a:spLocks/>
          </p:cNvSpPr>
          <p:nvPr/>
        </p:nvSpPr>
        <p:spPr>
          <a:xfrm>
            <a:off x="3168650" y="4972050"/>
            <a:ext cx="5791200" cy="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pic>
        <p:nvPicPr>
          <p:cNvPr id="77836" name=""/>
          <p:cNvPicPr>
            <a:picLocks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8369300" y="2908300"/>
            <a:ext cx="561976" cy="465138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8848" name=""/>
        <p:cNvGrpSpPr>
          <a:grpSpLocks/>
        </p:cNvGrpSpPr>
        <p:nvPr/>
      </p:nvGrpSpPr>
      <p:grpSpPr>
        <a:xfrm/>
      </p:grpSpPr>
      <p:pic>
        <p:nvPicPr>
          <p:cNvPr id="78850" name=""/>
          <p:cNvPicPr>
            <a:picLocks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>
          <a:xfrm>
            <a:off x="1066800" y="762000"/>
            <a:ext cx="7786688" cy="60563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8851" name=""/>
          <p:cNvSpPr>
            <a:spLocks/>
          </p:cNvSpPr>
          <p:nvPr/>
        </p:nvSpPr>
        <p:spPr>
          <a:xfrm>
            <a:off x="838200" y="-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0" algn="ctr" fontAlgn="base" marL="0" eaLnBrk="1" hangingPunct="true" rtl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>
                <a:solidFill>
                  <a:srgbClr val="ffcc00"/>
                </a:solidFill>
                <a:latin charset="0" typeface="Arial"/>
              </a:defRPr>
            </a:lvl1pPr>
          </a:lstStyle>
          <a:p>
            <a:pPr/>
            <a:r>
              <a:rPr lang="en-US" altLang="en-US" sz="2800" dirty="0"/>
              <a:t>Sigue mi bosquejo... </a:t>
            </a:r>
          </a:p>
        </p:txBody>
      </p:sp>
      <p:sp>
        <p:nvSpPr>
          <p:cNvPr id="78852" name=""/>
          <p:cNvSpPr>
            <a:spLocks/>
          </p:cNvSpPr>
          <p:nvPr/>
        </p:nvSpPr>
        <p:spPr>
          <a:xfrm>
            <a:off x="1095375" y="2905125"/>
            <a:ext cx="1854200" cy="3848100"/>
          </a:xfrm>
          <a:prstGeom prst="rect">
            <a:avLst/>
          </a:prstGeom>
          <a:solidFill>
            <a:srgbClr val="FFFFFF"/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8853" name=""/>
          <p:cNvSpPr>
            <a:spLocks/>
          </p:cNvSpPr>
          <p:nvPr/>
        </p:nvSpPr>
        <p:spPr>
          <a:xfrm>
            <a:off x="2952750" y="2667000"/>
            <a:ext cx="0" cy="396240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8854" name=""/>
          <p:cNvSpPr>
            <a:spLocks/>
          </p:cNvSpPr>
          <p:nvPr/>
        </p:nvSpPr>
        <p:spPr>
          <a:xfrm>
            <a:off x="2952750" y="2867025"/>
            <a:ext cx="5791200" cy="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8855" name=""/>
          <p:cNvSpPr>
            <a:spLocks/>
          </p:cNvSpPr>
          <p:nvPr/>
        </p:nvSpPr>
        <p:spPr>
          <a:xfrm>
            <a:off x="2990850" y="3429000"/>
            <a:ext cx="5791200" cy="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pic>
        <p:nvPicPr>
          <p:cNvPr id="78856" name=""/>
          <p:cNvPicPr>
            <a:picLocks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8305800" y="2844800"/>
            <a:ext cx="561976" cy="46513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8857" name=""/>
          <p:cNvPicPr>
            <a:picLocks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>
          <a:xfrm>
            <a:off x="8267700" y="3605213"/>
            <a:ext cx="495300" cy="3270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8858" name=""/>
          <p:cNvSpPr>
            <a:spLocks/>
          </p:cNvSpPr>
          <p:nvPr/>
        </p:nvSpPr>
        <p:spPr>
          <a:xfrm>
            <a:off x="3028950" y="4972050"/>
            <a:ext cx="5791200" cy="0"/>
          </a:xfrm>
          <a:prstGeom prst="line">
            <a:avLst/>
          </a:prstGeom>
          <a:noFill/>
          <a:ln>
            <a:solidFill>
              <a:srgbClr val="0b16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8859" name=""/>
          <p:cNvSpPr>
            <a:spLocks/>
          </p:cNvSpPr>
          <p:nvPr/>
        </p:nvSpPr>
        <p:spPr>
          <a:xfrm>
            <a:off x="6403975" y="2740025"/>
            <a:ext cx="2451101" cy="3949700"/>
          </a:xfrm>
          <a:prstGeom prst="rect">
            <a:avLst/>
          </a:prstGeom>
          <a:solidFill>
            <a:srgbClr val="FFFFFF"/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8860" name=""/>
          <p:cNvSpPr>
            <a:spLocks/>
          </p:cNvSpPr>
          <p:nvPr/>
        </p:nvSpPr>
        <p:spPr>
          <a:xfrm>
            <a:off x="1092200" y="6108700"/>
            <a:ext cx="7683500" cy="749300"/>
          </a:xfrm>
          <a:prstGeom prst="rect">
            <a:avLst/>
          </a:prstGeom>
          <a:solidFill>
            <a:srgbClr val="FFFFFF"/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pic>
        <p:nvPicPr>
          <p:cNvPr id="78861" name=""/>
          <p:cNvPicPr>
            <a:picLocks/>
          </p:cNvPicPr>
          <p:nvPr/>
        </p:nvPicPr>
        <p:blipFill>
          <a:blip r:embed="rID8">
            <a:extLst/>
          </a:blip>
          <a:srcRect/>
          <a:stretch>
            <a:fillRect/>
          </a:stretch>
        </p:blipFill>
        <p:spPr>
          <a:xfrm>
            <a:off x="8135938" y="3617913"/>
            <a:ext cx="695324" cy="5619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8862" name=""/>
          <p:cNvPicPr>
            <a:picLocks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8229600" y="2908300"/>
            <a:ext cx="561976" cy="465138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1680" name=""/>
        <p:cNvGrpSpPr>
          <a:grpSpLocks/>
        </p:cNvGrpSpPr>
        <p:nvPr/>
      </p:nvGrpSpPr>
      <p:grpSpPr>
        <a:xfrm/>
      </p:grpSpPr>
      <p:pic>
        <p:nvPicPr>
          <p:cNvPr id="71709" name=""/>
          <p:cNvPicPr>
            <a:picLocks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>
          <a:xfrm>
            <a:off x="1066800" y="762000"/>
            <a:ext cx="7786688" cy="60563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1684" name=""/>
          <p:cNvSpPr>
            <a:spLocks/>
          </p:cNvSpPr>
          <p:nvPr/>
        </p:nvSpPr>
        <p:spPr>
          <a:xfrm>
            <a:off x="838200" y="-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0" algn="ctr" fontAlgn="base" marL="0" eaLnBrk="1" hangingPunct="true" rtl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>
                <a:solidFill>
                  <a:srgbClr val="ffcc00"/>
                </a:solidFill>
                <a:latin charset="0" typeface="Arial"/>
              </a:defRPr>
            </a:lvl1pPr>
          </a:lstStyle>
          <a:p>
            <a:pPr/>
            <a:r>
              <a:rPr lang="en-US" altLang="en-US" sz="2800" dirty="0"/>
              <a:t>Conclusión de mi bosquejo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2704" name=""/>
        <p:cNvGrpSpPr>
          <a:grpSpLocks/>
        </p:cNvGrpSpPr>
        <p:nvPr/>
      </p:nvGrpSpPr>
      <p:grpSpPr>
        <a:xfrm/>
      </p:grpSpPr>
      <p:pic>
        <p:nvPicPr>
          <p:cNvPr id="72706" name=""/>
          <p:cNvPicPr>
            <a:picLocks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>
          <a:xfrm>
            <a:off x="1357313" y="762000"/>
            <a:ext cx="7786687" cy="60563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2707" name=""/>
          <p:cNvSpPr>
            <a:spLocks/>
          </p:cNvSpPr>
          <p:nvPr/>
        </p:nvSpPr>
        <p:spPr>
          <a:xfrm>
            <a:off x="838200" y="-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0" algn="ctr" fontAlgn="base" marL="0" eaLnBrk="1" hangingPunct="true" rtl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>
                <a:solidFill>
                  <a:srgbClr val="ffcc00"/>
                </a:solidFill>
                <a:latin charset="0" typeface="Arial"/>
              </a:defRPr>
            </a:lvl1pPr>
          </a:lstStyle>
          <a:p>
            <a:pPr/>
            <a:r>
              <a:rPr lang="en-US" altLang="en-US" sz="2000" dirty="0"/>
              <a:t>Secuencia “natural” del bosquejo, es decir, tal como me fue quedando sobre la marcha.</a:t>
            </a:r>
          </a:p>
        </p:txBody>
      </p:sp>
      <p:sp>
        <p:nvSpPr>
          <p:cNvPr id="72708" name=""/>
          <p:cNvSpPr>
            <a:spLocks/>
          </p:cNvSpPr>
          <p:nvPr/>
        </p:nvSpPr>
        <p:spPr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ffcc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09" name=""/>
          <p:cNvSpPr>
            <a:spLocks/>
          </p:cNvSpPr>
          <p:nvPr/>
        </p:nvSpPr>
        <p:spPr>
          <a:xfrm rot="-11580000">
            <a:off x="6462713" y="838200"/>
            <a:ext cx="2133599" cy="990600"/>
          </a:xfrm>
          <a:prstGeom prst="rightArrow">
            <a:avLst>
              <a:gd fmla="val 50000" name="adj1"/>
              <a:gd fmla="val 53846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0" name=""/>
          <p:cNvSpPr>
            <a:spLocks/>
          </p:cNvSpPr>
          <p:nvPr/>
        </p:nvSpPr>
        <p:spPr>
          <a:xfrm rot="-13980000">
            <a:off x="4291013" y="2019300"/>
            <a:ext cx="2133600" cy="9906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1" name=""/>
          <p:cNvSpPr>
            <a:spLocks/>
          </p:cNvSpPr>
          <p:nvPr/>
        </p:nvSpPr>
        <p:spPr>
          <a:xfrm rot="-16200000">
            <a:off x="3910013" y="4244975"/>
            <a:ext cx="2133600" cy="9906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2" name=""/>
          <p:cNvSpPr>
            <a:spLocks/>
          </p:cNvSpPr>
          <p:nvPr/>
        </p:nvSpPr>
        <p:spPr>
          <a:xfrm rot="-16200000">
            <a:off x="6653213" y="3771900"/>
            <a:ext cx="2133600" cy="9906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3" name=""/>
          <p:cNvSpPr>
            <a:spLocks/>
          </p:cNvSpPr>
          <p:nvPr/>
        </p:nvSpPr>
        <p:spPr>
          <a:xfrm rot="-13560000">
            <a:off x="6919913" y="5730875"/>
            <a:ext cx="1143000" cy="9906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4" name=""/>
          <p:cNvSpPr>
            <a:spLocks/>
          </p:cNvSpPr>
          <p:nvPr/>
        </p:nvSpPr>
        <p:spPr>
          <a:xfrm rot="0" flipH="1">
            <a:off x="3414713" y="6340475"/>
            <a:ext cx="1143000" cy="457200"/>
          </a:xfrm>
          <a:prstGeom prst="rightArrow">
            <a:avLst>
              <a:gd fmla="val 50000" name="adj1"/>
              <a:gd fmla="val 625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5" name=""/>
          <p:cNvSpPr>
            <a:spLocks/>
          </p:cNvSpPr>
          <p:nvPr/>
        </p:nvSpPr>
        <p:spPr>
          <a:xfrm rot="5400000" flipH="1">
            <a:off x="1624013" y="5692775"/>
            <a:ext cx="1143000" cy="4572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6" name=""/>
          <p:cNvSpPr>
            <a:spLocks/>
          </p:cNvSpPr>
          <p:nvPr/>
        </p:nvSpPr>
        <p:spPr>
          <a:xfrm rot="5400000" flipH="1">
            <a:off x="6196013" y="4076700"/>
            <a:ext cx="1143000" cy="4572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7" name=""/>
          <p:cNvSpPr>
            <a:spLocks/>
          </p:cNvSpPr>
          <p:nvPr/>
        </p:nvSpPr>
        <p:spPr>
          <a:xfrm rot="10800000" flipH="1">
            <a:off x="5472113" y="5502275"/>
            <a:ext cx="1143000" cy="457200"/>
          </a:xfrm>
          <a:prstGeom prst="rightArrow">
            <a:avLst>
              <a:gd fmla="val 50000" name="adj1"/>
              <a:gd fmla="val 625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8" name=""/>
          <p:cNvSpPr>
            <a:spLocks/>
          </p:cNvSpPr>
          <p:nvPr/>
        </p:nvSpPr>
        <p:spPr>
          <a:xfrm rot="7920000" flipH="1">
            <a:off x="6653213" y="2949575"/>
            <a:ext cx="685800" cy="4572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19" name=""/>
          <p:cNvSpPr>
            <a:spLocks/>
          </p:cNvSpPr>
          <p:nvPr/>
        </p:nvSpPr>
        <p:spPr>
          <a:xfrm rot="16200000" flipV="1">
            <a:off x="1509713" y="3597275"/>
            <a:ext cx="1295400" cy="990600"/>
          </a:xfrm>
          <a:prstGeom prst="rightArrow">
            <a:avLst>
              <a:gd fmla="val 50000" name="adj1"/>
              <a:gd fmla="val 25000" name="adj2"/>
            </a:avLst>
          </a:prstGeom>
          <a:solidFill>
            <a:srgbClr val="cccc00">
              <a:alpha val="36000"/>
            </a:srgbClr>
          </a:solidFill>
          <a:ln>
            <a:noFill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20" name=""/>
          <p:cNvSpPr>
            <a:spLocks/>
          </p:cNvSpPr>
          <p:nvPr/>
        </p:nvSpPr>
        <p:spPr>
          <a:xfrm>
            <a:off x="3262313" y="762000"/>
            <a:ext cx="5867399" cy="5410200"/>
          </a:xfrm>
          <a:custGeom>
            <a:avLst/>
            <a:gdLst/>
            <a:ahLst/>
            <a:cxnLst/>
            <a:rect l="0" t="0" r="r" b="b"/>
            <a:pathLst>
              <a:path w="3696" h="3408">
                <a:moveTo>
                  <a:pt x="0" y="0"/>
                </a:moveTo>
                <a:lnTo>
                  <a:pt x="0" y="3360"/>
                </a:lnTo>
                <a:lnTo>
                  <a:pt x="2208" y="3408"/>
                </a:lnTo>
                <a:lnTo>
                  <a:pt x="2208" y="1296"/>
                </a:lnTo>
                <a:lnTo>
                  <a:pt x="3600" y="1344"/>
                </a:lnTo>
                <a:lnTo>
                  <a:pt x="3696" y="1344"/>
                </a:lnTo>
              </a:path>
            </a:pathLst>
          </a:custGeom>
          <a:noFill/>
          <a:ln w="57150" cmpd="sng">
            <a:solidFill>
              <a:srgbClr val="990033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21" name=""/>
          <p:cNvSpPr>
            <a:spLocks/>
          </p:cNvSpPr>
          <p:nvPr/>
        </p:nvSpPr>
        <p:spPr>
          <a:xfrm>
            <a:off x="1357313" y="3962400"/>
            <a:ext cx="1905000" cy="0"/>
          </a:xfrm>
          <a:prstGeom prst="line">
            <a:avLst/>
          </a:prstGeom>
          <a:noFill/>
          <a:ln w="57150">
            <a:solidFill>
              <a:srgbClr val="990033"/>
            </a:solidFill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22" name=""/>
          <p:cNvSpPr>
            <a:spLocks/>
          </p:cNvSpPr>
          <p:nvPr/>
        </p:nvSpPr>
        <p:spPr>
          <a:xfrm>
            <a:off x="1357313" y="2971800"/>
            <a:ext cx="1905000" cy="0"/>
          </a:xfrm>
          <a:prstGeom prst="line">
            <a:avLst/>
          </a:prstGeom>
          <a:noFill/>
          <a:ln w="57150">
            <a:solidFill>
              <a:srgbClr val="990033"/>
            </a:solidFill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2723" name=""/>
          <p:cNvSpPr txBox="1">
            <a:spLocks/>
          </p:cNvSpPr>
          <p:nvPr/>
        </p:nvSpPr>
        <p:spPr>
          <a:xfrm>
            <a:off x="0" y="1066800"/>
            <a:ext cx="1308100" cy="13144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Las flechas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indican cómo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se fue llenando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la página 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de ideas. 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3728" name=""/>
        <p:cNvGrpSpPr>
          <a:grpSpLocks/>
        </p:cNvGrpSpPr>
        <p:nvPr/>
      </p:nvGrpSpPr>
      <p:grpSpPr>
        <a:xfrm/>
      </p:grpSpPr>
      <p:pic>
        <p:nvPicPr>
          <p:cNvPr id="73730" name=""/>
          <p:cNvPicPr>
            <a:picLocks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>
          <a:xfrm>
            <a:off x="1357313" y="762000"/>
            <a:ext cx="7786687" cy="605631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3731" name=""/>
          <p:cNvSpPr>
            <a:spLocks/>
          </p:cNvSpPr>
          <p:nvPr/>
        </p:nvSpPr>
        <p:spPr>
          <a:xfrm>
            <a:off x="838200" y="-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indent="0" algn="ctr" fontAlgn="base" marL="0" eaLnBrk="1" hangingPunct="true" rtl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3600" b="1">
                <a:solidFill>
                  <a:srgbClr val="ffcc00"/>
                </a:solidFill>
                <a:latin charset="0" typeface="Arial"/>
              </a:defRPr>
            </a:lvl1pPr>
          </a:lstStyle>
          <a:p>
            <a:pPr/>
            <a:r>
              <a:rPr lang="en-US" altLang="en-US" sz="2800" dirty="0"/>
              <a:t>Análisis de  mi primer bosquejo</a:t>
            </a:r>
          </a:p>
        </p:txBody>
      </p:sp>
      <p:sp>
        <p:nvSpPr>
          <p:cNvPr id="73732" name=""/>
          <p:cNvSpPr>
            <a:spLocks/>
          </p:cNvSpPr>
          <p:nvPr/>
        </p:nvSpPr>
        <p:spPr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ffcc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44" name=""/>
          <p:cNvSpPr>
            <a:spLocks/>
          </p:cNvSpPr>
          <p:nvPr/>
        </p:nvSpPr>
        <p:spPr>
          <a:xfrm>
            <a:off x="3262313" y="762000"/>
            <a:ext cx="5867399" cy="5410200"/>
          </a:xfrm>
          <a:custGeom>
            <a:avLst/>
            <a:gdLst/>
            <a:ahLst/>
            <a:cxnLst/>
            <a:rect l="0" t="0" r="r" b="b"/>
            <a:pathLst>
              <a:path w="3696" h="3408">
                <a:moveTo>
                  <a:pt x="0" y="0"/>
                </a:moveTo>
                <a:lnTo>
                  <a:pt x="0" y="3360"/>
                </a:lnTo>
                <a:lnTo>
                  <a:pt x="2208" y="3408"/>
                </a:lnTo>
                <a:lnTo>
                  <a:pt x="2208" y="1296"/>
                </a:lnTo>
                <a:lnTo>
                  <a:pt x="3600" y="1344"/>
                </a:lnTo>
                <a:lnTo>
                  <a:pt x="3696" y="1344"/>
                </a:lnTo>
              </a:path>
            </a:pathLst>
          </a:custGeom>
          <a:noFill/>
          <a:ln w="57150" cmpd="sng">
            <a:solidFill>
              <a:srgbClr val="990033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45" name=""/>
          <p:cNvSpPr>
            <a:spLocks/>
          </p:cNvSpPr>
          <p:nvPr/>
        </p:nvSpPr>
        <p:spPr>
          <a:xfrm>
            <a:off x="1357313" y="3962400"/>
            <a:ext cx="1905000" cy="0"/>
          </a:xfrm>
          <a:prstGeom prst="line">
            <a:avLst/>
          </a:prstGeom>
          <a:noFill/>
          <a:ln w="57150">
            <a:solidFill>
              <a:srgbClr val="990033"/>
            </a:solidFill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46" name=""/>
          <p:cNvSpPr>
            <a:spLocks/>
          </p:cNvSpPr>
          <p:nvPr/>
        </p:nvSpPr>
        <p:spPr>
          <a:xfrm>
            <a:off x="1357313" y="2971800"/>
            <a:ext cx="1905000" cy="0"/>
          </a:xfrm>
          <a:prstGeom prst="line">
            <a:avLst/>
          </a:prstGeom>
          <a:noFill/>
          <a:ln w="57150">
            <a:solidFill>
              <a:srgbClr val="990033"/>
            </a:solidFill>
          </a:ln>
          <a:effectLst/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47" name=""/>
          <p:cNvSpPr>
            <a:spLocks/>
          </p:cNvSpPr>
          <p:nvPr/>
        </p:nvSpPr>
        <p:spPr>
          <a:xfrm>
            <a:off x="3352800" y="2438400"/>
            <a:ext cx="990600" cy="3048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48" name=""/>
          <p:cNvSpPr>
            <a:spLocks/>
          </p:cNvSpPr>
          <p:nvPr/>
        </p:nvSpPr>
        <p:spPr>
          <a:xfrm>
            <a:off x="3352800" y="3276600"/>
            <a:ext cx="990600" cy="3048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49" name=""/>
          <p:cNvSpPr>
            <a:spLocks/>
          </p:cNvSpPr>
          <p:nvPr/>
        </p:nvSpPr>
        <p:spPr>
          <a:xfrm>
            <a:off x="5257800" y="3733800"/>
            <a:ext cx="1295400" cy="3048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0" name=""/>
          <p:cNvSpPr>
            <a:spLocks/>
          </p:cNvSpPr>
          <p:nvPr/>
        </p:nvSpPr>
        <p:spPr>
          <a:xfrm>
            <a:off x="3429000" y="4495800"/>
            <a:ext cx="990600" cy="2286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1" name=""/>
          <p:cNvSpPr>
            <a:spLocks/>
          </p:cNvSpPr>
          <p:nvPr/>
        </p:nvSpPr>
        <p:spPr>
          <a:xfrm>
            <a:off x="6858000" y="4800600"/>
            <a:ext cx="9906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2" name=""/>
          <p:cNvSpPr>
            <a:spLocks/>
          </p:cNvSpPr>
          <p:nvPr/>
        </p:nvSpPr>
        <p:spPr>
          <a:xfrm>
            <a:off x="6858000" y="5105400"/>
            <a:ext cx="990600" cy="2286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3" name=""/>
          <p:cNvSpPr>
            <a:spLocks/>
          </p:cNvSpPr>
          <p:nvPr/>
        </p:nvSpPr>
        <p:spPr>
          <a:xfrm>
            <a:off x="6858000" y="5410200"/>
            <a:ext cx="990600" cy="2286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4" name=""/>
          <p:cNvSpPr>
            <a:spLocks/>
          </p:cNvSpPr>
          <p:nvPr/>
        </p:nvSpPr>
        <p:spPr>
          <a:xfrm>
            <a:off x="6858000" y="6096000"/>
            <a:ext cx="9906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5" name=""/>
          <p:cNvSpPr>
            <a:spLocks/>
          </p:cNvSpPr>
          <p:nvPr/>
        </p:nvSpPr>
        <p:spPr>
          <a:xfrm>
            <a:off x="1371600" y="5638800"/>
            <a:ext cx="1809750" cy="279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6" name=""/>
          <p:cNvSpPr>
            <a:spLocks/>
          </p:cNvSpPr>
          <p:nvPr/>
        </p:nvSpPr>
        <p:spPr>
          <a:xfrm>
            <a:off x="1447800" y="5410200"/>
            <a:ext cx="9906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7" name=""/>
          <p:cNvSpPr>
            <a:spLocks/>
          </p:cNvSpPr>
          <p:nvPr/>
        </p:nvSpPr>
        <p:spPr>
          <a:xfrm rot="-300000">
            <a:off x="1447800" y="4800600"/>
            <a:ext cx="15240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8" name=""/>
          <p:cNvSpPr>
            <a:spLocks/>
          </p:cNvSpPr>
          <p:nvPr/>
        </p:nvSpPr>
        <p:spPr>
          <a:xfrm>
            <a:off x="7162800" y="1371600"/>
            <a:ext cx="685800" cy="4572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59" name=""/>
          <p:cNvSpPr>
            <a:spLocks/>
          </p:cNvSpPr>
          <p:nvPr/>
        </p:nvSpPr>
        <p:spPr>
          <a:xfrm>
            <a:off x="3886200" y="3581400"/>
            <a:ext cx="457200" cy="3048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0" name=""/>
          <p:cNvSpPr>
            <a:spLocks/>
          </p:cNvSpPr>
          <p:nvPr/>
        </p:nvSpPr>
        <p:spPr>
          <a:xfrm>
            <a:off x="5257800" y="2590800"/>
            <a:ext cx="990600" cy="3048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1" name=""/>
          <p:cNvSpPr>
            <a:spLocks/>
          </p:cNvSpPr>
          <p:nvPr/>
        </p:nvSpPr>
        <p:spPr>
          <a:xfrm>
            <a:off x="6705600" y="6248400"/>
            <a:ext cx="533400" cy="2286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2" name=""/>
          <p:cNvSpPr>
            <a:spLocks/>
          </p:cNvSpPr>
          <p:nvPr/>
        </p:nvSpPr>
        <p:spPr>
          <a:xfrm>
            <a:off x="1524000" y="5486400"/>
            <a:ext cx="533400" cy="2286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3" name=""/>
          <p:cNvSpPr>
            <a:spLocks/>
          </p:cNvSpPr>
          <p:nvPr/>
        </p:nvSpPr>
        <p:spPr>
          <a:xfrm>
            <a:off x="4343400" y="4495800"/>
            <a:ext cx="533400" cy="2286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4" name=""/>
          <p:cNvSpPr>
            <a:spLocks/>
          </p:cNvSpPr>
          <p:nvPr/>
        </p:nvSpPr>
        <p:spPr>
          <a:xfrm>
            <a:off x="7162800" y="4724400"/>
            <a:ext cx="914400" cy="2286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5" name=""/>
          <p:cNvSpPr>
            <a:spLocks/>
          </p:cNvSpPr>
          <p:nvPr/>
        </p:nvSpPr>
        <p:spPr>
          <a:xfrm>
            <a:off x="7162800" y="5029200"/>
            <a:ext cx="762000" cy="228600"/>
          </a:xfrm>
          <a:prstGeom prst="ellipse">
            <a:avLst/>
          </a:prstGeom>
          <a:solidFill>
            <a:srgbClr val="990033">
              <a:alpha val="22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6" name=""/>
          <p:cNvSpPr>
            <a:spLocks/>
          </p:cNvSpPr>
          <p:nvPr/>
        </p:nvSpPr>
        <p:spPr>
          <a:xfrm>
            <a:off x="3581400" y="1219200"/>
            <a:ext cx="1066800" cy="5334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7" name=""/>
          <p:cNvSpPr>
            <a:spLocks/>
          </p:cNvSpPr>
          <p:nvPr/>
        </p:nvSpPr>
        <p:spPr>
          <a:xfrm>
            <a:off x="4648200" y="1752600"/>
            <a:ext cx="1143000" cy="3810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8" name=""/>
          <p:cNvSpPr>
            <a:spLocks/>
          </p:cNvSpPr>
          <p:nvPr/>
        </p:nvSpPr>
        <p:spPr>
          <a:xfrm>
            <a:off x="8001000" y="1828800"/>
            <a:ext cx="609600" cy="8382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69" name=""/>
          <p:cNvSpPr>
            <a:spLocks/>
          </p:cNvSpPr>
          <p:nvPr/>
        </p:nvSpPr>
        <p:spPr>
          <a:xfrm>
            <a:off x="3352800" y="2895600"/>
            <a:ext cx="1143000" cy="2286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0" name=""/>
          <p:cNvSpPr>
            <a:spLocks/>
          </p:cNvSpPr>
          <p:nvPr/>
        </p:nvSpPr>
        <p:spPr>
          <a:xfrm>
            <a:off x="3429000" y="3962400"/>
            <a:ext cx="1143000" cy="2286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1" name=""/>
          <p:cNvSpPr>
            <a:spLocks/>
          </p:cNvSpPr>
          <p:nvPr/>
        </p:nvSpPr>
        <p:spPr>
          <a:xfrm>
            <a:off x="5486400" y="4267200"/>
            <a:ext cx="1143000" cy="2286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2" name=""/>
          <p:cNvSpPr>
            <a:spLocks/>
          </p:cNvSpPr>
          <p:nvPr/>
        </p:nvSpPr>
        <p:spPr>
          <a:xfrm>
            <a:off x="5257800" y="4876800"/>
            <a:ext cx="1143000" cy="1524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3" name=""/>
          <p:cNvSpPr>
            <a:spLocks/>
          </p:cNvSpPr>
          <p:nvPr/>
        </p:nvSpPr>
        <p:spPr>
          <a:xfrm>
            <a:off x="4953000" y="5791200"/>
            <a:ext cx="1600200" cy="3048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4" name=""/>
          <p:cNvSpPr>
            <a:spLocks/>
          </p:cNvSpPr>
          <p:nvPr/>
        </p:nvSpPr>
        <p:spPr>
          <a:xfrm>
            <a:off x="5791200" y="1828800"/>
            <a:ext cx="609600" cy="609600"/>
          </a:xfrm>
          <a:prstGeom prst="diamond">
            <a:avLst/>
          </a:prstGeom>
          <a:solidFill>
            <a:srgbClr val="cc9900">
              <a:alpha val="33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5" name=""/>
          <p:cNvSpPr>
            <a:spLocks/>
          </p:cNvSpPr>
          <p:nvPr/>
        </p:nvSpPr>
        <p:spPr>
          <a:xfrm>
            <a:off x="8077200" y="2743200"/>
            <a:ext cx="609600" cy="609600"/>
          </a:xfrm>
          <a:prstGeom prst="diamond">
            <a:avLst/>
          </a:prstGeom>
          <a:solidFill>
            <a:srgbClr val="cc9900">
              <a:alpha val="33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6" name=""/>
          <p:cNvSpPr>
            <a:spLocks/>
          </p:cNvSpPr>
          <p:nvPr/>
        </p:nvSpPr>
        <p:spPr>
          <a:xfrm>
            <a:off x="6705600" y="3048000"/>
            <a:ext cx="609600" cy="609600"/>
          </a:xfrm>
          <a:prstGeom prst="diamond">
            <a:avLst/>
          </a:prstGeom>
          <a:solidFill>
            <a:srgbClr val="cc9900">
              <a:alpha val="33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7" name=""/>
          <p:cNvSpPr>
            <a:spLocks/>
          </p:cNvSpPr>
          <p:nvPr/>
        </p:nvSpPr>
        <p:spPr>
          <a:xfrm>
            <a:off x="8534400" y="3962400"/>
            <a:ext cx="609600" cy="1295400"/>
          </a:xfrm>
          <a:prstGeom prst="diamond">
            <a:avLst/>
          </a:prstGeom>
          <a:solidFill>
            <a:srgbClr val="cc9900">
              <a:alpha val="33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8" name=""/>
          <p:cNvSpPr>
            <a:spLocks/>
          </p:cNvSpPr>
          <p:nvPr/>
        </p:nvSpPr>
        <p:spPr>
          <a:xfrm>
            <a:off x="6400800" y="2362200"/>
            <a:ext cx="609600" cy="3048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79" name=""/>
          <p:cNvSpPr>
            <a:spLocks/>
          </p:cNvSpPr>
          <p:nvPr/>
        </p:nvSpPr>
        <p:spPr>
          <a:xfrm>
            <a:off x="7239000" y="1905000"/>
            <a:ext cx="609600" cy="4572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0" name=""/>
          <p:cNvSpPr>
            <a:spLocks/>
          </p:cNvSpPr>
          <p:nvPr/>
        </p:nvSpPr>
        <p:spPr>
          <a:xfrm>
            <a:off x="5181600" y="4495800"/>
            <a:ext cx="1295400" cy="2286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1" name=""/>
          <p:cNvSpPr>
            <a:spLocks/>
          </p:cNvSpPr>
          <p:nvPr/>
        </p:nvSpPr>
        <p:spPr>
          <a:xfrm>
            <a:off x="4495800" y="6324600"/>
            <a:ext cx="1905000" cy="381000"/>
          </a:xfrm>
          <a:prstGeom prst="rect">
            <a:avLst/>
          </a:prstGeom>
          <a:solidFill>
            <a:srgbClr val="ffff66">
              <a:alpha val="30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2" name=""/>
          <p:cNvSpPr>
            <a:spLocks/>
          </p:cNvSpPr>
          <p:nvPr/>
        </p:nvSpPr>
        <p:spPr>
          <a:xfrm>
            <a:off x="1371600" y="2971800"/>
            <a:ext cx="1752600" cy="914400"/>
          </a:xfrm>
          <a:prstGeom prst="rect">
            <a:avLst/>
          </a:prstGeom>
          <a:solidFill>
            <a:srgbClr val="264c00">
              <a:alpha val="27000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3" name=""/>
          <p:cNvSpPr>
            <a:spLocks/>
          </p:cNvSpPr>
          <p:nvPr/>
        </p:nvSpPr>
        <p:spPr>
          <a:xfrm>
            <a:off x="6705600" y="3429000"/>
            <a:ext cx="9144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4" name=""/>
          <p:cNvSpPr>
            <a:spLocks/>
          </p:cNvSpPr>
          <p:nvPr/>
        </p:nvSpPr>
        <p:spPr>
          <a:xfrm>
            <a:off x="7315200" y="3581400"/>
            <a:ext cx="9144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5" name=""/>
          <p:cNvSpPr>
            <a:spLocks/>
          </p:cNvSpPr>
          <p:nvPr/>
        </p:nvSpPr>
        <p:spPr>
          <a:xfrm>
            <a:off x="7924800" y="3733800"/>
            <a:ext cx="990600" cy="1524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87" name=""/>
          <p:cNvSpPr txBox="1">
            <a:spLocks/>
          </p:cNvSpPr>
          <p:nvPr/>
        </p:nvSpPr>
        <p:spPr>
          <a:xfrm>
            <a:off x="3429000" y="5486400"/>
            <a:ext cx="914400" cy="579438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3200" dirty="0" b="1">
                <a:solidFill>
                  <a:srgbClr val="0b1600"/>
                </a:solidFill>
                <a:latin charset="0" typeface="Arial Narrow"/>
              </a:rPr>
              <a:t>70s</a:t>
            </a:r>
          </a:p>
        </p:txBody>
      </p:sp>
      <p:sp>
        <p:nvSpPr>
          <p:cNvPr id="73788" name=""/>
          <p:cNvSpPr txBox="1">
            <a:spLocks/>
          </p:cNvSpPr>
          <p:nvPr/>
        </p:nvSpPr>
        <p:spPr>
          <a:xfrm>
            <a:off x="8610600" y="2819400"/>
            <a:ext cx="533400" cy="3651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 algn="ctr"/>
            <a:r>
              <a:rPr lang="en-US" altLang="en-US" dirty="0" b="1">
                <a:solidFill>
                  <a:srgbClr val="0b1600"/>
                </a:solidFill>
                <a:latin charset="0" typeface="Arial Narrow"/>
              </a:rPr>
              <a:t>80s</a:t>
            </a:r>
          </a:p>
        </p:txBody>
      </p:sp>
      <p:sp>
        <p:nvSpPr>
          <p:cNvPr id="73789" name=""/>
          <p:cNvSpPr txBox="1">
            <a:spLocks/>
          </p:cNvSpPr>
          <p:nvPr/>
        </p:nvSpPr>
        <p:spPr>
          <a:xfrm>
            <a:off x="7924800" y="3276600"/>
            <a:ext cx="533400" cy="36512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lIns="0" rIns="0" tIns="0" bIns="0">
            <a:spAutoFit/>
          </a:bodyPr>
          <a:lstStyle/>
          <a:p>
            <a:pPr algn="ctr"/>
            <a:r>
              <a:rPr lang="en-US" altLang="en-US" dirty="0" b="1">
                <a:solidFill>
                  <a:srgbClr val="0b1600"/>
                </a:solidFill>
                <a:latin charset="0" typeface="Arial Narrow"/>
              </a:rPr>
              <a:t>90s</a:t>
            </a:r>
          </a:p>
        </p:txBody>
      </p:sp>
      <p:sp>
        <p:nvSpPr>
          <p:cNvPr id="73790" name=""/>
          <p:cNvSpPr txBox="1">
            <a:spLocks/>
          </p:cNvSpPr>
          <p:nvPr/>
        </p:nvSpPr>
        <p:spPr>
          <a:xfrm>
            <a:off x="5334000" y="1246188"/>
            <a:ext cx="1109663" cy="39687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 b="1">
                <a:solidFill>
                  <a:srgbClr val="0b1600"/>
                </a:solidFill>
                <a:latin charset="0" typeface="Arial Narrow"/>
              </a:rPr>
              <a:t>EA en AL</a:t>
            </a:r>
          </a:p>
        </p:txBody>
      </p:sp>
      <p:sp>
        <p:nvSpPr>
          <p:cNvPr id="73791" name=""/>
          <p:cNvSpPr>
            <a:spLocks/>
          </p:cNvSpPr>
          <p:nvPr/>
        </p:nvSpPr>
        <p:spPr>
          <a:xfrm>
            <a:off x="8077200" y="1295400"/>
            <a:ext cx="838200" cy="381000"/>
          </a:xfrm>
          <a:prstGeom prst="diamond">
            <a:avLst/>
          </a:prstGeom>
          <a:solidFill>
            <a:srgbClr val="cc9900">
              <a:alpha val="33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73792" name=""/>
          <p:cNvSpPr txBox="1">
            <a:spLocks/>
          </p:cNvSpPr>
          <p:nvPr/>
        </p:nvSpPr>
        <p:spPr>
          <a:xfrm>
            <a:off x="-76200" y="990600"/>
            <a:ext cx="1500188" cy="44926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Recuadros 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transparentes 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(posibles 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categorías):</a:t>
            </a:r>
          </a:p>
          <a:p>
            <a:pPr lvl="1">
              <a:buChar char="-"/>
            </a:pPr>
            <a:r>
              <a:rPr lang="en-US" altLang="en-US" sz="1600" dirty="0">
                <a:latin charset="0" typeface="Arial Narrow"/>
              </a:rPr>
              <a:t>Modelos 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y enfoques: </a:t>
            </a:r>
            <a:r>
              <a:rPr lang="en-US" altLang="en-US" sz="1600" dirty="0">
                <a:latin charset="0" typeface="Arial Narrow"/>
              </a:rPr>
              <a:t/>
            </a:r>
            <a:br/>
            <a:r>
              <a:rPr lang="en-US" altLang="en-US" sz="1600" dirty="0">
                <a:latin charset="0" typeface="Arial Narrow"/>
              </a:rPr>
              <a:t>Cuadro </a:t>
            </a:r>
            <a:r>
              <a:rPr lang="en-US" altLang="en-US" sz="1600" dirty="0" b="1">
                <a:latin charset="0" typeface="Arial Narrow"/>
              </a:rPr>
              <a:t>beige</a:t>
            </a:r>
          </a:p>
          <a:p>
            <a:pPr lvl="1">
              <a:buChar char="-"/>
            </a:pPr>
            <a:r>
              <a:rPr lang="en-US" altLang="en-US" sz="1600" dirty="0">
                <a:solidFill>
                  <a:srgbClr val="ccff66"/>
                </a:solidFill>
                <a:latin charset="0" typeface="Arial Narrow"/>
              </a:rPr>
              <a:t>Eventos:</a:t>
            </a:r>
            <a:r>
              <a:rPr lang="en-US" altLang="en-US" sz="1600" dirty="0">
                <a:solidFill>
                  <a:srgbClr val="ccff66"/>
                </a:solidFill>
                <a:latin charset="0" typeface="Arial Narrow"/>
              </a:rPr>
              <a:t/>
            </a:r>
            <a:br/>
            <a:r>
              <a:rPr lang="en-US" altLang="en-US" sz="1600" dirty="0">
                <a:solidFill>
                  <a:srgbClr val="ccff66"/>
                </a:solidFill>
                <a:latin charset="0" typeface="Arial Narrow"/>
              </a:rPr>
              <a:t>Cuadro</a:t>
            </a:r>
            <a:r>
              <a:rPr lang="en-US" altLang="en-US" sz="1600" dirty="0">
                <a:solidFill>
                  <a:srgbClr val="ccff66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ccff66"/>
                </a:solidFill>
                <a:latin charset="0" typeface="Arial Narrow"/>
              </a:rPr>
              <a:t>verde claro</a:t>
            </a:r>
          </a:p>
          <a:p>
            <a:pPr lvl="1">
              <a:buChar char="-"/>
            </a:pPr>
            <a:r>
              <a:rPr lang="en-US" altLang="en-US" sz="1600" dirty="0">
                <a:solidFill>
                  <a:srgbClr val="cc9900"/>
                </a:solidFill>
                <a:latin charset="0" typeface="Arial Narrow"/>
              </a:rPr>
              <a:t>Contexto </a:t>
            </a:r>
            <a:r>
              <a:rPr lang="en-US" altLang="en-US" sz="1600" dirty="0">
                <a:solidFill>
                  <a:srgbClr val="cc9900"/>
                </a:solidFill>
                <a:latin charset="0" typeface="Arial Narrow"/>
              </a:rPr>
              <a:t/>
            </a:r>
            <a:br/>
            <a:r>
              <a:rPr lang="en-US" altLang="en-US" sz="1600" dirty="0">
                <a:solidFill>
                  <a:srgbClr val="cc9900"/>
                </a:solidFill>
                <a:latin charset="0" typeface="Arial Narrow"/>
              </a:rPr>
              <a:t>década: </a:t>
            </a:r>
            <a:r>
              <a:rPr lang="en-US" altLang="en-US" sz="1600" dirty="0">
                <a:solidFill>
                  <a:srgbClr val="cc9900"/>
                </a:solidFill>
                <a:latin charset="0" typeface="Arial Narrow"/>
              </a:rPr>
              <a:t/>
            </a:r>
            <a:br/>
            <a:r>
              <a:rPr lang="en-US" altLang="en-US" sz="1600" dirty="0">
                <a:solidFill>
                  <a:srgbClr val="cc9900"/>
                </a:solidFill>
                <a:latin charset="0" typeface="Arial Narrow"/>
              </a:rPr>
              <a:t>rombo </a:t>
            </a:r>
            <a:r>
              <a:rPr lang="en-US" altLang="en-US" sz="1600" dirty="0">
                <a:solidFill>
                  <a:srgbClr val="cc99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cc9900"/>
                </a:solidFill>
                <a:latin charset="0" typeface="Arial Narrow"/>
              </a:rPr>
              <a:t>café claro</a:t>
            </a:r>
          </a:p>
          <a:p>
            <a:pPr lvl="1">
              <a:buChar char="-"/>
            </a:pPr>
            <a:r>
              <a:rPr lang="en-US" altLang="en-US" sz="1600" dirty="0">
                <a:solidFill>
                  <a:srgbClr val="ffcccc"/>
                </a:solidFill>
                <a:latin charset="0" typeface="Arial Narrow"/>
              </a:rPr>
              <a:t>Agencias:</a:t>
            </a:r>
            <a:r>
              <a:rPr lang="en-US" altLang="en-US" sz="1600" dirty="0">
                <a:solidFill>
                  <a:srgbClr val="ffcccc"/>
                </a:solidFill>
                <a:latin charset="0" typeface="Arial Narrow"/>
              </a:rPr>
              <a:t/>
            </a:r>
            <a:br/>
            <a:r>
              <a:rPr lang="en-US" altLang="en-US" sz="1600" dirty="0">
                <a:solidFill>
                  <a:srgbClr val="ffcccc"/>
                </a:solidFill>
                <a:latin charset="0" typeface="Arial Narrow"/>
              </a:rPr>
              <a:t>Círculo</a:t>
            </a:r>
            <a:r>
              <a:rPr lang="en-US" altLang="en-US" sz="1600" dirty="0">
                <a:solidFill>
                  <a:srgbClr val="ffcccc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ffcccc"/>
                </a:solidFill>
                <a:latin charset="0" typeface="Arial Narrow"/>
              </a:rPr>
              <a:t>rosa</a:t>
            </a:r>
          </a:p>
        </p:txBody>
      </p:sp>
      <p:sp>
        <p:nvSpPr>
          <p:cNvPr id="73793" name=""/>
          <p:cNvSpPr>
            <a:spLocks/>
          </p:cNvSpPr>
          <p:nvPr/>
        </p:nvSpPr>
        <p:spPr>
          <a:xfrm>
            <a:off x="7637463" y="5764213"/>
            <a:ext cx="990599" cy="228600"/>
          </a:xfrm>
          <a:prstGeom prst="rect">
            <a:avLst/>
          </a:prstGeom>
          <a:solidFill>
            <a:srgbClr val="ccff66">
              <a:alpha val="41999"/>
            </a:srgbClr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4752" name=""/>
        <p:cNvGrpSpPr>
          <a:grpSpLocks/>
        </p:cNvGrpSpPr>
        <p:nvPr/>
      </p:nvGrpSpPr>
      <p:grpSpPr>
        <a:xfrm/>
      </p:grpSpPr>
      <p:sp>
        <p:nvSpPr>
          <p:cNvPr id="74754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Segundo</a:t>
            </a:r>
          </a:p>
        </p:txBody>
      </p:sp>
      <p:sp>
        <p:nvSpPr>
          <p:cNvPr id="74755" name=""/>
          <p:cNvSpPr txBox="1">
            <a:spLocks/>
          </p:cNvSpPr>
          <p:nvPr/>
        </p:nvSpPr>
        <p:spPr>
          <a:xfrm>
            <a:off x="1219200" y="1828800"/>
            <a:ext cx="7924800" cy="449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cc00"/>
              </a:buClr>
              <a:buNone/>
            </a:pPr>
            <a:r>
              <a:rPr lang="en-US" altLang="en-US" sz="4000" dirty="0" b="1">
                <a:latin charset="0" typeface="Arial Narrow"/>
              </a:rPr>
              <a:t>Hacer</a:t>
            </a:r>
          </a:p>
          <a:p>
            <a:pPr lvl="1">
              <a:spcBef>
                <a:spcPct val="20000"/>
              </a:spcBef>
              <a:buClr>
                <a:srgbClr val="ffcc00"/>
              </a:buClr>
            </a:pPr>
          </a:p>
        </p:txBody>
      </p:sp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5776" name=""/>
        <p:cNvGrpSpPr>
          <a:grpSpLocks/>
        </p:cNvGrpSpPr>
        <p:nvPr/>
      </p:nvGrpSpPr>
      <p:grpSpPr>
        <a:xfrm/>
      </p:grpSpPr>
      <p:sp>
        <p:nvSpPr>
          <p:cNvPr id="75778" name=""/>
          <p:cNvSpPr>
            <a:spLocks/>
          </p:cNvSpPr>
          <p:nvPr>
            <p:ph type="title" sz="full" idx="0"/>
          </p:nvPr>
        </p:nvSpPr>
        <p:spPr>
          <a:xfrm>
            <a:off x="685800" y="1143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Lectura analítica del texto</a:t>
            </a:r>
          </a:p>
        </p:txBody>
      </p:sp>
      <p:sp>
        <p:nvSpPr>
          <p:cNvPr id="75779" name=""/>
          <p:cNvSpPr>
            <a:spLocks/>
          </p:cNvSpPr>
          <p:nvPr>
            <p:ph type="body" sz="full" idx="1"/>
          </p:nvPr>
        </p:nvSpPr>
        <p:spPr>
          <a:xfrm>
            <a:off x="990600" y="1333500"/>
            <a:ext cx="7924800" cy="527685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En la segunda lectura del texto: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marcan los conceptos e ideas de diferente tipo o nivel (según entienda el lector)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analizan las relaciones entre conceptos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Se revisan los argumentos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Se comprenden los datos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Se ubican dudas e interrogantes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Se identifican ideas confusas </a:t>
            </a:r>
            <a:r>
              <a:rPr lang="en-US" altLang="en-US" sz="1800" dirty="0" i="1"/>
              <a:t>(no tratar de aclararlas por el autor)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verifican o rectifican las intuiciones e ideas del primer bosquejo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decide la organización general del o los </a:t>
            </a:r>
            <a:r>
              <a:rPr lang="en-US" altLang="en-US" dirty="0"/>
              <a:t>mapa(s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 agrega o quita información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7344" name=""/>
        <p:cNvGrpSpPr>
          <a:grpSpLocks/>
        </p:cNvGrpSpPr>
        <p:nvPr/>
      </p:nvGrpSpPr>
      <p:grpSpPr>
        <a:xfrm/>
      </p:grpSpPr>
      <p:sp>
        <p:nvSpPr>
          <p:cNvPr id="57348" name=""/>
          <p:cNvSpPr txBox="1">
            <a:spLocks/>
          </p:cNvSpPr>
          <p:nvPr/>
        </p:nvSpPr>
        <p:spPr>
          <a:xfrm>
            <a:off x="533400" y="2133600"/>
            <a:ext cx="3048000" cy="3444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/>
            <a:r>
              <a:rPr lang="en-US" altLang="en-US" sz="2000" dirty="0">
                <a:latin charset="0" typeface="Arial Narrow"/>
              </a:rPr>
              <a:t>Ejemplo de lectura analítica: Aquí muestro con colores:</a:t>
            </a:r>
          </a:p>
          <a:p>
            <a:pPr lvl="1">
              <a:buChar char="–"/>
            </a:pPr>
            <a:r>
              <a:rPr lang="en-US" altLang="en-US" sz="2000" dirty="0">
                <a:latin charset="0" typeface="Arial Narrow"/>
              </a:rPr>
              <a:t>Con </a:t>
            </a:r>
            <a:r>
              <a:rPr lang="en-US" altLang="en-US" sz="2000" dirty="0">
                <a:solidFill>
                  <a:srgbClr val="ffff66"/>
                </a:solidFill>
                <a:latin charset="0" typeface="Arial Narrow"/>
              </a:rPr>
              <a:t>verde</a:t>
            </a:r>
            <a:r>
              <a:rPr lang="en-US" altLang="en-US" sz="2000" dirty="0">
                <a:latin charset="0" typeface="Arial Narrow"/>
              </a:rPr>
              <a:t>: conceptos para incluir en el mapa</a:t>
            </a:r>
          </a:p>
          <a:p>
            <a:pPr lvl="1">
              <a:buChar char="–"/>
            </a:pPr>
            <a:r>
              <a:rPr lang="en-US" altLang="en-US" sz="2000" dirty="0">
                <a:latin charset="0" typeface="Arial Narrow"/>
              </a:rPr>
              <a:t>Con </a:t>
            </a:r>
            <a:r>
              <a:rPr lang="en-US" altLang="en-US" sz="2000" dirty="0">
                <a:solidFill>
                  <a:srgbClr val="ffff66"/>
                </a:solidFill>
                <a:latin charset="0" typeface="Arial Narrow"/>
              </a:rPr>
              <a:t>azul</a:t>
            </a:r>
            <a:r>
              <a:rPr lang="en-US" altLang="en-US" sz="2000" dirty="0">
                <a:latin charset="0" typeface="Arial Narrow"/>
              </a:rPr>
              <a:t>: ideas complejas, proposiciones.</a:t>
            </a:r>
          </a:p>
          <a:p>
            <a:pPr lvl="1">
              <a:buChar char="–"/>
            </a:pPr>
            <a:r>
              <a:rPr lang="en-US" altLang="en-US" sz="2000" dirty="0">
                <a:latin charset="0" typeface="Arial Narrow"/>
              </a:rPr>
              <a:t>Con </a:t>
            </a:r>
            <a:r>
              <a:rPr lang="en-US" altLang="en-US" sz="2000" dirty="0">
                <a:solidFill>
                  <a:srgbClr val="ffff66"/>
                </a:solidFill>
                <a:latin charset="0" typeface="Arial Narrow"/>
              </a:rPr>
              <a:t>rojo</a:t>
            </a:r>
            <a:r>
              <a:rPr lang="en-US" altLang="en-US" sz="2000" dirty="0">
                <a:latin charset="0" typeface="Arial Narrow"/>
              </a:rPr>
              <a:t>: otras pistas e ideas importantes para las palabras enlace y relaciones entre conceptos.</a:t>
            </a:r>
          </a:p>
        </p:txBody>
      </p:sp>
      <p:pic>
        <p:nvPicPr>
          <p:cNvPr id="57352" name=""/>
          <p:cNvPicPr>
            <a:picLocks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>
            <a:off x="3962400" y="209550"/>
            <a:ext cx="4962526" cy="66484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64512" name=""/>
        <p:cNvGrpSpPr>
          <a:grpSpLocks/>
        </p:cNvGrpSpPr>
        <p:nvPr/>
      </p:nvGrpSpPr>
      <p:grpSpPr>
        <a:xfrm/>
      </p:grpSpPr>
      <p:sp>
        <p:nvSpPr>
          <p:cNvPr id="64514" name=""/>
          <p:cNvSpPr>
            <a:spLocks/>
          </p:cNvSpPr>
          <p:nvPr>
            <p:ph type="title" sz="full" idx="0"/>
          </p:nvPr>
        </p:nvSpPr>
        <p:spPr>
          <a:xfrm>
            <a:off x="685800" y="152400"/>
            <a:ext cx="7772400" cy="685800"/>
          </a:xfrm>
          <a:ln/>
        </p:spPr>
        <p:txBody>
          <a:bodyPr/>
          <a:lstStyle/>
          <a:p>
            <a:pPr/>
            <a:r>
              <a:rPr lang="en-US" altLang="en-US" sz="3200" dirty="0"/>
              <a:t>Lista de ideas básicas a incluir</a:t>
            </a:r>
          </a:p>
        </p:txBody>
      </p:sp>
      <p:sp>
        <p:nvSpPr>
          <p:cNvPr id="64515" name=""/>
          <p:cNvSpPr>
            <a:spLocks/>
          </p:cNvSpPr>
          <p:nvPr>
            <p:ph type="body" sz="full" idx="1"/>
          </p:nvPr>
        </p:nvSpPr>
        <p:spPr>
          <a:xfrm>
            <a:off x="838200" y="990600"/>
            <a:ext cx="8001000" cy="5791200"/>
          </a:xfrm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/>
              <a:t>Édgar</a:t>
            </a:r>
            <a:r>
              <a:rPr lang="en-US" altLang="en-US" sz="2000" dirty="0"/>
              <a:t> González muestra el </a:t>
            </a:r>
            <a:r>
              <a:rPr lang="en-US" altLang="en-US" sz="2000" dirty="0" b="1"/>
              <a:t>contraste</a:t>
            </a:r>
            <a:r>
              <a:rPr lang="en-US" altLang="en-US" sz="2000" dirty="0"/>
              <a:t> entre: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Contexto </a:t>
            </a:r>
            <a:r>
              <a:rPr lang="en-US" altLang="en-US" sz="2000" dirty="0" b="1"/>
              <a:t>internacional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Contexto de </a:t>
            </a:r>
            <a:r>
              <a:rPr lang="en-US" altLang="en-US" sz="2000" dirty="0" b="1"/>
              <a:t>América Latina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La </a:t>
            </a:r>
            <a:r>
              <a:rPr lang="en-US" altLang="en-US" sz="2000" dirty="0" b="1"/>
              <a:t>EA</a:t>
            </a:r>
            <a:r>
              <a:rPr lang="en-US" altLang="en-US" sz="2000" dirty="0"/>
              <a:t> en AL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décadas de los </a:t>
            </a:r>
            <a:r>
              <a:rPr lang="en-US" altLang="en-US" sz="2000" dirty="0" b="1"/>
              <a:t>70s a 90s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Describe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b="1"/>
              <a:t>Modelos dominantes</a:t>
            </a:r>
            <a:r>
              <a:rPr lang="en-US" altLang="en-US" sz="2000" dirty="0"/>
              <a:t> (</a:t>
            </a:r>
            <a:r>
              <a:rPr lang="en-US" altLang="en-US" sz="2000" dirty="0"/>
              <a:t>enfoques,discursos</a:t>
            </a:r>
            <a:r>
              <a:rPr lang="en-US" altLang="en-US" sz="2000" dirty="0"/>
              <a:t>, </a:t>
            </a:r>
            <a:r>
              <a:rPr lang="en-US" altLang="en-US" sz="2000" dirty="0"/>
              <a:t/>
            </a:r>
            <a:br/>
            <a:r>
              <a:rPr lang="en-US" altLang="en-US" sz="2000" dirty="0"/>
              <a:t>tendencias, corrientes de pensamiento, etc.) y </a:t>
            </a:r>
            <a:r>
              <a:rPr lang="en-US" altLang="en-US" sz="2000" dirty="0" b="1"/>
              <a:t>agencias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económicos y políticos 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educativos</a:t>
            </a:r>
          </a:p>
          <a:p>
            <a:pPr lvl="2">
              <a:lnSpc>
                <a:spcPct val="80000"/>
              </a:lnSpc>
            </a:pPr>
            <a:r>
              <a:rPr lang="en-US" altLang="en-US" sz="2000" dirty="0"/>
              <a:t>ambientalistas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b="1"/>
              <a:t>Propuestas</a:t>
            </a:r>
            <a:r>
              <a:rPr lang="en-US" altLang="en-US" sz="2000" dirty="0"/>
              <a:t> de cambio social surgidas en AL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b="1"/>
              <a:t>Experiencias</a:t>
            </a:r>
            <a:r>
              <a:rPr lang="en-US" altLang="en-US" sz="2000" dirty="0"/>
              <a:t> de EA (como enunciado general)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b="1"/>
              <a:t>Organizaciones</a:t>
            </a:r>
            <a:r>
              <a:rPr lang="en-US" altLang="en-US" sz="2000" dirty="0"/>
              <a:t> sobre Medio Ambiente y EA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b="1"/>
              <a:t>Agencias y Eventos</a:t>
            </a:r>
            <a:r>
              <a:rPr lang="en-US" altLang="en-US" sz="2000" dirty="0"/>
              <a:t> de EA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b="1"/>
              <a:t>Enfoques y controversias</a:t>
            </a:r>
            <a:r>
              <a:rPr lang="en-US" altLang="en-US" sz="2000" dirty="0"/>
              <a:t> en la EA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Enfatiza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La </a:t>
            </a:r>
            <a:r>
              <a:rPr lang="en-US" altLang="en-US" sz="2000" dirty="0" b="1"/>
              <a:t>complejidad y contradicciones</a:t>
            </a:r>
            <a:r>
              <a:rPr lang="en-US" altLang="en-US" sz="2000" dirty="0"/>
              <a:t> entre lo anterior</a:t>
            </a:r>
          </a:p>
        </p:txBody>
      </p:sp>
      <p:sp>
        <p:nvSpPr>
          <p:cNvPr id="64516" name=""/>
          <p:cNvSpPr txBox="1">
            <a:spLocks/>
          </p:cNvSpPr>
          <p:nvPr/>
        </p:nvSpPr>
        <p:spPr>
          <a:xfrm>
            <a:off x="7277100" y="2511425"/>
            <a:ext cx="1587500" cy="22891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/>
            <a:r>
              <a:rPr lang="en-US" altLang="en-US" sz="1800" dirty="0" b="1">
                <a:latin charset="0" typeface="Arial Narrow"/>
              </a:rPr>
              <a:t>Estas son las categorías </a:t>
            </a:r>
            <a:r>
              <a:rPr lang="en-US" altLang="en-US" sz="1800" dirty="0" b="1">
                <a:latin charset="0" typeface="Arial Narrow"/>
              </a:rPr>
              <a:t/>
            </a:r>
            <a:br/>
            <a:r>
              <a:rPr lang="en-US" altLang="en-US" sz="1800" dirty="0" b="1">
                <a:latin charset="0" typeface="Arial Narrow"/>
              </a:rPr>
              <a:t>seleccionadas para </a:t>
            </a:r>
            <a:r>
              <a:rPr lang="en-US" altLang="en-US" sz="1800" dirty="0" b="1">
                <a:latin charset="0" typeface="Arial Narrow"/>
              </a:rPr>
              <a:t/>
            </a:r>
            <a:br/>
            <a:r>
              <a:rPr lang="en-US" altLang="en-US" sz="1800" dirty="0" b="1">
                <a:latin charset="0" typeface="Arial Narrow"/>
              </a:rPr>
              <a:t>organizar los conceptos.</a:t>
            </a:r>
            <a:r>
              <a:rPr lang="en-US" altLang="en-US" sz="1800" dirty="0" b="1">
                <a:latin charset="0" typeface="Arial Narrow"/>
              </a:rPr>
              <a:t/>
            </a:r>
            <a:br/>
            <a:r>
              <a:rPr lang="en-US" altLang="en-US" sz="1800" dirty="0" b="1">
                <a:latin charset="0" typeface="Arial Narrow"/>
              </a:rPr>
              <a:t>Ojo: se cruzan entre sí.</a:t>
            </a:r>
          </a:p>
        </p:txBody>
      </p:sp>
      <p:sp>
        <p:nvSpPr>
          <p:cNvPr id="64517" name=""/>
          <p:cNvSpPr>
            <a:spLocks/>
          </p:cNvSpPr>
          <p:nvPr/>
        </p:nvSpPr>
        <p:spPr>
          <a:xfrm>
            <a:off x="6515100" y="990600"/>
            <a:ext cx="609600" cy="5638800"/>
          </a:xfrm>
          <a:prstGeom prst="rightBracket">
            <a:avLst>
              <a:gd fmla="val 77083" name="adj"/>
            </a:avLst>
          </a:prstGeom>
          <a:noFill/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49152" name=""/>
        <p:cNvGrpSpPr>
          <a:grpSpLocks/>
        </p:cNvGrpSpPr>
        <p:nvPr/>
      </p:nvGrpSpPr>
      <p:grpSpPr>
        <a:xfrm/>
      </p:grpSpPr>
      <p:sp>
        <p:nvSpPr>
          <p:cNvPr id="49154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¿Para qué sirven?</a:t>
            </a:r>
          </a:p>
        </p:txBody>
      </p:sp>
      <p:sp>
        <p:nvSpPr>
          <p:cNvPr id="49155" name=""/>
          <p:cNvSpPr>
            <a:spLocks/>
          </p:cNvSpPr>
          <p:nvPr>
            <p:ph type="body" sz="full" idx="1"/>
          </p:nvPr>
        </p:nvSpPr>
        <p:spPr bwMode="auto">
          <a:xfrm>
            <a:off x="1219200" y="1524000"/>
            <a:ext cx="7086600" cy="4876800"/>
          </a:xfrm>
          <a:noFill/>
          <a:ln>
            <a:noFill/>
          </a:ln>
          <a:effectLst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dirty="0"/>
              <a:t>Sirven para </a:t>
            </a:r>
          </a:p>
          <a:p>
            <a:pPr lvl="1"/>
            <a:r>
              <a:rPr lang="en-US" altLang="en-US" dirty="0"/>
              <a:t>Resumir y esquematizar</a:t>
            </a:r>
          </a:p>
          <a:p>
            <a:pPr lvl="2"/>
            <a:r>
              <a:rPr lang="en-US" altLang="en-US" dirty="0"/>
              <a:t>Apoyo a la lectura</a:t>
            </a:r>
          </a:p>
          <a:p>
            <a:pPr lvl="2"/>
            <a:r>
              <a:rPr lang="en-US" altLang="en-US" dirty="0"/>
              <a:t>Organización de la escritura</a:t>
            </a:r>
          </a:p>
          <a:p>
            <a:pPr lvl="2"/>
            <a:r>
              <a:rPr lang="en-US" altLang="en-US" dirty="0"/>
              <a:t>Análisis crítico</a:t>
            </a:r>
          </a:p>
          <a:p>
            <a:pPr lvl="1"/>
            <a:r>
              <a:rPr lang="en-US" altLang="en-US" dirty="0"/>
              <a:t>Aprender significativamente</a:t>
            </a:r>
          </a:p>
          <a:p>
            <a:pPr lvl="2"/>
            <a:r>
              <a:rPr lang="en-US" altLang="en-US" dirty="0"/>
              <a:t>Establecer relaciones con lo ya aprendido</a:t>
            </a:r>
          </a:p>
          <a:p>
            <a:pPr lvl="1"/>
            <a:r>
              <a:rPr lang="en-US" altLang="en-US" dirty="0"/>
              <a:t>Negociar y compartir significados colectivamente</a:t>
            </a:r>
          </a:p>
          <a:p>
            <a:pPr lvl="2"/>
            <a:r>
              <a:rPr lang="en-US" altLang="en-US" dirty="0"/>
              <a:t>Discusión, consensos, trabajos en grupo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1920" name=""/>
        <p:cNvGrpSpPr>
          <a:grpSpLocks/>
        </p:cNvGrpSpPr>
        <p:nvPr/>
      </p:nvGrpSpPr>
      <p:grpSpPr>
        <a:xfrm/>
      </p:grpSpPr>
      <p:sp>
        <p:nvSpPr>
          <p:cNvPr id="81922" name=""/>
          <p:cNvSpPr txBox="1">
            <a:spLocks/>
          </p:cNvSpPr>
          <p:nvPr/>
        </p:nvSpPr>
        <p:spPr>
          <a:xfrm>
            <a:off x="2286000" y="2209800"/>
            <a:ext cx="6526212" cy="210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4400" dirty="0">
                <a:latin charset="0" typeface="Arial"/>
              </a:rPr>
              <a:t>Mapa Conceptual 1</a:t>
            </a:r>
          </a:p>
          <a:p>
            <a:pPr/>
          </a:p>
          <a:p>
            <a:pPr/>
            <a:r>
              <a:rPr lang="en-US" altLang="en-US" sz="4400" dirty="0">
                <a:solidFill>
                  <a:srgbClr val="ffcc00"/>
                </a:solidFill>
                <a:latin charset="0" typeface="Arial"/>
              </a:rPr>
              <a:t>Planteamiento General ...</a:t>
            </a:r>
          </a:p>
        </p:txBody>
      </p:sp>
      <p:sp>
        <p:nvSpPr>
          <p:cNvPr id="81923" name=""/>
          <p:cNvSpPr>
            <a:spLocks/>
          </p:cNvSpPr>
          <p:nvPr/>
        </p:nvSpPr>
        <p:spPr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ffcc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showMasterSp="false">
  <p:cSld>
    <p:spTree>
      <p:nvGrpSpPr>
        <p:cNvPr id="60416" name=""/>
        <p:cNvGrpSpPr>
          <a:grpSpLocks/>
        </p:cNvGrpSpPr>
        <p:nvPr/>
      </p:nvGrpSpPr>
      <p:grpSpPr>
        <a:xfrm/>
      </p:grpSpPr>
      <p:sp>
        <p:nvSpPr>
          <p:cNvPr id="60421" name=""/>
          <p:cNvSpPr txBox="1">
            <a:spLocks/>
          </p:cNvSpPr>
          <p:nvPr/>
        </p:nvSpPr>
        <p:spPr>
          <a:xfrm>
            <a:off x="4851400" y="647700"/>
            <a:ext cx="3454400" cy="850900"/>
          </a:xfrm>
          <a:prstGeom prst="rect">
            <a:avLst/>
          </a:prstGeom>
          <a:solidFill>
            <a:srgbClr val="ffffcc"/>
          </a:solidFill>
          <a:ln w="28575">
            <a:solidFill>
              <a:srgbClr val="ccff66"/>
            </a:solidFill>
          </a:ln>
          <a:effectLst>
            <a:outerShdw dist="107763" dir="2700000" algn="br" rotWithShape="0">
              <a:srgbClr val="0b16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dirty="0" b="1">
                <a:solidFill>
                  <a:srgbClr val="264c00"/>
                </a:solidFill>
                <a:latin charset="0" typeface="Arial Narrow"/>
              </a:rPr>
              <a:t>Educación Ambiental en América Latina</a:t>
            </a:r>
          </a:p>
        </p:txBody>
      </p:sp>
      <p:sp>
        <p:nvSpPr>
          <p:cNvPr id="60423" name=""/>
          <p:cNvSpPr>
            <a:spLocks/>
          </p:cNvSpPr>
          <p:nvPr/>
        </p:nvSpPr>
        <p:spPr>
          <a:xfrm>
            <a:off x="438150" y="825500"/>
            <a:ext cx="2705100" cy="43180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2000" dirty="0" b="1">
                <a:solidFill>
                  <a:srgbClr val="264c00"/>
                </a:solidFill>
                <a:latin charset="0" typeface="Arial Narrow"/>
              </a:rPr>
              <a:t>Contexto</a:t>
            </a:r>
          </a:p>
        </p:txBody>
      </p:sp>
      <p:sp>
        <p:nvSpPr>
          <p:cNvPr id="60426" name=""/>
          <p:cNvSpPr txBox="1">
            <a:spLocks/>
          </p:cNvSpPr>
          <p:nvPr/>
        </p:nvSpPr>
        <p:spPr>
          <a:xfrm>
            <a:off x="533400" y="4999038"/>
            <a:ext cx="1827213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Agencias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Ambientales y de EA</a:t>
            </a:r>
          </a:p>
        </p:txBody>
      </p:sp>
      <p:sp>
        <p:nvSpPr>
          <p:cNvPr id="60427" name=""/>
          <p:cNvSpPr txBox="1">
            <a:spLocks/>
          </p:cNvSpPr>
          <p:nvPr/>
        </p:nvSpPr>
        <p:spPr>
          <a:xfrm>
            <a:off x="3267075" y="3614738"/>
            <a:ext cx="1557338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Sistemas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escolares locales</a:t>
            </a:r>
          </a:p>
        </p:txBody>
      </p:sp>
      <p:sp>
        <p:nvSpPr>
          <p:cNvPr id="60428" name=""/>
          <p:cNvSpPr txBox="1">
            <a:spLocks/>
          </p:cNvSpPr>
          <p:nvPr/>
        </p:nvSpPr>
        <p:spPr>
          <a:xfrm>
            <a:off x="457200" y="2614613"/>
            <a:ext cx="1116013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Modelos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dominantes</a:t>
            </a:r>
          </a:p>
        </p:txBody>
      </p:sp>
      <p:sp>
        <p:nvSpPr>
          <p:cNvPr id="60429" name=""/>
          <p:cNvSpPr txBox="1">
            <a:spLocks/>
          </p:cNvSpPr>
          <p:nvPr/>
        </p:nvSpPr>
        <p:spPr>
          <a:xfrm>
            <a:off x="3284538" y="2613025"/>
            <a:ext cx="1520825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Propuestas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de cambio social</a:t>
            </a:r>
          </a:p>
        </p:txBody>
      </p:sp>
      <p:sp>
        <p:nvSpPr>
          <p:cNvPr id="60430" name=""/>
          <p:cNvSpPr>
            <a:spLocks/>
          </p:cNvSpPr>
          <p:nvPr/>
        </p:nvSpPr>
        <p:spPr>
          <a:xfrm>
            <a:off x="315913" y="1778000"/>
            <a:ext cx="1516062" cy="43180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 b="1">
                <a:solidFill>
                  <a:srgbClr val="264c00"/>
                </a:solidFill>
                <a:latin charset="0" typeface="Arial Narrow"/>
              </a:rPr>
              <a:t>Internacional</a:t>
            </a:r>
          </a:p>
        </p:txBody>
      </p:sp>
      <p:sp>
        <p:nvSpPr>
          <p:cNvPr id="60431" name=""/>
          <p:cNvSpPr>
            <a:spLocks/>
          </p:cNvSpPr>
          <p:nvPr/>
        </p:nvSpPr>
        <p:spPr>
          <a:xfrm>
            <a:off x="2984500" y="1779588"/>
            <a:ext cx="2120900" cy="43180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 b="1">
                <a:solidFill>
                  <a:srgbClr val="264c00"/>
                </a:solidFill>
                <a:latin charset="0" typeface="Arial Narrow"/>
              </a:rPr>
              <a:t>Macroregional</a:t>
            </a:r>
            <a:r>
              <a:rPr lang="en-US" altLang="en-US" sz="2000" dirty="0" b="1">
                <a:solidFill>
                  <a:srgbClr val="264c00"/>
                </a:solidFill>
                <a:latin charset="0" typeface="Arial Narrow"/>
              </a:rPr>
              <a:t> (AL)</a:t>
            </a:r>
          </a:p>
        </p:txBody>
      </p:sp>
      <p:sp>
        <p:nvSpPr>
          <p:cNvPr id="60432" name=""/>
          <p:cNvSpPr txBox="1">
            <a:spLocks/>
          </p:cNvSpPr>
          <p:nvPr/>
        </p:nvSpPr>
        <p:spPr>
          <a:xfrm>
            <a:off x="4827588" y="4999038"/>
            <a:ext cx="1468437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Organizaciones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de EA</a:t>
            </a:r>
          </a:p>
        </p:txBody>
      </p:sp>
      <p:sp>
        <p:nvSpPr>
          <p:cNvPr id="60433" name=""/>
          <p:cNvSpPr txBox="1">
            <a:spLocks/>
          </p:cNvSpPr>
          <p:nvPr/>
        </p:nvSpPr>
        <p:spPr>
          <a:xfrm>
            <a:off x="479425" y="3467100"/>
            <a:ext cx="1069975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Enfoques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Educativos</a:t>
            </a:r>
          </a:p>
        </p:txBody>
      </p:sp>
      <p:sp>
        <p:nvSpPr>
          <p:cNvPr id="60435" name=""/>
          <p:cNvSpPr>
            <a:spLocks/>
          </p:cNvSpPr>
          <p:nvPr/>
        </p:nvSpPr>
        <p:spPr>
          <a:xfrm>
            <a:off x="6226175" y="2619375"/>
            <a:ext cx="1206500" cy="63500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Lento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proceso 80s</a:t>
            </a:r>
          </a:p>
        </p:txBody>
      </p:sp>
      <p:sp>
        <p:nvSpPr>
          <p:cNvPr id="60436" name=""/>
          <p:cNvSpPr>
            <a:spLocks/>
          </p:cNvSpPr>
          <p:nvPr/>
        </p:nvSpPr>
        <p:spPr>
          <a:xfrm>
            <a:off x="7235825" y="3587750"/>
            <a:ext cx="1206501" cy="635000"/>
          </a:xfrm>
          <a:prstGeom prst="round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Dinámico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proceso 90s</a:t>
            </a:r>
          </a:p>
        </p:txBody>
      </p:sp>
      <p:sp>
        <p:nvSpPr>
          <p:cNvPr id="60437" name=""/>
          <p:cNvSpPr>
            <a:spLocks/>
          </p:cNvSpPr>
          <p:nvPr/>
        </p:nvSpPr>
        <p:spPr>
          <a:xfrm>
            <a:off x="7369175" y="4997450"/>
            <a:ext cx="941388" cy="581025"/>
          </a:xfrm>
          <a:prstGeom prst="rect">
            <a:avLst/>
          </a:prstGeom>
          <a:solidFill>
            <a:srgbClr val="d3e7d3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Enfoques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de la EA</a:t>
            </a:r>
          </a:p>
        </p:txBody>
      </p:sp>
      <p:sp>
        <p:nvSpPr>
          <p:cNvPr id="60438" name=""/>
          <p:cNvSpPr>
            <a:spLocks/>
          </p:cNvSpPr>
          <p:nvPr/>
        </p:nvSpPr>
        <p:spPr>
          <a:xfrm>
            <a:off x="7099300" y="5929313"/>
            <a:ext cx="1481138" cy="398462"/>
          </a:xfrm>
          <a:prstGeom prst="round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800" dirty="0" b="1">
                <a:solidFill>
                  <a:srgbClr val="264c00"/>
                </a:solidFill>
                <a:latin charset="0" typeface="Arial Narrow"/>
              </a:rPr>
              <a:t>Controversias</a:t>
            </a:r>
          </a:p>
        </p:txBody>
      </p:sp>
      <p:cxnSp>
        <p:nvCxnSpPr>
          <p:cNvPr id="60440" name=""/>
          <p:cNvCxnSpPr/>
          <p:nvPr/>
        </p:nvCxnSpPr>
        <p:spPr>
          <a:xfrm flipH="1" flipV="1">
            <a:off x="3143250" y="1041400"/>
            <a:ext cx="1693863" cy="3175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41" name=""/>
          <p:cNvCxnSpPr/>
          <p:nvPr/>
        </p:nvCxnSpPr>
        <p:spPr>
          <a:xfrm flipH="1">
            <a:off x="1074738" y="1257300"/>
            <a:ext cx="715962" cy="52070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42" name=""/>
          <p:cNvCxnSpPr/>
          <p:nvPr/>
        </p:nvCxnSpPr>
        <p:spPr>
          <a:xfrm>
            <a:off x="1790700" y="1257300"/>
            <a:ext cx="2254250" cy="522288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43" name=""/>
          <p:cNvCxnSpPr/>
          <p:nvPr/>
        </p:nvCxnSpPr>
        <p:spPr>
          <a:xfrm>
            <a:off x="1831975" y="1993900"/>
            <a:ext cx="1152525" cy="1588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45" name=""/>
          <p:cNvCxnSpPr/>
          <p:nvPr/>
        </p:nvCxnSpPr>
        <p:spPr>
          <a:xfrm rot="10800000" flipH="1" flipV="1">
            <a:off x="315913" y="1993900"/>
            <a:ext cx="141287" cy="911225"/>
          </a:xfrm>
          <a:prstGeom prst="bentConnector3">
            <a:avLst>
              <a:gd fmla="val -161796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47" name=""/>
          <p:cNvCxnSpPr/>
          <p:nvPr/>
        </p:nvCxnSpPr>
        <p:spPr>
          <a:xfrm rot="10800000" flipH="1" flipV="1">
            <a:off x="315913" y="1993900"/>
            <a:ext cx="163512" cy="1763713"/>
          </a:xfrm>
          <a:prstGeom prst="bentConnector3">
            <a:avLst>
              <a:gd fmla="val -139805" name="adj1"/>
            </a:avLst>
          </a:prstGeom>
          <a:noFill/>
          <a:ln>
            <a:solidFill>
              <a:srgbClr val="ffffcc"/>
            </a:solidFill>
          </a:ln>
        </p:spPr>
      </p:cxnSp>
      <p:sp>
        <p:nvSpPr>
          <p:cNvPr id="60448" name=""/>
          <p:cNvSpPr txBox="1">
            <a:spLocks/>
          </p:cNvSpPr>
          <p:nvPr/>
        </p:nvSpPr>
        <p:spPr>
          <a:xfrm>
            <a:off x="744538" y="6194425"/>
            <a:ext cx="1406525" cy="336550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Eventos de EA</a:t>
            </a:r>
          </a:p>
        </p:txBody>
      </p:sp>
      <p:cxnSp>
        <p:nvCxnSpPr>
          <p:cNvPr id="60449" name=""/>
          <p:cNvCxnSpPr/>
          <p:nvPr/>
        </p:nvCxnSpPr>
        <p:spPr>
          <a:xfrm flipV="1">
            <a:off x="1573213" y="2903538"/>
            <a:ext cx="1711325" cy="1587"/>
          </a:xfrm>
          <a:prstGeom prst="bentConnector3">
            <a:avLst>
              <a:gd fmla="val 50000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50" name=""/>
          <p:cNvCxnSpPr/>
          <p:nvPr/>
        </p:nvCxnSpPr>
        <p:spPr>
          <a:xfrm>
            <a:off x="1549400" y="3757613"/>
            <a:ext cx="1717675" cy="147637"/>
          </a:xfrm>
          <a:prstGeom prst="bentConnector3">
            <a:avLst>
              <a:gd fmla="val 50000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52" name=""/>
          <p:cNvCxnSpPr/>
          <p:nvPr/>
        </p:nvCxnSpPr>
        <p:spPr>
          <a:xfrm rot="16200000" flipH="1">
            <a:off x="755650" y="4306888"/>
            <a:ext cx="950913" cy="433387"/>
          </a:xfrm>
          <a:prstGeom prst="bentConnector3">
            <a:avLst>
              <a:gd fmla="val 49916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53" name=""/>
          <p:cNvCxnSpPr/>
          <p:nvPr/>
        </p:nvCxnSpPr>
        <p:spPr>
          <a:xfrm flipH="1">
            <a:off x="1447800" y="2905125"/>
            <a:ext cx="125413" cy="2093913"/>
          </a:xfrm>
          <a:prstGeom prst="bentConnector4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54" name=""/>
          <p:cNvCxnSpPr/>
          <p:nvPr/>
        </p:nvCxnSpPr>
        <p:spPr>
          <a:xfrm>
            <a:off x="1447800" y="5580063"/>
            <a:ext cx="0" cy="614362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55" name=""/>
          <p:cNvSpPr txBox="1">
            <a:spLocks/>
          </p:cNvSpPr>
          <p:nvPr/>
        </p:nvSpPr>
        <p:spPr>
          <a:xfrm>
            <a:off x="533400" y="5737225"/>
            <a:ext cx="950913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Organizan</a:t>
            </a:r>
          </a:p>
        </p:txBody>
      </p:sp>
      <p:sp>
        <p:nvSpPr>
          <p:cNvPr id="60457" name=""/>
          <p:cNvSpPr txBox="1">
            <a:spLocks/>
          </p:cNvSpPr>
          <p:nvPr/>
        </p:nvSpPr>
        <p:spPr>
          <a:xfrm>
            <a:off x="1524000" y="1333500"/>
            <a:ext cx="784225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Ámbitos</a:t>
            </a:r>
          </a:p>
        </p:txBody>
      </p:sp>
      <p:sp>
        <p:nvSpPr>
          <p:cNvPr id="60458" name=""/>
          <p:cNvSpPr txBox="1">
            <a:spLocks/>
          </p:cNvSpPr>
          <p:nvPr/>
        </p:nvSpPr>
        <p:spPr>
          <a:xfrm>
            <a:off x="71438" y="2247900"/>
            <a:ext cx="1300162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Constituido por</a:t>
            </a:r>
          </a:p>
        </p:txBody>
      </p:sp>
      <p:cxnSp>
        <p:nvCxnSpPr>
          <p:cNvPr id="60459" name=""/>
          <p:cNvCxnSpPr/>
          <p:nvPr/>
        </p:nvCxnSpPr>
        <p:spPr>
          <a:xfrm flipH="1">
            <a:off x="1014413" y="3195638"/>
            <a:ext cx="1587" cy="271462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60" name=""/>
          <p:cNvSpPr txBox="1">
            <a:spLocks/>
          </p:cNvSpPr>
          <p:nvPr/>
        </p:nvSpPr>
        <p:spPr>
          <a:xfrm>
            <a:off x="990600" y="3162300"/>
            <a:ext cx="747713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Afectan</a:t>
            </a:r>
          </a:p>
        </p:txBody>
      </p:sp>
      <p:sp>
        <p:nvSpPr>
          <p:cNvPr id="60461" name=""/>
          <p:cNvSpPr txBox="1">
            <a:spLocks/>
          </p:cNvSpPr>
          <p:nvPr/>
        </p:nvSpPr>
        <p:spPr>
          <a:xfrm>
            <a:off x="1062038" y="4152900"/>
            <a:ext cx="995362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Influyen en</a:t>
            </a:r>
          </a:p>
        </p:txBody>
      </p:sp>
      <p:cxnSp>
        <p:nvCxnSpPr>
          <p:cNvPr id="60462" name=""/>
          <p:cNvCxnSpPr/>
          <p:nvPr/>
        </p:nvCxnSpPr>
        <p:spPr>
          <a:xfrm rot="16200000" flipH="1">
            <a:off x="7063581" y="1027907"/>
            <a:ext cx="277812" cy="1247775"/>
          </a:xfrm>
          <a:prstGeom prst="bentConnector3">
            <a:avLst>
              <a:gd fmla="val 47430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63" name=""/>
          <p:cNvCxnSpPr/>
          <p:nvPr/>
        </p:nvCxnSpPr>
        <p:spPr>
          <a:xfrm>
            <a:off x="2360613" y="5289550"/>
            <a:ext cx="2466975" cy="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65" name=""/>
          <p:cNvSpPr txBox="1">
            <a:spLocks/>
          </p:cNvSpPr>
          <p:nvPr/>
        </p:nvSpPr>
        <p:spPr>
          <a:xfrm>
            <a:off x="4800600" y="6192838"/>
            <a:ext cx="1524000" cy="336550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Eventos de EA</a:t>
            </a:r>
          </a:p>
        </p:txBody>
      </p:sp>
      <p:cxnSp>
        <p:nvCxnSpPr>
          <p:cNvPr id="60466" name=""/>
          <p:cNvCxnSpPr/>
          <p:nvPr/>
        </p:nvCxnSpPr>
        <p:spPr>
          <a:xfrm flipV="1">
            <a:off x="2151063" y="6361113"/>
            <a:ext cx="2649537" cy="1587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64" name=""/>
          <p:cNvSpPr txBox="1">
            <a:spLocks/>
          </p:cNvSpPr>
          <p:nvPr/>
        </p:nvSpPr>
        <p:spPr>
          <a:xfrm rot="-5400000">
            <a:off x="-327025" y="3489325"/>
            <a:ext cx="6019800" cy="336550"/>
          </a:xfrm>
          <a:prstGeom prst="rect">
            <a:avLst/>
          </a:prstGeom>
          <a:solidFill>
            <a:srgbClr val="ffcccc">
              <a:alpha val="42999"/>
            </a:srgbClr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1600" dirty="0" b="1">
                <a:latin charset="0" typeface="Arial Narrow"/>
              </a:rPr>
              <a:t>C o m p l e j i d a d    y    c o n t r a d i c c i ó n</a:t>
            </a:r>
          </a:p>
        </p:txBody>
      </p:sp>
      <p:cxnSp>
        <p:nvCxnSpPr>
          <p:cNvPr id="60467" name=""/>
          <p:cNvCxnSpPr/>
          <p:nvPr/>
        </p:nvCxnSpPr>
        <p:spPr>
          <a:xfrm>
            <a:off x="5562600" y="5580063"/>
            <a:ext cx="0" cy="612775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68" name=""/>
          <p:cNvSpPr txBox="1">
            <a:spLocks/>
          </p:cNvSpPr>
          <p:nvPr/>
        </p:nvSpPr>
        <p:spPr>
          <a:xfrm>
            <a:off x="4611688" y="5676900"/>
            <a:ext cx="950912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Organizan</a:t>
            </a:r>
          </a:p>
        </p:txBody>
      </p:sp>
      <p:sp>
        <p:nvSpPr>
          <p:cNvPr id="60469" name=""/>
          <p:cNvSpPr txBox="1">
            <a:spLocks/>
          </p:cNvSpPr>
          <p:nvPr/>
        </p:nvSpPr>
        <p:spPr>
          <a:xfrm>
            <a:off x="4038600" y="3238500"/>
            <a:ext cx="747713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Afectan</a:t>
            </a:r>
          </a:p>
        </p:txBody>
      </p:sp>
      <p:cxnSp>
        <p:nvCxnSpPr>
          <p:cNvPr id="60471" name=""/>
          <p:cNvCxnSpPr/>
          <p:nvPr/>
        </p:nvCxnSpPr>
        <p:spPr>
          <a:xfrm>
            <a:off x="4044950" y="3194050"/>
            <a:ext cx="1588" cy="420688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72" name=""/>
          <p:cNvCxnSpPr/>
          <p:nvPr/>
        </p:nvCxnSpPr>
        <p:spPr>
          <a:xfrm rot="16200000" flipH="1">
            <a:off x="3890170" y="4352131"/>
            <a:ext cx="1093787" cy="781050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73" name=""/>
          <p:cNvSpPr txBox="1">
            <a:spLocks/>
          </p:cNvSpPr>
          <p:nvPr/>
        </p:nvSpPr>
        <p:spPr>
          <a:xfrm>
            <a:off x="4033838" y="4381500"/>
            <a:ext cx="995362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Influyen en</a:t>
            </a:r>
          </a:p>
        </p:txBody>
      </p:sp>
      <p:cxnSp>
        <p:nvCxnSpPr>
          <p:cNvPr id="60475" name=""/>
          <p:cNvCxnSpPr/>
          <p:nvPr/>
        </p:nvCxnSpPr>
        <p:spPr>
          <a:xfrm flipV="1">
            <a:off x="6324600" y="5287963"/>
            <a:ext cx="1044575" cy="1073150"/>
          </a:xfrm>
          <a:prstGeom prst="bentConnector3">
            <a:avLst>
              <a:gd fmla="val 50000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77" name=""/>
          <p:cNvCxnSpPr/>
          <p:nvPr/>
        </p:nvCxnSpPr>
        <p:spPr>
          <a:xfrm>
            <a:off x="7840663" y="5578475"/>
            <a:ext cx="0" cy="350838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78" name=""/>
          <p:cNvCxnSpPr/>
          <p:nvPr/>
        </p:nvCxnSpPr>
        <p:spPr>
          <a:xfrm flipV="1">
            <a:off x="6296025" y="5287963"/>
            <a:ext cx="1073150" cy="1587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79" name=""/>
          <p:cNvSpPr txBox="1">
            <a:spLocks/>
          </p:cNvSpPr>
          <p:nvPr/>
        </p:nvSpPr>
        <p:spPr>
          <a:xfrm>
            <a:off x="6561138" y="4914900"/>
            <a:ext cx="830262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Generan</a:t>
            </a:r>
          </a:p>
        </p:txBody>
      </p:sp>
      <p:sp>
        <p:nvSpPr>
          <p:cNvPr id="60480" name=""/>
          <p:cNvSpPr txBox="1">
            <a:spLocks/>
          </p:cNvSpPr>
          <p:nvPr/>
        </p:nvSpPr>
        <p:spPr>
          <a:xfrm>
            <a:off x="5664200" y="3614738"/>
            <a:ext cx="1309688" cy="581025"/>
          </a:xfrm>
          <a:prstGeom prst="rect">
            <a:avLst/>
          </a:prstGeom>
          <a:solidFill>
            <a:srgbClr val="d3e7d3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¿Experiencias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de EA?</a:t>
            </a:r>
          </a:p>
        </p:txBody>
      </p:sp>
      <p:cxnSp>
        <p:nvCxnSpPr>
          <p:cNvPr id="60482" name=""/>
          <p:cNvCxnSpPr/>
          <p:nvPr/>
        </p:nvCxnSpPr>
        <p:spPr>
          <a:xfrm flipH="1">
            <a:off x="6973888" y="3905250"/>
            <a:ext cx="261937" cy="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83" name=""/>
          <p:cNvCxnSpPr/>
          <p:nvPr/>
        </p:nvCxnSpPr>
        <p:spPr>
          <a:xfrm>
            <a:off x="4805363" y="2903538"/>
            <a:ext cx="858837" cy="1001712"/>
          </a:xfrm>
          <a:prstGeom prst="bentConnector3">
            <a:avLst>
              <a:gd fmla="val 49907" name="adj1"/>
            </a:avLst>
          </a:prstGeom>
          <a:noFill/>
          <a:ln>
            <a:solidFill>
              <a:srgbClr val="ffffcc"/>
            </a:solidFill>
          </a:ln>
        </p:spPr>
      </p:cxnSp>
      <p:sp>
        <p:nvSpPr>
          <p:cNvPr id="60484" name=""/>
          <p:cNvSpPr txBox="1">
            <a:spLocks/>
          </p:cNvSpPr>
          <p:nvPr/>
        </p:nvSpPr>
        <p:spPr>
          <a:xfrm>
            <a:off x="4800600" y="2597150"/>
            <a:ext cx="93980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Posibilitan</a:t>
            </a:r>
          </a:p>
        </p:txBody>
      </p:sp>
      <p:cxnSp>
        <p:nvCxnSpPr>
          <p:cNvPr id="60485" name=""/>
          <p:cNvCxnSpPr/>
          <p:nvPr/>
        </p:nvCxnSpPr>
        <p:spPr>
          <a:xfrm>
            <a:off x="4824413" y="3905250"/>
            <a:ext cx="839787" cy="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86" name=""/>
          <p:cNvCxnSpPr/>
          <p:nvPr/>
        </p:nvCxnSpPr>
        <p:spPr>
          <a:xfrm rot="5400000">
            <a:off x="6394450" y="3179763"/>
            <a:ext cx="360363" cy="509587"/>
          </a:xfrm>
          <a:prstGeom prst="bentConnector3">
            <a:avLst>
              <a:gd fmla="val 49777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60488" name=""/>
          <p:cNvCxnSpPr/>
          <p:nvPr/>
        </p:nvCxnSpPr>
        <p:spPr>
          <a:xfrm rot="5400000">
            <a:off x="3844132" y="2412206"/>
            <a:ext cx="401637" cy="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89" name=""/>
          <p:cNvSpPr txBox="1">
            <a:spLocks/>
          </p:cNvSpPr>
          <p:nvPr/>
        </p:nvSpPr>
        <p:spPr>
          <a:xfrm>
            <a:off x="4876800" y="3848100"/>
            <a:ext cx="71755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Limitan</a:t>
            </a:r>
          </a:p>
        </p:txBody>
      </p:sp>
      <p:cxnSp>
        <p:nvCxnSpPr>
          <p:cNvPr id="60490" name=""/>
          <p:cNvCxnSpPr/>
          <p:nvPr/>
        </p:nvCxnSpPr>
        <p:spPr>
          <a:xfrm rot="5400000">
            <a:off x="5539582" y="4218781"/>
            <a:ext cx="803275" cy="757238"/>
          </a:xfrm>
          <a:prstGeom prst="bentConnector3">
            <a:avLst>
              <a:gd fmla="val 50000" name="adj1"/>
            </a:avLst>
          </a:prstGeom>
          <a:noFill/>
          <a:ln>
            <a:solidFill>
              <a:srgbClr val="ffffcc"/>
            </a:solidFill>
          </a:ln>
        </p:spPr>
      </p:cxnSp>
      <p:sp>
        <p:nvSpPr>
          <p:cNvPr id="60491" name=""/>
          <p:cNvSpPr txBox="1">
            <a:spLocks/>
          </p:cNvSpPr>
          <p:nvPr/>
        </p:nvSpPr>
        <p:spPr>
          <a:xfrm>
            <a:off x="6019800" y="4229100"/>
            <a:ext cx="1023938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Enriquecen</a:t>
            </a:r>
          </a:p>
        </p:txBody>
      </p:sp>
      <p:cxnSp>
        <p:nvCxnSpPr>
          <p:cNvPr id="60492" name=""/>
          <p:cNvCxnSpPr/>
          <p:nvPr/>
        </p:nvCxnSpPr>
        <p:spPr>
          <a:xfrm>
            <a:off x="6319838" y="4195763"/>
            <a:ext cx="1520825" cy="801687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60493" name=""/>
          <p:cNvCxnSpPr/>
          <p:nvPr/>
        </p:nvCxnSpPr>
        <p:spPr>
          <a:xfrm>
            <a:off x="7839075" y="4222750"/>
            <a:ext cx="1588" cy="77470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94" name=""/>
          <p:cNvSpPr txBox="1">
            <a:spLocks/>
          </p:cNvSpPr>
          <p:nvPr/>
        </p:nvSpPr>
        <p:spPr>
          <a:xfrm>
            <a:off x="7785100" y="4427538"/>
            <a:ext cx="89535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Producen</a:t>
            </a:r>
          </a:p>
        </p:txBody>
      </p:sp>
      <p:sp>
        <p:nvSpPr>
          <p:cNvPr id="60495" name=""/>
          <p:cNvSpPr txBox="1">
            <a:spLocks/>
          </p:cNvSpPr>
          <p:nvPr/>
        </p:nvSpPr>
        <p:spPr>
          <a:xfrm>
            <a:off x="7877175" y="5557838"/>
            <a:ext cx="268288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>
                <a:latin charset="0" typeface="Arial Narrow"/>
              </a:rPr>
              <a:t>y</a:t>
            </a:r>
          </a:p>
        </p:txBody>
      </p:sp>
      <p:sp>
        <p:nvSpPr>
          <p:cNvPr id="60496" name=""/>
          <p:cNvSpPr>
            <a:spLocks/>
          </p:cNvSpPr>
          <p:nvPr/>
        </p:nvSpPr>
        <p:spPr>
          <a:xfrm>
            <a:off x="7223125" y="1790700"/>
            <a:ext cx="1206501" cy="63500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Dinámico </a:t>
            </a:r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/>
            </a:r>
            <a:br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proceso 70s</a:t>
            </a:r>
          </a:p>
        </p:txBody>
      </p:sp>
      <p:cxnSp>
        <p:nvCxnSpPr>
          <p:cNvPr id="60497" name=""/>
          <p:cNvCxnSpPr/>
          <p:nvPr/>
        </p:nvCxnSpPr>
        <p:spPr>
          <a:xfrm rot="10800000" flipV="1">
            <a:off x="6829425" y="2108200"/>
            <a:ext cx="393700" cy="511175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498" name=""/>
          <p:cNvSpPr>
            <a:spLocks/>
          </p:cNvSpPr>
          <p:nvPr/>
        </p:nvSpPr>
        <p:spPr>
          <a:xfrm>
            <a:off x="8423276" y="2073275"/>
            <a:ext cx="377824" cy="14288"/>
          </a:xfrm>
          <a:prstGeom prst="line">
            <a:avLst/>
          </a:prstGeom>
          <a:noFill/>
          <a:ln w="38100">
            <a:solidFill>
              <a:srgbClr val="ffff66"/>
            </a:solidFill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60499" name=""/>
          <p:cNvSpPr>
            <a:spLocks/>
          </p:cNvSpPr>
          <p:nvPr/>
        </p:nvSpPr>
        <p:spPr>
          <a:xfrm>
            <a:off x="7416800" y="2928938"/>
            <a:ext cx="1384300" cy="0"/>
          </a:xfrm>
          <a:prstGeom prst="line">
            <a:avLst/>
          </a:prstGeom>
          <a:noFill/>
          <a:ln w="38100">
            <a:solidFill>
              <a:srgbClr val="ffff66"/>
            </a:solidFill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60500" name=""/>
          <p:cNvSpPr>
            <a:spLocks/>
          </p:cNvSpPr>
          <p:nvPr/>
        </p:nvSpPr>
        <p:spPr>
          <a:xfrm>
            <a:off x="8418512" y="3873500"/>
            <a:ext cx="401638" cy="0"/>
          </a:xfrm>
          <a:prstGeom prst="line">
            <a:avLst/>
          </a:prstGeom>
          <a:noFill/>
          <a:ln w="38100">
            <a:solidFill>
              <a:srgbClr val="ffff66"/>
            </a:solidFill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60501" name=""/>
          <p:cNvSpPr txBox="1">
            <a:spLocks/>
          </p:cNvSpPr>
          <p:nvPr/>
        </p:nvSpPr>
        <p:spPr>
          <a:xfrm>
            <a:off x="8396288" y="5114925"/>
            <a:ext cx="747712" cy="336550"/>
          </a:xfrm>
          <a:prstGeom prst="rect">
            <a:avLst/>
          </a:prstGeom>
          <a:solidFill>
            <a:srgbClr val="d3e7d3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264c00"/>
                </a:solidFill>
                <a:latin charset="0" typeface="Arial Narrow"/>
              </a:rPr>
              <a:t>Logros</a:t>
            </a:r>
          </a:p>
        </p:txBody>
      </p:sp>
      <p:cxnSp>
        <p:nvCxnSpPr>
          <p:cNvPr id="60502" name=""/>
          <p:cNvCxnSpPr/>
          <p:nvPr/>
        </p:nvCxnSpPr>
        <p:spPr>
          <a:xfrm flipV="1">
            <a:off x="8310563" y="5283200"/>
            <a:ext cx="85725" cy="4763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60504" name=""/>
          <p:cNvSpPr txBox="1">
            <a:spLocks/>
          </p:cNvSpPr>
          <p:nvPr/>
        </p:nvSpPr>
        <p:spPr>
          <a:xfrm>
            <a:off x="0" y="0"/>
            <a:ext cx="9144000" cy="396875"/>
          </a:xfrm>
          <a:prstGeom prst="rect">
            <a:avLst/>
          </a:prstGeom>
          <a:solidFill>
            <a:srgbClr val="34410b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1000" dirty="0">
                <a:latin charset="0" typeface="Arial Narrow"/>
              </a:rPr>
              <a:t>Mapa conceptual del texto: González G. E. (2000) Una nueva lectura de la Historia de la Educación Ambiental en América Latina y el Caribe, en: Tópicos en Educación Ambiental, Núm. 1, 2000, México.  Elaborado por Luz María Nieto Caraveo, CIEP-FI-UASLP.</a:t>
            </a:r>
          </a:p>
        </p:txBody>
      </p:sp>
      <p:sp>
        <p:nvSpPr>
          <p:cNvPr id="60505" name=""/>
          <p:cNvSpPr>
            <a:spLocks/>
          </p:cNvSpPr>
          <p:nvPr/>
        </p:nvSpPr>
        <p:spPr>
          <a:xfrm>
            <a:off x="0" y="400050"/>
            <a:ext cx="9144000" cy="0"/>
          </a:xfrm>
          <a:prstGeom prst="line">
            <a:avLst/>
          </a:prstGeom>
          <a:noFill/>
          <a:ln w="38100">
            <a:solidFill>
              <a:srgbClr val="ffcc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60506" name=""/>
          <p:cNvSpPr txBox="1">
            <a:spLocks/>
          </p:cNvSpPr>
          <p:nvPr/>
        </p:nvSpPr>
        <p:spPr>
          <a:xfrm rot="-5400000">
            <a:off x="7535069" y="2697956"/>
            <a:ext cx="2878138" cy="39687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 b="1">
                <a:solidFill>
                  <a:srgbClr val="ffff66"/>
                </a:solidFill>
                <a:latin charset="0" typeface="Arial Narrow"/>
              </a:rPr>
              <a:t>Siguiente mapa conceptual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6016" name=""/>
        <p:cNvGrpSpPr>
          <a:grpSpLocks/>
        </p:cNvGrpSpPr>
        <p:nvPr/>
      </p:nvGrpSpPr>
      <p:grpSpPr>
        <a:xfrm/>
      </p:grpSpPr>
      <p:sp>
        <p:nvSpPr>
          <p:cNvPr id="86018" name=""/>
          <p:cNvSpPr txBox="1">
            <a:spLocks/>
          </p:cNvSpPr>
          <p:nvPr/>
        </p:nvSpPr>
        <p:spPr>
          <a:xfrm>
            <a:off x="2286000" y="2209800"/>
            <a:ext cx="6678612" cy="21018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4400" dirty="0">
                <a:latin charset="0" typeface="Arial"/>
              </a:rPr>
              <a:t>Mapa Conceptual 2</a:t>
            </a:r>
          </a:p>
          <a:p>
            <a:pPr/>
          </a:p>
          <a:p>
            <a:pPr/>
            <a:r>
              <a:rPr lang="en-US" altLang="en-US" sz="4400" dirty="0">
                <a:solidFill>
                  <a:srgbClr val="ffcc00"/>
                </a:solidFill>
                <a:latin charset="0" typeface="Arial"/>
              </a:rPr>
              <a:t>Datos complementarios ...</a:t>
            </a:r>
          </a:p>
        </p:txBody>
      </p:sp>
      <p:sp>
        <p:nvSpPr>
          <p:cNvPr id="86019" name=""/>
          <p:cNvSpPr>
            <a:spLocks/>
          </p:cNvSpPr>
          <p:nvPr/>
        </p:nvSpPr>
        <p:spPr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ffcc00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showMasterSp="false">
  <p:cSld>
    <p:spTree>
      <p:nvGrpSpPr>
        <p:cNvPr id="82944" name=""/>
        <p:cNvGrpSpPr>
          <a:grpSpLocks/>
        </p:cNvGrpSpPr>
        <p:nvPr/>
      </p:nvGrpSpPr>
      <p:grpSpPr>
        <a:xfrm/>
      </p:grpSpPr>
      <p:sp>
        <p:nvSpPr>
          <p:cNvPr id="82949" name=""/>
          <p:cNvSpPr txBox="1">
            <a:spLocks/>
          </p:cNvSpPr>
          <p:nvPr/>
        </p:nvSpPr>
        <p:spPr>
          <a:xfrm>
            <a:off x="0" y="6492875"/>
            <a:ext cx="9144000" cy="396875"/>
          </a:xfrm>
          <a:prstGeom prst="rect">
            <a:avLst/>
          </a:prstGeom>
          <a:solidFill>
            <a:srgbClr val="34410b"/>
          </a:solidFill>
          <a:ln>
            <a:noFill/>
          </a:ln>
        </p:spPr>
        <p:txBody>
          <a:bodyPr>
            <a:spAutoFit/>
          </a:bodyPr>
          <a:lstStyle/>
          <a:p>
            <a:pPr algn="ctr"/>
            <a:r>
              <a:rPr lang="en-US" altLang="en-US" sz="1000" dirty="0">
                <a:latin charset="0" typeface="Arial Narrow"/>
              </a:rPr>
              <a:t>Mapa conceptual del texto: González G. E. (2000) Una nueva lectura de la Historia de la Educación Ambiental en América Latina y el Caribe, en: Tópicos en Educación Ambiental, Núm. 1, 2000, México.  Elaborado por Luz María Nieto Caraveo, CIEP-FI-UASLP.</a:t>
            </a:r>
          </a:p>
        </p:txBody>
      </p:sp>
      <p:sp>
        <p:nvSpPr>
          <p:cNvPr id="82951" name=""/>
          <p:cNvSpPr txBox="1">
            <a:spLocks/>
          </p:cNvSpPr>
          <p:nvPr/>
        </p:nvSpPr>
        <p:spPr>
          <a:xfrm>
            <a:off x="3952875" y="0"/>
            <a:ext cx="1162050" cy="395288"/>
          </a:xfrm>
          <a:prstGeom prst="rect">
            <a:avLst/>
          </a:prstGeom>
          <a:solidFill>
            <a:srgbClr val="ffffcc"/>
          </a:solidFill>
          <a:ln w="28575">
            <a:solidFill>
              <a:srgbClr val="ccff66"/>
            </a:solidFill>
          </a:ln>
          <a:effectLst>
            <a:outerShdw dist="107763" dir="2700000" algn="br" rotWithShape="0">
              <a:srgbClr val="0b160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en-US" sz="1800" dirty="0" b="1">
                <a:solidFill>
                  <a:srgbClr val="264c00"/>
                </a:solidFill>
                <a:latin charset="0" typeface="Arial Narrow"/>
              </a:rPr>
              <a:t>EA en AL</a:t>
            </a:r>
          </a:p>
        </p:txBody>
      </p:sp>
      <p:sp>
        <p:nvSpPr>
          <p:cNvPr id="82956" name=""/>
          <p:cNvSpPr txBox="1">
            <a:spLocks/>
          </p:cNvSpPr>
          <p:nvPr/>
        </p:nvSpPr>
        <p:spPr>
          <a:xfrm>
            <a:off x="461963" y="1147763"/>
            <a:ext cx="1398587" cy="406400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>
                <a:latin charset="0" typeface="Arial Narrow"/>
              </a:rPr>
              <a:t>EA Dinámica</a:t>
            </a:r>
          </a:p>
        </p:txBody>
      </p:sp>
      <p:sp>
        <p:nvSpPr>
          <p:cNvPr id="82957" name=""/>
          <p:cNvSpPr txBox="1">
            <a:spLocks/>
          </p:cNvSpPr>
          <p:nvPr/>
        </p:nvSpPr>
        <p:spPr>
          <a:xfrm>
            <a:off x="3783013" y="776288"/>
            <a:ext cx="1501775" cy="406400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>
                <a:latin charset="0" typeface="Arial Narrow"/>
              </a:rPr>
              <a:t>80s: EA Lenta</a:t>
            </a:r>
          </a:p>
        </p:txBody>
      </p:sp>
      <p:sp>
        <p:nvSpPr>
          <p:cNvPr id="82958" name=""/>
          <p:cNvSpPr txBox="1">
            <a:spLocks/>
          </p:cNvSpPr>
          <p:nvPr/>
        </p:nvSpPr>
        <p:spPr>
          <a:xfrm>
            <a:off x="6391275" y="684213"/>
            <a:ext cx="1849438" cy="406400"/>
          </a:xfrm>
          <a:prstGeom prst="rect">
            <a:avLst/>
          </a:prstGeom>
          <a:noFill/>
          <a:ln>
            <a:solidFill>
              <a:srgbClr val="ffff66"/>
            </a:solidFill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>
                <a:latin charset="0" typeface="Arial Narrow"/>
              </a:rPr>
              <a:t>90s: EA Dinámica</a:t>
            </a:r>
          </a:p>
        </p:txBody>
      </p:sp>
      <p:grpSp>
        <p:nvGrpSpPr>
          <p:cNvPr id="82968" name=""/>
          <p:cNvGrpSpPr>
            <a:grpSpLocks/>
          </p:cNvGrpSpPr>
          <p:nvPr/>
        </p:nvGrpSpPr>
        <p:grpSpPr>
          <a:xfrm>
            <a:off x="1484313" y="1612900"/>
            <a:ext cx="1635125" cy="860425"/>
            <a:chOff x="2105" y="2001"/>
            <a:chExt cy="542" cx="1030"/>
          </a:xfrm>
        </p:grpSpPr>
        <p:sp>
          <p:nvSpPr>
            <p:cNvPr id="82965" name=""/>
            <p:cNvSpPr txBox="1">
              <a:spLocks/>
            </p:cNvSpPr>
            <p:nvPr/>
          </p:nvSpPr>
          <p:spPr>
            <a:xfrm>
              <a:off x="2208" y="2001"/>
              <a:ext cx="825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1976: </a:t>
              </a:r>
              <a:r>
                <a:rPr lang="en-US" altLang="en-US" sz="1200" dirty="0" b="1">
                  <a:latin charset="0" typeface="Arial Narrow"/>
                </a:rPr>
                <a:t>Chosica</a:t>
              </a:r>
              <a:r>
                <a:rPr lang="en-US" altLang="en-US" sz="1200" dirty="0" b="1">
                  <a:latin charset="0" typeface="Arial Narrow"/>
                </a:rPr>
                <a:t>, Perú</a:t>
              </a:r>
            </a:p>
          </p:txBody>
        </p:sp>
        <p:sp>
          <p:nvSpPr>
            <p:cNvPr id="82966" name=""/>
            <p:cNvSpPr txBox="1">
              <a:spLocks/>
            </p:cNvSpPr>
            <p:nvPr/>
          </p:nvSpPr>
          <p:spPr>
            <a:xfrm>
              <a:off x="2105" y="2159"/>
              <a:ext cx="1030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Taller </a:t>
              </a:r>
              <a:r>
                <a:rPr lang="en-US" altLang="en-US" sz="1000" dirty="0">
                  <a:latin charset="0" typeface="Arial Narrow"/>
                </a:rPr>
                <a:t>SubR</a:t>
              </a:r>
              <a:r>
                <a:rPr lang="en-US" altLang="en-US" sz="1000" dirty="0">
                  <a:latin charset="0" typeface="Arial Narrow"/>
                </a:rPr>
                <a:t> EA Secundaria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No educacionista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Complejidad social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Riesgo </a:t>
              </a:r>
              <a:r>
                <a:rPr lang="en-US" altLang="en-US" sz="1000" dirty="0">
                  <a:latin charset="0" typeface="Arial Narrow"/>
                </a:rPr>
                <a:t>esencialista</a:t>
              </a:r>
              <a:r>
                <a:rPr lang="en-US" altLang="en-US" sz="1000" dirty="0">
                  <a:latin charset="0" typeface="Arial Narrow"/>
                </a:rPr>
                <a:t> de lo popular</a:t>
              </a:r>
            </a:p>
          </p:txBody>
        </p:sp>
      </p:grpSp>
      <p:grpSp>
        <p:nvGrpSpPr>
          <p:cNvPr id="83028" name=""/>
          <p:cNvGrpSpPr>
            <a:grpSpLocks/>
          </p:cNvGrpSpPr>
          <p:nvPr/>
        </p:nvGrpSpPr>
        <p:grpSpPr>
          <a:xfrm>
            <a:off x="176213" y="5243513"/>
            <a:ext cx="1479550" cy="1181100"/>
            <a:chOff x="126" y="3246"/>
            <a:chExt cy="744" cx="932"/>
          </a:xfrm>
        </p:grpSpPr>
        <p:grpSp>
          <p:nvGrpSpPr>
            <p:cNvPr id="82962" name=""/>
            <p:cNvGrpSpPr>
              <a:grpSpLocks/>
            </p:cNvGrpSpPr>
            <p:nvPr/>
          </p:nvGrpSpPr>
          <p:grpSpPr>
            <a:xfrm>
              <a:off x="126" y="3351"/>
              <a:ext cx="932" cy="639"/>
              <a:chOff x="111" y="840"/>
              <a:chExt cy="639" cx="932"/>
            </a:xfrm>
          </p:grpSpPr>
          <p:sp>
            <p:nvSpPr>
              <p:cNvPr id="82954" name=""/>
              <p:cNvSpPr txBox="1">
                <a:spLocks/>
              </p:cNvSpPr>
              <p:nvPr/>
            </p:nvSpPr>
            <p:spPr>
              <a:xfrm>
                <a:off x="261" y="840"/>
                <a:ext cx="688" cy="149"/>
              </a:xfrm>
              <a:prstGeom prst="rect">
                <a:avLst/>
              </a:prstGeom>
              <a:solidFill>
                <a:srgbClr val="660033"/>
              </a:solidFill>
              <a:ln>
                <a:noFill/>
              </a:ln>
            </p:spPr>
            <p:txBody>
              <a:bodyPr lIns="27432" rIns="27432" tIns="27432" bIns="27432">
                <a:spAutoFit/>
              </a:bodyPr>
              <a:lstStyle/>
              <a:p>
                <a:pPr algn="ctr"/>
                <a:r>
                  <a:rPr lang="en-US" altLang="en-US" sz="1200" dirty="0" b="1">
                    <a:latin charset="0" typeface="Arial Narrow"/>
                  </a:rPr>
                  <a:t>1972: Estocolmo</a:t>
                </a:r>
              </a:p>
            </p:txBody>
          </p:sp>
          <p:sp>
            <p:nvSpPr>
              <p:cNvPr id="82955" name=""/>
              <p:cNvSpPr txBox="1">
                <a:spLocks/>
              </p:cNvSpPr>
              <p:nvPr/>
            </p:nvSpPr>
            <p:spPr>
              <a:xfrm>
                <a:off x="111" y="999"/>
                <a:ext cx="932" cy="48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wrap="none" lIns="0" rIns="0" tIns="0" bIns="0">
                <a:spAutoFit/>
              </a:bodyPr>
              <a:lstStyle/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Conferencia </a:t>
                </a:r>
                <a:r>
                  <a:rPr lang="en-US" altLang="en-US" sz="1000" dirty="0">
                    <a:latin charset="0" typeface="Arial Narrow"/>
                  </a:rPr>
                  <a:t>Med</a:t>
                </a:r>
                <a:r>
                  <a:rPr lang="en-US" altLang="en-US" sz="1000" dirty="0">
                    <a:latin charset="0" typeface="Arial Narrow"/>
                  </a:rPr>
                  <a:t>. </a:t>
                </a:r>
                <a:r>
                  <a:rPr lang="en-US" altLang="en-US" sz="1000" dirty="0">
                    <a:latin charset="0" typeface="Arial Narrow"/>
                  </a:rPr>
                  <a:t>Amb</a:t>
                </a:r>
                <a:r>
                  <a:rPr lang="en-US" altLang="en-US" sz="1000" dirty="0">
                    <a:latin charset="0" typeface="Arial Narrow"/>
                  </a:rPr>
                  <a:t>. </a:t>
                </a:r>
                <a:r>
                  <a:rPr lang="en-US" altLang="en-US" sz="1000" dirty="0">
                    <a:latin charset="0" typeface="Arial Narrow"/>
                  </a:rPr>
                  <a:t>Hum</a:t>
                </a:r>
                <a:r>
                  <a:rPr lang="en-US" altLang="en-US" sz="1000" dirty="0">
                    <a:latin charset="0" typeface="Arial Narrow"/>
                  </a:rPr>
                  <a:t>.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Patente Internacional EA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Posición ingenua, “neutral”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Educacionista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Conservacionista</a:t>
                </a:r>
              </a:p>
            </p:txBody>
          </p:sp>
        </p:grpSp>
        <p:sp>
          <p:nvSpPr>
            <p:cNvPr id="82974" name=""/>
            <p:cNvSpPr>
              <a:spLocks/>
            </p:cNvSpPr>
            <p:nvPr/>
          </p:nvSpPr>
          <p:spPr>
            <a:xfrm>
              <a:off x="424" y="3246"/>
              <a:ext cx="320" cy="11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ONU</a:t>
              </a:r>
            </a:p>
          </p:txBody>
        </p:sp>
      </p:grpSp>
      <p:grpSp>
        <p:nvGrpSpPr>
          <p:cNvPr id="82977" name=""/>
          <p:cNvGrpSpPr>
            <a:grpSpLocks/>
          </p:cNvGrpSpPr>
          <p:nvPr/>
        </p:nvGrpSpPr>
        <p:grpSpPr>
          <a:xfrm>
            <a:off x="1204913" y="4160838"/>
            <a:ext cx="1498600" cy="831850"/>
            <a:chOff x="2665" y="2642"/>
            <a:chExt cy="524" cx="944"/>
          </a:xfrm>
        </p:grpSpPr>
        <p:sp>
          <p:nvSpPr>
            <p:cNvPr id="82972" name=""/>
            <p:cNvSpPr txBox="1">
              <a:spLocks/>
            </p:cNvSpPr>
            <p:nvPr/>
          </p:nvSpPr>
          <p:spPr>
            <a:xfrm>
              <a:off x="2665" y="2642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1975: Textos PIEA</a:t>
              </a:r>
            </a:p>
          </p:txBody>
        </p:sp>
        <p:sp>
          <p:nvSpPr>
            <p:cNvPr id="82976" name=""/>
            <p:cNvSpPr txBox="1">
              <a:spLocks/>
            </p:cNvSpPr>
            <p:nvPr/>
          </p:nvSpPr>
          <p:spPr>
            <a:xfrm>
              <a:off x="2692" y="2782"/>
              <a:ext cx="893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Orientados a C. Naturales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EA Conservacionistas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EA Funcionalista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Ausencia culturas populares</a:t>
              </a:r>
            </a:p>
          </p:txBody>
        </p:sp>
      </p:grpSp>
      <p:sp>
        <p:nvSpPr>
          <p:cNvPr id="82988" name=""/>
          <p:cNvSpPr txBox="1">
            <a:spLocks/>
          </p:cNvSpPr>
          <p:nvPr/>
        </p:nvSpPr>
        <p:spPr>
          <a:xfrm>
            <a:off x="7500938" y="1822450"/>
            <a:ext cx="1498600" cy="236538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txBody>
          <a:bodyPr lIns="27432" rIns="27432" tIns="27432" bIns="27432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1997: La Habana</a:t>
            </a:r>
            <a:r>
              <a:rPr lang="en-US" altLang="en-US" sz="1200" dirty="0">
                <a:latin charset="0" typeface="Arial Narrow"/>
              </a:rPr>
              <a:t> </a:t>
            </a:r>
          </a:p>
        </p:txBody>
      </p:sp>
      <p:sp>
        <p:nvSpPr>
          <p:cNvPr id="82992" name=""/>
          <p:cNvSpPr txBox="1">
            <a:spLocks/>
          </p:cNvSpPr>
          <p:nvPr/>
        </p:nvSpPr>
        <p:spPr>
          <a:xfrm>
            <a:off x="5095875" y="5016500"/>
            <a:ext cx="1498600" cy="236538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txBody>
          <a:bodyPr lIns="27432" rIns="27432" tIns="27432" bIns="27432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1992: Canadá - </a:t>
            </a:r>
            <a:r>
              <a:rPr lang="en-US" altLang="en-US" sz="1200" dirty="0" b="1">
                <a:latin charset="0" typeface="Arial Narrow"/>
              </a:rPr>
              <a:t>EcoEd</a:t>
            </a:r>
          </a:p>
        </p:txBody>
      </p:sp>
      <p:grpSp>
        <p:nvGrpSpPr>
          <p:cNvPr id="82994" name=""/>
          <p:cNvGrpSpPr>
            <a:grpSpLocks/>
          </p:cNvGrpSpPr>
          <p:nvPr/>
        </p:nvGrpSpPr>
        <p:grpSpPr>
          <a:xfrm>
            <a:off x="5087938" y="2174875"/>
            <a:ext cx="1498600" cy="1133475"/>
            <a:chOff x="2660" y="2083"/>
            <a:chExt cy="714" cx="944"/>
          </a:xfrm>
        </p:grpSpPr>
        <p:sp>
          <p:nvSpPr>
            <p:cNvPr id="82991" name=""/>
            <p:cNvSpPr txBox="1">
              <a:spLocks/>
            </p:cNvSpPr>
            <p:nvPr/>
          </p:nvSpPr>
          <p:spPr>
            <a:xfrm>
              <a:off x="2660" y="2083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1992: Guadalajara</a:t>
              </a:r>
            </a:p>
          </p:txBody>
        </p:sp>
        <p:sp>
          <p:nvSpPr>
            <p:cNvPr id="82993" name=""/>
            <p:cNvSpPr txBox="1">
              <a:spLocks/>
            </p:cNvSpPr>
            <p:nvPr/>
          </p:nvSpPr>
          <p:spPr>
            <a:xfrm>
              <a:off x="2674" y="2221"/>
              <a:ext cx="917" cy="57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I Congreso Iberoamericano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Amplia participación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Representación internacional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Riqueza discusión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Relaciones iberoamericanas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Redes y grupos</a:t>
              </a:r>
            </a:p>
          </p:txBody>
        </p:sp>
      </p:grpSp>
      <p:grpSp>
        <p:nvGrpSpPr>
          <p:cNvPr id="83023" name=""/>
          <p:cNvGrpSpPr>
            <a:grpSpLocks/>
          </p:cNvGrpSpPr>
          <p:nvPr/>
        </p:nvGrpSpPr>
        <p:grpSpPr>
          <a:xfrm>
            <a:off x="5100638" y="5788025"/>
            <a:ext cx="1498600" cy="381000"/>
            <a:chOff x="2907" y="3577"/>
            <a:chExt cy="240" cx="944"/>
          </a:xfrm>
        </p:grpSpPr>
        <p:sp>
          <p:nvSpPr>
            <p:cNvPr id="82990" name=""/>
            <p:cNvSpPr txBox="1">
              <a:spLocks/>
            </p:cNvSpPr>
            <p:nvPr/>
          </p:nvSpPr>
          <p:spPr>
            <a:xfrm>
              <a:off x="2907" y="3668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1992: Cumbre de Río</a:t>
              </a:r>
            </a:p>
          </p:txBody>
        </p:sp>
        <p:sp>
          <p:nvSpPr>
            <p:cNvPr id="82995" name=""/>
            <p:cNvSpPr>
              <a:spLocks/>
            </p:cNvSpPr>
            <p:nvPr/>
          </p:nvSpPr>
          <p:spPr>
            <a:xfrm>
              <a:off x="3233" y="3577"/>
              <a:ext cx="267" cy="12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ONU</a:t>
              </a:r>
            </a:p>
          </p:txBody>
        </p:sp>
      </p:grpSp>
      <p:grpSp>
        <p:nvGrpSpPr>
          <p:cNvPr id="83026" name=""/>
          <p:cNvGrpSpPr>
            <a:grpSpLocks/>
          </p:cNvGrpSpPr>
          <p:nvPr/>
        </p:nvGrpSpPr>
        <p:grpSpPr>
          <a:xfrm>
            <a:off x="5753100" y="3398838"/>
            <a:ext cx="1498600" cy="560387"/>
            <a:chOff x="4515" y="1717"/>
            <a:chExt cy="353" cx="944"/>
          </a:xfrm>
        </p:grpSpPr>
        <p:sp>
          <p:nvSpPr>
            <p:cNvPr id="82996" name=""/>
            <p:cNvSpPr txBox="1">
              <a:spLocks/>
            </p:cNvSpPr>
            <p:nvPr/>
          </p:nvSpPr>
          <p:spPr>
            <a:xfrm>
              <a:off x="4515" y="1833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1994: Santiago</a:t>
              </a:r>
            </a:p>
          </p:txBody>
        </p:sp>
        <p:sp>
          <p:nvSpPr>
            <p:cNvPr id="82997" name=""/>
            <p:cNvSpPr txBox="1">
              <a:spLocks/>
            </p:cNvSpPr>
            <p:nvPr/>
          </p:nvSpPr>
          <p:spPr>
            <a:xfrm>
              <a:off x="4623" y="1974"/>
              <a:ext cx="694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Sem</a:t>
              </a:r>
              <a:r>
                <a:rPr lang="en-US" altLang="en-US" sz="1000" dirty="0">
                  <a:latin charset="0" typeface="Arial Narrow"/>
                </a:rPr>
                <a:t>. Taller EA e </a:t>
              </a:r>
              <a:r>
                <a:rPr lang="en-US" altLang="en-US" sz="1000" dirty="0">
                  <a:latin charset="0" typeface="Arial Narrow"/>
                </a:rPr>
                <a:t>Info</a:t>
              </a:r>
            </a:p>
          </p:txBody>
        </p:sp>
        <p:sp>
          <p:nvSpPr>
            <p:cNvPr id="82998" name=""/>
            <p:cNvSpPr>
              <a:spLocks/>
            </p:cNvSpPr>
            <p:nvPr/>
          </p:nvSpPr>
          <p:spPr>
            <a:xfrm>
              <a:off x="4635" y="1717"/>
              <a:ext cx="649" cy="130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UNESCO-FNUAP</a:t>
              </a:r>
            </a:p>
          </p:txBody>
        </p:sp>
      </p:grpSp>
      <p:grpSp>
        <p:nvGrpSpPr>
          <p:cNvPr id="83025" name=""/>
          <p:cNvGrpSpPr>
            <a:grpSpLocks/>
          </p:cNvGrpSpPr>
          <p:nvPr/>
        </p:nvGrpSpPr>
        <p:grpSpPr>
          <a:xfrm>
            <a:off x="6550025" y="4037013"/>
            <a:ext cx="1498600" cy="560387"/>
            <a:chOff x="4649" y="2519"/>
            <a:chExt cy="353" cx="944"/>
          </a:xfrm>
        </p:grpSpPr>
        <p:sp>
          <p:nvSpPr>
            <p:cNvPr id="83000" name=""/>
            <p:cNvSpPr txBox="1">
              <a:spLocks/>
            </p:cNvSpPr>
            <p:nvPr/>
          </p:nvSpPr>
          <p:spPr>
            <a:xfrm>
              <a:off x="4649" y="2637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1995: Quito</a:t>
              </a:r>
            </a:p>
          </p:txBody>
        </p:sp>
        <p:sp>
          <p:nvSpPr>
            <p:cNvPr id="83001" name=""/>
            <p:cNvSpPr>
              <a:spLocks/>
            </p:cNvSpPr>
            <p:nvPr/>
          </p:nvSpPr>
          <p:spPr>
            <a:xfrm>
              <a:off x="4789" y="2519"/>
              <a:ext cx="558" cy="131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IUCN-UNESCO</a:t>
              </a:r>
            </a:p>
          </p:txBody>
        </p:sp>
        <p:sp>
          <p:nvSpPr>
            <p:cNvPr id="83004" name=""/>
            <p:cNvSpPr txBox="1">
              <a:spLocks/>
            </p:cNvSpPr>
            <p:nvPr/>
          </p:nvSpPr>
          <p:spPr>
            <a:xfrm>
              <a:off x="4686" y="2776"/>
              <a:ext cx="853" cy="9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Reunión Gestión </a:t>
              </a:r>
              <a:r>
                <a:rPr lang="en-US" altLang="en-US" sz="1000" dirty="0">
                  <a:latin charset="0" typeface="Arial Narrow"/>
                </a:rPr>
                <a:t>Progs</a:t>
              </a:r>
              <a:r>
                <a:rPr lang="en-US" altLang="en-US" sz="1000" dirty="0">
                  <a:latin charset="0" typeface="Arial Narrow"/>
                </a:rPr>
                <a:t> EA</a:t>
              </a:r>
            </a:p>
          </p:txBody>
        </p:sp>
      </p:grpSp>
      <p:grpSp>
        <p:nvGrpSpPr>
          <p:cNvPr id="83006" name=""/>
          <p:cNvGrpSpPr>
            <a:grpSpLocks/>
          </p:cNvGrpSpPr>
          <p:nvPr/>
        </p:nvGrpSpPr>
        <p:grpSpPr>
          <a:xfrm>
            <a:off x="7151688" y="4725988"/>
            <a:ext cx="1754188" cy="528637"/>
            <a:chOff x="4521" y="3019"/>
            <a:chExt cy="333" cx="1105"/>
          </a:xfrm>
        </p:grpSpPr>
        <p:sp>
          <p:nvSpPr>
            <p:cNvPr id="83002" name=""/>
            <p:cNvSpPr txBox="1">
              <a:spLocks/>
            </p:cNvSpPr>
            <p:nvPr/>
          </p:nvSpPr>
          <p:spPr>
            <a:xfrm>
              <a:off x="4521" y="3019"/>
              <a:ext cx="1105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1996 y 98: Bolivia y Brasil</a:t>
              </a:r>
            </a:p>
          </p:txBody>
        </p:sp>
        <p:sp>
          <p:nvSpPr>
            <p:cNvPr id="83005" name=""/>
            <p:cNvSpPr txBox="1">
              <a:spLocks/>
            </p:cNvSpPr>
            <p:nvPr/>
          </p:nvSpPr>
          <p:spPr>
            <a:xfrm>
              <a:off x="4614" y="3160"/>
              <a:ext cx="908" cy="1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Cumbre de las </a:t>
              </a:r>
              <a:r>
                <a:rPr lang="en-US" altLang="en-US" sz="1000" dirty="0">
                  <a:latin charset="0" typeface="Arial Narrow"/>
                </a:rPr>
                <a:t>Américas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Educación y </a:t>
              </a:r>
              <a:r>
                <a:rPr lang="en-US" altLang="en-US" sz="1000" dirty="0">
                  <a:latin charset="0" typeface="Arial Narrow"/>
                </a:rPr>
                <a:t>Concientización</a:t>
              </a:r>
            </a:p>
          </p:txBody>
        </p:sp>
      </p:grpSp>
      <p:grpSp>
        <p:nvGrpSpPr>
          <p:cNvPr id="83022" name=""/>
          <p:cNvGrpSpPr>
            <a:grpSpLocks/>
          </p:cNvGrpSpPr>
          <p:nvPr/>
        </p:nvGrpSpPr>
        <p:grpSpPr>
          <a:xfrm>
            <a:off x="7091363" y="5287963"/>
            <a:ext cx="1550987" cy="390525"/>
            <a:chOff x="3586" y="3091"/>
            <a:chExt cy="246" cx="977"/>
          </a:xfrm>
        </p:grpSpPr>
        <p:sp>
          <p:nvSpPr>
            <p:cNvPr id="83007" name=""/>
            <p:cNvSpPr txBox="1">
              <a:spLocks/>
            </p:cNvSpPr>
            <p:nvPr/>
          </p:nvSpPr>
          <p:spPr>
            <a:xfrm>
              <a:off x="3586" y="3188"/>
              <a:ext cx="763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1997: Río + 5</a:t>
              </a:r>
            </a:p>
          </p:txBody>
        </p:sp>
        <p:sp>
          <p:nvSpPr>
            <p:cNvPr id="83008" name=""/>
            <p:cNvSpPr>
              <a:spLocks/>
            </p:cNvSpPr>
            <p:nvPr/>
          </p:nvSpPr>
          <p:spPr>
            <a:xfrm>
              <a:off x="3631" y="3091"/>
              <a:ext cx="275" cy="11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ONU</a:t>
              </a:r>
            </a:p>
          </p:txBody>
        </p:sp>
        <p:sp>
          <p:nvSpPr>
            <p:cNvPr id="83009" name=""/>
            <p:cNvSpPr>
              <a:spLocks/>
            </p:cNvSpPr>
            <p:nvPr/>
          </p:nvSpPr>
          <p:spPr>
            <a:xfrm>
              <a:off x="4243" y="3206"/>
              <a:ext cx="320" cy="11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UNESCO</a:t>
              </a:r>
            </a:p>
          </p:txBody>
        </p:sp>
      </p:grpSp>
      <p:grpSp>
        <p:nvGrpSpPr>
          <p:cNvPr id="83013" name=""/>
          <p:cNvGrpSpPr>
            <a:grpSpLocks/>
          </p:cNvGrpSpPr>
          <p:nvPr/>
        </p:nvGrpSpPr>
        <p:grpSpPr>
          <a:xfrm>
            <a:off x="7486650" y="2471738"/>
            <a:ext cx="1498600" cy="536575"/>
            <a:chOff x="2804" y="2624"/>
            <a:chExt cy="338" cx="944"/>
          </a:xfrm>
        </p:grpSpPr>
        <p:sp>
          <p:nvSpPr>
            <p:cNvPr id="83011" name=""/>
            <p:cNvSpPr txBox="1">
              <a:spLocks/>
            </p:cNvSpPr>
            <p:nvPr/>
          </p:nvSpPr>
          <p:spPr>
            <a:xfrm>
              <a:off x="2804" y="2624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1997: </a:t>
              </a:r>
              <a:r>
                <a:rPr lang="en-US" altLang="en-US" sz="1200" dirty="0" b="1">
                  <a:latin charset="0" typeface="Arial Narrow"/>
                </a:rPr>
                <a:t>Tlaquepaque</a:t>
              </a:r>
            </a:p>
          </p:txBody>
        </p:sp>
        <p:sp>
          <p:nvSpPr>
            <p:cNvPr id="83012" name=""/>
            <p:cNvSpPr txBox="1">
              <a:spLocks/>
            </p:cNvSpPr>
            <p:nvPr/>
          </p:nvSpPr>
          <p:spPr>
            <a:xfrm>
              <a:off x="2842" y="2770"/>
              <a:ext cx="880" cy="1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II Congreso Iberoamericano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Discusión EA y EDS</a:t>
              </a:r>
            </a:p>
          </p:txBody>
        </p:sp>
      </p:grpSp>
      <p:grpSp>
        <p:nvGrpSpPr>
          <p:cNvPr id="83016" name=""/>
          <p:cNvGrpSpPr>
            <a:grpSpLocks/>
          </p:cNvGrpSpPr>
          <p:nvPr/>
        </p:nvGrpSpPr>
        <p:grpSpPr>
          <a:xfrm>
            <a:off x="7500938" y="3182938"/>
            <a:ext cx="1498600" cy="533400"/>
            <a:chOff x="2710" y="2477"/>
            <a:chExt cy="336" cx="944"/>
          </a:xfrm>
        </p:grpSpPr>
        <p:sp>
          <p:nvSpPr>
            <p:cNvPr id="83014" name=""/>
            <p:cNvSpPr txBox="1">
              <a:spLocks/>
            </p:cNvSpPr>
            <p:nvPr/>
          </p:nvSpPr>
          <p:spPr>
            <a:xfrm>
              <a:off x="2710" y="2477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1997: </a:t>
              </a:r>
              <a:r>
                <a:rPr lang="en-US" altLang="en-US" sz="1200" dirty="0" b="1">
                  <a:latin charset="0" typeface="Arial Narrow"/>
                </a:rPr>
                <a:t>Tesalonica</a:t>
              </a:r>
            </a:p>
          </p:txBody>
        </p:sp>
        <p:sp>
          <p:nvSpPr>
            <p:cNvPr id="83015" name=""/>
            <p:cNvSpPr txBox="1">
              <a:spLocks/>
            </p:cNvSpPr>
            <p:nvPr/>
          </p:nvSpPr>
          <p:spPr>
            <a:xfrm>
              <a:off x="2777" y="2621"/>
              <a:ext cx="800" cy="1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wrap="none" lIns="0" rIns="0" tIns="0" bIns="0">
              <a:spAutoFit/>
            </a:bodyPr>
            <a:lstStyle/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Educación para DS</a:t>
              </a:r>
            </a:p>
            <a:p>
              <a:pPr algn="ctr">
                <a:buFont charset="0" typeface="Times New Roman"/>
                <a:buChar char="•"/>
              </a:pPr>
              <a:r>
                <a:rPr lang="en-US" altLang="en-US" sz="1000" dirty="0">
                  <a:latin charset="0" typeface="Arial Narrow"/>
                </a:rPr>
                <a:t>Conflicto </a:t>
              </a:r>
              <a:r>
                <a:rPr lang="en-US" altLang="en-US" sz="1000" dirty="0">
                  <a:latin charset="0" typeface="Arial Narrow"/>
                </a:rPr>
                <a:t>EApDS</a:t>
              </a:r>
              <a:r>
                <a:rPr lang="en-US" altLang="en-US" sz="1000" dirty="0">
                  <a:latin charset="0" typeface="Arial Narrow"/>
                </a:rPr>
                <a:t> y </a:t>
              </a:r>
              <a:r>
                <a:rPr lang="en-US" altLang="en-US" sz="1000" dirty="0">
                  <a:latin charset="0" typeface="Arial Narrow"/>
                </a:rPr>
                <a:t>EpDS</a:t>
              </a:r>
            </a:p>
          </p:txBody>
        </p:sp>
      </p:grpSp>
      <p:grpSp>
        <p:nvGrpSpPr>
          <p:cNvPr id="83024" name=""/>
          <p:cNvGrpSpPr>
            <a:grpSpLocks/>
          </p:cNvGrpSpPr>
          <p:nvPr/>
        </p:nvGrpSpPr>
        <p:grpSpPr>
          <a:xfrm>
            <a:off x="7645400" y="5738813"/>
            <a:ext cx="1498600" cy="423862"/>
            <a:chOff x="4344" y="3571"/>
            <a:chExt cy="267" cx="944"/>
          </a:xfrm>
        </p:grpSpPr>
        <p:sp>
          <p:nvSpPr>
            <p:cNvPr id="83017" name=""/>
            <p:cNvSpPr txBox="1">
              <a:spLocks/>
            </p:cNvSpPr>
            <p:nvPr/>
          </p:nvSpPr>
          <p:spPr>
            <a:xfrm>
              <a:off x="4344" y="3689"/>
              <a:ext cx="944" cy="149"/>
            </a:xfrm>
            <a:prstGeom prst="rect">
              <a:avLst/>
            </a:prstGeom>
            <a:solidFill>
              <a:srgbClr val="660033"/>
            </a:solidFill>
            <a:ln>
              <a:noFill/>
            </a:ln>
          </p:spPr>
          <p:txBody>
            <a:bodyPr lIns="27432" rIns="27432" tIns="27432" bIns="27432">
              <a:spAutoFit/>
            </a:bodyPr>
            <a:lstStyle/>
            <a:p>
              <a:pPr algn="ctr"/>
              <a:r>
                <a:rPr lang="en-US" altLang="en-US" sz="1200" dirty="0" b="1">
                  <a:latin charset="0" typeface="Arial Narrow"/>
                </a:rPr>
                <a:t>1998: 6ta. CDS</a:t>
              </a:r>
            </a:p>
          </p:txBody>
        </p:sp>
        <p:sp>
          <p:nvSpPr>
            <p:cNvPr id="83018" name=""/>
            <p:cNvSpPr>
              <a:spLocks/>
            </p:cNvSpPr>
            <p:nvPr/>
          </p:nvSpPr>
          <p:spPr>
            <a:xfrm>
              <a:off x="4662" y="3571"/>
              <a:ext cx="260" cy="138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ONU</a:t>
              </a:r>
            </a:p>
          </p:txBody>
        </p:sp>
      </p:grpSp>
      <p:sp>
        <p:nvSpPr>
          <p:cNvPr id="83020" name=""/>
          <p:cNvSpPr txBox="1">
            <a:spLocks/>
          </p:cNvSpPr>
          <p:nvPr/>
        </p:nvSpPr>
        <p:spPr>
          <a:xfrm>
            <a:off x="7500938" y="2146300"/>
            <a:ext cx="1498600" cy="236538"/>
          </a:xfrm>
          <a:prstGeom prst="rect">
            <a:avLst/>
          </a:prstGeom>
          <a:solidFill>
            <a:srgbClr val="660033"/>
          </a:solidFill>
          <a:ln>
            <a:noFill/>
          </a:ln>
        </p:spPr>
        <p:txBody>
          <a:bodyPr lIns="27432" rIns="27432" tIns="27432" bIns="27432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1997: Brasilia</a:t>
            </a:r>
            <a:r>
              <a:rPr lang="en-US" altLang="en-US" sz="1200" dirty="0">
                <a:latin charset="0" typeface="Arial Narrow"/>
              </a:rPr>
              <a:t> </a:t>
            </a:r>
          </a:p>
        </p:txBody>
      </p:sp>
      <p:grpSp>
        <p:nvGrpSpPr>
          <p:cNvPr id="83031" name=""/>
          <p:cNvGrpSpPr>
            <a:grpSpLocks/>
          </p:cNvGrpSpPr>
          <p:nvPr/>
        </p:nvGrpSpPr>
        <p:grpSpPr>
          <a:xfrm>
            <a:off x="0" y="2508250"/>
            <a:ext cx="1397000" cy="906463"/>
            <a:chOff x="201" y="700"/>
            <a:chExt cy="571" cx="880"/>
          </a:xfrm>
        </p:grpSpPr>
        <p:grpSp>
          <p:nvGrpSpPr>
            <p:cNvPr id="82967" name=""/>
            <p:cNvGrpSpPr>
              <a:grpSpLocks/>
            </p:cNvGrpSpPr>
            <p:nvPr/>
          </p:nvGrpSpPr>
          <p:grpSpPr>
            <a:xfrm>
              <a:off x="201" y="816"/>
              <a:ext cx="880" cy="455"/>
              <a:chOff x="755" y="1522"/>
              <a:chExt cy="455" cx="880"/>
            </a:xfrm>
          </p:grpSpPr>
          <p:sp>
            <p:nvSpPr>
              <p:cNvPr id="82960" name=""/>
              <p:cNvSpPr txBox="1">
                <a:spLocks/>
              </p:cNvSpPr>
              <p:nvPr/>
            </p:nvSpPr>
            <p:spPr>
              <a:xfrm>
                <a:off x="755" y="1522"/>
                <a:ext cx="880" cy="149"/>
              </a:xfrm>
              <a:prstGeom prst="rect">
                <a:avLst/>
              </a:prstGeom>
              <a:solidFill>
                <a:srgbClr val="660033"/>
              </a:solidFill>
              <a:ln>
                <a:noFill/>
              </a:ln>
            </p:spPr>
            <p:txBody>
              <a:bodyPr lIns="27432" rIns="27432" tIns="27432" bIns="27432">
                <a:spAutoFit/>
              </a:bodyPr>
              <a:lstStyle/>
              <a:p>
                <a:pPr algn="ctr"/>
                <a:r>
                  <a:rPr lang="en-US" altLang="en-US" sz="1200" dirty="0" b="1">
                    <a:latin charset="0" typeface="Arial Narrow"/>
                  </a:rPr>
                  <a:t>1974: </a:t>
                </a:r>
                <a:r>
                  <a:rPr lang="en-US" altLang="en-US" sz="1200" dirty="0" b="1">
                    <a:latin charset="0" typeface="Arial Narrow"/>
                  </a:rPr>
                  <a:t>Cocoyoc</a:t>
                </a:r>
                <a:r>
                  <a:rPr lang="en-US" altLang="en-US" sz="1200" dirty="0" b="1">
                    <a:latin charset="0" typeface="Arial Narrow"/>
                  </a:rPr>
                  <a:t>, </a:t>
                </a:r>
                <a:r>
                  <a:rPr lang="en-US" altLang="en-US" sz="1200" dirty="0" b="1">
                    <a:latin charset="0" typeface="Arial Narrow"/>
                  </a:rPr>
                  <a:t>Mex</a:t>
                </a:r>
              </a:p>
            </p:txBody>
          </p:sp>
          <p:sp>
            <p:nvSpPr>
              <p:cNvPr id="82961" name=""/>
              <p:cNvSpPr txBox="1">
                <a:spLocks/>
              </p:cNvSpPr>
              <p:nvPr/>
            </p:nvSpPr>
            <p:spPr>
              <a:xfrm>
                <a:off x="785" y="1689"/>
                <a:ext cx="818" cy="2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wrap="none" lIns="0" rIns="0" tIns="0" bIns="0">
                <a:spAutoFit/>
              </a:bodyPr>
              <a:lstStyle/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Seminario Regional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Probl. Ambiental, </a:t>
                </a:r>
                <a:r>
                  <a:rPr lang="en-US" altLang="en-US" sz="1000" dirty="0">
                    <a:latin charset="0" typeface="Arial Narrow"/>
                  </a:rPr>
                  <a:t/>
                </a:r>
                <a:br/>
                <a:r>
                  <a:rPr lang="en-US" altLang="en-US" sz="1000" dirty="0">
                    <a:latin charset="0" typeface="Arial Narrow"/>
                  </a:rPr>
                  <a:t>socioeconómica y política</a:t>
                </a:r>
              </a:p>
            </p:txBody>
          </p:sp>
        </p:grpSp>
        <p:sp>
          <p:nvSpPr>
            <p:cNvPr id="83021" name=""/>
            <p:cNvSpPr>
              <a:spLocks/>
            </p:cNvSpPr>
            <p:nvPr/>
          </p:nvSpPr>
          <p:spPr>
            <a:xfrm>
              <a:off x="392" y="700"/>
              <a:ext cx="545" cy="123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PNUMA-UNESCO</a:t>
              </a:r>
            </a:p>
          </p:txBody>
        </p:sp>
      </p:grpSp>
      <p:grpSp>
        <p:nvGrpSpPr>
          <p:cNvPr id="83045" name=""/>
          <p:cNvGrpSpPr>
            <a:grpSpLocks/>
          </p:cNvGrpSpPr>
          <p:nvPr/>
        </p:nvGrpSpPr>
        <p:grpSpPr>
          <a:xfrm>
            <a:off x="1257300" y="3355975"/>
            <a:ext cx="1498600" cy="715963"/>
            <a:chOff x="757" y="1907"/>
            <a:chExt cy="451" cx="944"/>
          </a:xfrm>
        </p:grpSpPr>
        <p:grpSp>
          <p:nvGrpSpPr>
            <p:cNvPr id="82986" name=""/>
            <p:cNvGrpSpPr>
              <a:grpSpLocks/>
            </p:cNvGrpSpPr>
            <p:nvPr/>
          </p:nvGrpSpPr>
          <p:grpSpPr>
            <a:xfrm>
              <a:off x="757" y="2014"/>
              <a:ext cx="944" cy="344"/>
              <a:chOff x="847" y="2043"/>
              <a:chExt cy="344" cx="944"/>
            </a:xfrm>
          </p:grpSpPr>
          <p:sp>
            <p:nvSpPr>
              <p:cNvPr id="82970" name=""/>
              <p:cNvSpPr txBox="1">
                <a:spLocks/>
              </p:cNvSpPr>
              <p:nvPr/>
            </p:nvSpPr>
            <p:spPr>
              <a:xfrm>
                <a:off x="847" y="2043"/>
                <a:ext cx="944" cy="149"/>
              </a:xfrm>
              <a:prstGeom prst="rect">
                <a:avLst/>
              </a:prstGeom>
              <a:solidFill>
                <a:srgbClr val="660033"/>
              </a:solidFill>
              <a:ln>
                <a:noFill/>
              </a:ln>
            </p:spPr>
            <p:txBody>
              <a:bodyPr lIns="27432" rIns="27432" tIns="27432" bIns="27432">
                <a:spAutoFit/>
              </a:bodyPr>
              <a:lstStyle/>
              <a:p>
                <a:pPr algn="ctr"/>
                <a:r>
                  <a:rPr lang="en-US" altLang="en-US" sz="1200" dirty="0" b="1">
                    <a:latin charset="0" typeface="Arial Narrow"/>
                  </a:rPr>
                  <a:t>1975: Belgrado Carta</a:t>
                </a:r>
              </a:p>
            </p:txBody>
          </p:sp>
          <p:sp>
            <p:nvSpPr>
              <p:cNvPr id="82971" name=""/>
              <p:cNvSpPr txBox="1">
                <a:spLocks/>
              </p:cNvSpPr>
              <p:nvPr/>
            </p:nvSpPr>
            <p:spPr>
              <a:xfrm>
                <a:off x="1020" y="2195"/>
                <a:ext cx="524" cy="19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wrap="none" lIns="0" rIns="0" tIns="0" bIns="0">
                <a:spAutoFit/>
              </a:bodyPr>
              <a:lstStyle/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Seminario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EA </a:t>
                </a:r>
                <a:r>
                  <a:rPr lang="en-US" altLang="en-US" sz="1000" dirty="0">
                    <a:latin charset="0" typeface="Arial Narrow"/>
                  </a:rPr>
                  <a:t>Voluntarista</a:t>
                </a:r>
              </a:p>
            </p:txBody>
          </p:sp>
        </p:grpSp>
        <p:sp>
          <p:nvSpPr>
            <p:cNvPr id="83029" name=""/>
            <p:cNvSpPr>
              <a:spLocks/>
            </p:cNvSpPr>
            <p:nvPr/>
          </p:nvSpPr>
          <p:spPr>
            <a:xfrm>
              <a:off x="990" y="1907"/>
              <a:ext cx="320" cy="11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PNUMA</a:t>
              </a:r>
            </a:p>
          </p:txBody>
        </p:sp>
      </p:grpSp>
      <p:sp>
        <p:nvSpPr>
          <p:cNvPr id="83032" name=""/>
          <p:cNvSpPr>
            <a:spLocks/>
          </p:cNvSpPr>
          <p:nvPr/>
        </p:nvSpPr>
        <p:spPr>
          <a:xfrm>
            <a:off x="814388" y="4162425"/>
            <a:ext cx="508000" cy="184150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txBody>
          <a:bodyPr wrap="none" anchor="ctr"/>
          <a:lstStyle/>
          <a:p>
            <a:pPr algn="ctr"/>
            <a:r>
              <a:rPr lang="en-US" altLang="en-US" sz="1000" dirty="0" b="1">
                <a:solidFill>
                  <a:srgbClr val="990033"/>
                </a:solidFill>
                <a:latin charset="0" typeface="Arial Narrow"/>
              </a:rPr>
              <a:t>PNUMA</a:t>
            </a:r>
          </a:p>
        </p:txBody>
      </p:sp>
      <p:cxnSp>
        <p:nvCxnSpPr>
          <p:cNvPr id="83034" name=""/>
          <p:cNvCxnSpPr/>
          <p:nvPr/>
        </p:nvCxnSpPr>
        <p:spPr>
          <a:xfrm flipH="1">
            <a:off x="3209925" y="3074988"/>
            <a:ext cx="9525" cy="1868487"/>
          </a:xfrm>
          <a:prstGeom prst="straightConnector1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</p:cxnSp>
      <p:grpSp>
        <p:nvGrpSpPr>
          <p:cNvPr id="83036" name=""/>
          <p:cNvGrpSpPr>
            <a:grpSpLocks/>
          </p:cNvGrpSpPr>
          <p:nvPr/>
        </p:nvGrpSpPr>
        <p:grpSpPr>
          <a:xfrm>
            <a:off x="2508250" y="4943475"/>
            <a:ext cx="1522413" cy="976313"/>
            <a:chOff x="1580" y="2907"/>
            <a:chExt cy="615" cx="959"/>
          </a:xfrm>
        </p:grpSpPr>
        <p:grpSp>
          <p:nvGrpSpPr>
            <p:cNvPr id="82984" name=""/>
            <p:cNvGrpSpPr>
              <a:grpSpLocks/>
            </p:cNvGrpSpPr>
            <p:nvPr/>
          </p:nvGrpSpPr>
          <p:grpSpPr>
            <a:xfrm>
              <a:off x="1580" y="3001"/>
              <a:ext cx="959" cy="521"/>
              <a:chOff x="3747" y="2114"/>
              <a:chExt cy="521" cx="959"/>
            </a:xfrm>
          </p:grpSpPr>
          <p:sp>
            <p:nvSpPr>
              <p:cNvPr id="82982" name=""/>
              <p:cNvSpPr txBox="1">
                <a:spLocks/>
              </p:cNvSpPr>
              <p:nvPr/>
            </p:nvSpPr>
            <p:spPr>
              <a:xfrm>
                <a:off x="3920" y="2114"/>
                <a:ext cx="535" cy="149"/>
              </a:xfrm>
              <a:prstGeom prst="rect">
                <a:avLst/>
              </a:prstGeom>
              <a:solidFill>
                <a:srgbClr val="660033"/>
              </a:solidFill>
              <a:ln>
                <a:noFill/>
              </a:ln>
              <a:effectLst/>
            </p:spPr>
            <p:txBody>
              <a:bodyPr lIns="27432" rIns="27432" tIns="27432" bIns="27432">
                <a:spAutoFit/>
              </a:bodyPr>
              <a:lstStyle/>
              <a:p>
                <a:pPr algn="ctr"/>
                <a:r>
                  <a:rPr lang="en-US" altLang="en-US" sz="1200" dirty="0" b="1">
                    <a:latin charset="0" typeface="Arial Narrow"/>
                  </a:rPr>
                  <a:t>1977: Tbilisi</a:t>
                </a:r>
              </a:p>
            </p:txBody>
          </p:sp>
          <p:sp>
            <p:nvSpPr>
              <p:cNvPr id="82983" name=""/>
              <p:cNvSpPr txBox="1">
                <a:spLocks/>
              </p:cNvSpPr>
              <p:nvPr/>
            </p:nvSpPr>
            <p:spPr>
              <a:xfrm>
                <a:off x="3747" y="2251"/>
                <a:ext cx="959" cy="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</p:spPr>
            <p:txBody>
              <a:bodyPr wrap="none" lIns="0" rIns="0" tIns="0" bIns="0">
                <a:spAutoFit/>
              </a:bodyPr>
              <a:lstStyle/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Conceptos antecesores DS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Avances en EA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Análisis crítico EA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EA Integrada, interdisciplinaria</a:t>
                </a:r>
              </a:p>
            </p:txBody>
          </p:sp>
        </p:grpSp>
        <p:sp>
          <p:nvSpPr>
            <p:cNvPr id="83035" name=""/>
            <p:cNvSpPr>
              <a:spLocks/>
            </p:cNvSpPr>
            <p:nvPr/>
          </p:nvSpPr>
          <p:spPr>
            <a:xfrm>
              <a:off x="1746" y="2907"/>
              <a:ext cx="552" cy="101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UNESCO-PNUMA</a:t>
              </a:r>
            </a:p>
          </p:txBody>
        </p:sp>
      </p:grpSp>
      <p:grpSp>
        <p:nvGrpSpPr>
          <p:cNvPr id="83038" name=""/>
          <p:cNvGrpSpPr>
            <a:grpSpLocks/>
          </p:cNvGrpSpPr>
          <p:nvPr/>
        </p:nvGrpSpPr>
        <p:grpSpPr>
          <a:xfrm>
            <a:off x="2220913" y="2492375"/>
            <a:ext cx="1947862" cy="828675"/>
            <a:chOff x="1399" y="1246"/>
            <a:chExt cy="522" cx="1227"/>
          </a:xfrm>
        </p:grpSpPr>
        <p:grpSp>
          <p:nvGrpSpPr>
            <p:cNvPr id="83033" name=""/>
            <p:cNvGrpSpPr>
              <a:grpSpLocks/>
            </p:cNvGrpSpPr>
            <p:nvPr/>
          </p:nvGrpSpPr>
          <p:grpSpPr>
            <a:xfrm>
              <a:off x="1399" y="1336"/>
              <a:ext cx="1227" cy="432"/>
              <a:chOff x="1399" y="1336"/>
              <a:chExt cy="432" cx="1227"/>
            </a:xfrm>
          </p:grpSpPr>
          <p:sp>
            <p:nvSpPr>
              <p:cNvPr id="82979" name=""/>
              <p:cNvSpPr txBox="1">
                <a:spLocks/>
              </p:cNvSpPr>
              <p:nvPr/>
            </p:nvSpPr>
            <p:spPr>
              <a:xfrm>
                <a:off x="1701" y="1336"/>
                <a:ext cx="587" cy="264"/>
              </a:xfrm>
              <a:prstGeom prst="rect">
                <a:avLst/>
              </a:prstGeom>
              <a:solidFill>
                <a:srgbClr val="660033"/>
              </a:solidFill>
              <a:ln>
                <a:noFill/>
              </a:ln>
              <a:effectLst/>
            </p:spPr>
            <p:txBody>
              <a:bodyPr lIns="27432" rIns="27432" tIns="27432" bIns="27432">
                <a:spAutoFit/>
              </a:bodyPr>
              <a:lstStyle/>
              <a:p>
                <a:pPr algn="ctr"/>
                <a:r>
                  <a:rPr lang="en-US" altLang="en-US" sz="1200" dirty="0" b="1">
                    <a:latin charset="0" typeface="Arial Narrow"/>
                  </a:rPr>
                  <a:t>1976-77: Bogotá</a:t>
                </a:r>
              </a:p>
            </p:txBody>
          </p:sp>
          <p:sp>
            <p:nvSpPr>
              <p:cNvPr id="82980" name=""/>
              <p:cNvSpPr txBox="1">
                <a:spLocks/>
              </p:cNvSpPr>
              <p:nvPr/>
            </p:nvSpPr>
            <p:spPr>
              <a:xfrm>
                <a:off x="1399" y="1461"/>
                <a:ext cx="1227" cy="30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ffectLst/>
            </p:spPr>
            <p:txBody>
              <a:bodyPr wrap="none" lIns="0" rIns="0" tIns="0" bIns="0">
                <a:spAutoFit/>
              </a:bodyPr>
              <a:lstStyle/>
              <a:p>
                <a:pPr algn="ctr">
                  <a:buFont charset="0" typeface="Times New Roman"/>
                  <a:buChar char="•"/>
                </a:pPr>
                <a:r>
                  <a:rPr lang="en-US" altLang="en-US" sz="1200" dirty="0">
                    <a:latin charset="0" typeface="Arial Narrow"/>
                  </a:rPr>
                  <a:t>Conferencia Intergubernamental 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Similar a </a:t>
                </a:r>
                <a:r>
                  <a:rPr lang="en-US" altLang="en-US" sz="1000" dirty="0">
                    <a:latin charset="0" typeface="Arial Narrow"/>
                  </a:rPr>
                  <a:t>Chosica</a:t>
                </a:r>
              </a:p>
              <a:p>
                <a:pPr algn="ctr">
                  <a:buFont charset="0" typeface="Times New Roman"/>
                  <a:buChar char="•"/>
                </a:pPr>
                <a:r>
                  <a:rPr lang="en-US" altLang="en-US" sz="1000" dirty="0">
                    <a:latin charset="0" typeface="Arial Narrow"/>
                  </a:rPr>
                  <a:t>Concepto Ecodesarrollo</a:t>
                </a:r>
              </a:p>
            </p:txBody>
          </p:sp>
        </p:grpSp>
        <p:sp>
          <p:nvSpPr>
            <p:cNvPr id="83037" name=""/>
            <p:cNvSpPr>
              <a:spLocks/>
            </p:cNvSpPr>
            <p:nvPr/>
          </p:nvSpPr>
          <p:spPr>
            <a:xfrm>
              <a:off x="1716" y="1246"/>
              <a:ext cx="582" cy="101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anchor="ctr"/>
            <a:lstStyle/>
            <a:p>
              <a:pPr algn="ctr"/>
              <a:r>
                <a:rPr lang="en-US" altLang="en-US" sz="1000" dirty="0" b="1">
                  <a:solidFill>
                    <a:srgbClr val="990033"/>
                  </a:solidFill>
                  <a:latin charset="0" typeface="Arial Narrow"/>
                </a:rPr>
                <a:t>UNESCO-PNUMA</a:t>
              </a:r>
            </a:p>
          </p:txBody>
        </p:sp>
      </p:grpSp>
      <p:cxnSp>
        <p:nvCxnSpPr>
          <p:cNvPr id="83039" name=""/>
          <p:cNvCxnSpPr/>
          <p:nvPr/>
        </p:nvCxnSpPr>
        <p:spPr>
          <a:xfrm>
            <a:off x="6565900" y="2851150"/>
            <a:ext cx="981075" cy="4763"/>
          </a:xfrm>
          <a:prstGeom prst="bentConnector3">
            <a:avLst>
              <a:gd fmla="val 50000" name="adj1"/>
            </a:avLst>
          </a:prstGeom>
          <a:noFill/>
          <a:ln>
            <a:solidFill>
              <a:srgbClr val="ffffcc"/>
            </a:solidFill>
            <a:tailEnd type="triangle" w="med" len="med"/>
          </a:ln>
        </p:spPr>
      </p:cxnSp>
      <p:cxnSp>
        <p:nvCxnSpPr>
          <p:cNvPr id="83040" name=""/>
          <p:cNvCxnSpPr/>
          <p:nvPr/>
        </p:nvCxnSpPr>
        <p:spPr>
          <a:xfrm>
            <a:off x="1655763" y="6043613"/>
            <a:ext cx="3444875" cy="7937"/>
          </a:xfrm>
          <a:prstGeom prst="straightConnector1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</p:cxnSp>
      <p:cxnSp>
        <p:nvCxnSpPr>
          <p:cNvPr id="83041" name=""/>
          <p:cNvCxnSpPr/>
          <p:nvPr/>
        </p:nvCxnSpPr>
        <p:spPr>
          <a:xfrm flipV="1">
            <a:off x="6599238" y="6045200"/>
            <a:ext cx="1046162" cy="6350"/>
          </a:xfrm>
          <a:prstGeom prst="straightConnector1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</p:cxnSp>
      <p:cxnSp>
        <p:nvCxnSpPr>
          <p:cNvPr id="83042" name=""/>
          <p:cNvCxnSpPr/>
          <p:nvPr/>
        </p:nvCxnSpPr>
        <p:spPr>
          <a:xfrm flipV="1">
            <a:off x="6599238" y="5561013"/>
            <a:ext cx="492125" cy="490537"/>
          </a:xfrm>
          <a:prstGeom prst="straightConnector1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</p:cxnSp>
      <p:cxnSp>
        <p:nvCxnSpPr>
          <p:cNvPr id="83043" name=""/>
          <p:cNvCxnSpPr/>
          <p:nvPr/>
        </p:nvCxnSpPr>
        <p:spPr>
          <a:xfrm>
            <a:off x="7697788" y="5678488"/>
            <a:ext cx="365125" cy="225425"/>
          </a:xfrm>
          <a:prstGeom prst="straightConnector1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</p:cxnSp>
      <p:cxnSp>
        <p:nvCxnSpPr>
          <p:cNvPr id="83046" name=""/>
          <p:cNvCxnSpPr/>
          <p:nvPr/>
        </p:nvCxnSpPr>
        <p:spPr>
          <a:xfrm rot="16200000" flipH="1">
            <a:off x="-114299" y="4225925"/>
            <a:ext cx="1828800" cy="206375"/>
          </a:xfrm>
          <a:prstGeom prst="bentConnector3">
            <a:avLst>
              <a:gd fmla="val 50000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83047" name=""/>
          <p:cNvCxnSpPr/>
          <p:nvPr/>
        </p:nvCxnSpPr>
        <p:spPr>
          <a:xfrm>
            <a:off x="1397000" y="2811463"/>
            <a:ext cx="527050" cy="533400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48" name=""/>
          <p:cNvCxnSpPr/>
          <p:nvPr/>
        </p:nvCxnSpPr>
        <p:spPr>
          <a:xfrm rot="16200000">
            <a:off x="537369" y="4712494"/>
            <a:ext cx="896938" cy="165100"/>
          </a:xfrm>
          <a:prstGeom prst="bentConnector3">
            <a:avLst>
              <a:gd fmla="val 49912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83049" name=""/>
          <p:cNvCxnSpPr/>
          <p:nvPr/>
        </p:nvCxnSpPr>
        <p:spPr>
          <a:xfrm rot="16200000" flipH="1">
            <a:off x="1537494" y="5430044"/>
            <a:ext cx="1055687" cy="187325"/>
          </a:xfrm>
          <a:prstGeom prst="bentConnector3">
            <a:avLst>
              <a:gd fmla="val 49925" name="adj1"/>
            </a:avLst>
          </a:prstGeom>
          <a:noFill/>
          <a:ln>
            <a:solidFill>
              <a:srgbClr val="ffffcc"/>
            </a:solidFill>
          </a:ln>
        </p:spPr>
      </p:cxnSp>
      <p:sp>
        <p:nvSpPr>
          <p:cNvPr id="83050" name=""/>
          <p:cNvSpPr>
            <a:spLocks/>
          </p:cNvSpPr>
          <p:nvPr/>
        </p:nvSpPr>
        <p:spPr>
          <a:xfrm>
            <a:off x="3278188" y="5667375"/>
            <a:ext cx="11112" cy="379413"/>
          </a:xfrm>
          <a:prstGeom prst="line">
            <a:avLst/>
          </a:prstGeom>
          <a:noFill/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cxnSp>
        <p:nvCxnSpPr>
          <p:cNvPr id="83051" name=""/>
          <p:cNvCxnSpPr/>
          <p:nvPr/>
        </p:nvCxnSpPr>
        <p:spPr>
          <a:xfrm>
            <a:off x="1947863" y="4071938"/>
            <a:ext cx="6350" cy="8890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52" name=""/>
          <p:cNvCxnSpPr/>
          <p:nvPr/>
        </p:nvCxnSpPr>
        <p:spPr>
          <a:xfrm rot="16200000" flipH="1">
            <a:off x="2463006" y="2312194"/>
            <a:ext cx="100013" cy="422275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53" name=""/>
          <p:cNvCxnSpPr/>
          <p:nvPr/>
        </p:nvCxnSpPr>
        <p:spPr>
          <a:xfrm flipH="1" flipV="1">
            <a:off x="5845175" y="5253038"/>
            <a:ext cx="4763" cy="67945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54" name=""/>
          <p:cNvCxnSpPr/>
          <p:nvPr/>
        </p:nvCxnSpPr>
        <p:spPr>
          <a:xfrm rot="5400000" flipH="1">
            <a:off x="3681413" y="4279900"/>
            <a:ext cx="3206750" cy="349250"/>
          </a:xfrm>
          <a:prstGeom prst="bentConnector4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55" name=""/>
          <p:cNvCxnSpPr/>
          <p:nvPr/>
        </p:nvCxnSpPr>
        <p:spPr>
          <a:xfrm rot="16200000" flipH="1">
            <a:off x="6320632" y="4114006"/>
            <a:ext cx="384175" cy="74612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56" name=""/>
          <p:cNvCxnSpPr/>
          <p:nvPr/>
        </p:nvCxnSpPr>
        <p:spPr>
          <a:xfrm rot="16200000" flipH="1">
            <a:off x="7593806" y="4290219"/>
            <a:ext cx="128588" cy="742950"/>
          </a:xfrm>
          <a:prstGeom prst="bentConnector3">
            <a:avLst>
              <a:gd fmla="val 49384" name="adj1"/>
            </a:avLst>
          </a:prstGeom>
          <a:noFill/>
          <a:ln>
            <a:solidFill>
              <a:srgbClr val="ffffcc"/>
            </a:solidFill>
          </a:ln>
        </p:spPr>
      </p:cxnSp>
      <p:cxnSp>
        <p:nvCxnSpPr>
          <p:cNvPr id="83057" name=""/>
          <p:cNvCxnSpPr/>
          <p:nvPr/>
        </p:nvCxnSpPr>
        <p:spPr>
          <a:xfrm rot="16200000" flipH="1">
            <a:off x="7519194" y="4439444"/>
            <a:ext cx="1846262" cy="400050"/>
          </a:xfrm>
          <a:prstGeom prst="bentConnector4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58" name=""/>
          <p:cNvSpPr txBox="1">
            <a:spLocks/>
          </p:cNvSpPr>
          <p:nvPr/>
        </p:nvSpPr>
        <p:spPr>
          <a:xfrm>
            <a:off x="0" y="7938"/>
            <a:ext cx="831850" cy="1092200"/>
          </a:xfrm>
          <a:prstGeom prst="rect">
            <a:avLst/>
          </a:prstGeom>
          <a:solidFill>
            <a:srgbClr val="666633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/>
            <a:r>
              <a:rPr lang="en-US" altLang="en-US" sz="900" dirty="0">
                <a:latin charset="0" typeface="Arial Narrow"/>
              </a:rPr>
              <a:t>Guerra Fría</a:t>
            </a:r>
          </a:p>
          <a:p>
            <a:pPr/>
            <a:r>
              <a:rPr lang="en-US" altLang="en-US" sz="900" dirty="0">
                <a:latin charset="0" typeface="Arial Narrow"/>
              </a:rPr>
              <a:t>Agencias: OEA, BID, CEPAL-ALPRO</a:t>
            </a:r>
          </a:p>
          <a:p>
            <a:pPr/>
            <a:r>
              <a:rPr lang="en-US" altLang="en-US" sz="900" dirty="0">
                <a:latin charset="0" typeface="Arial Narrow"/>
              </a:rPr>
              <a:t>Educacionismo</a:t>
            </a:r>
            <a:r>
              <a:rPr lang="en-US" altLang="en-US" sz="900" dirty="0">
                <a:latin charset="0" typeface="Arial Narrow"/>
              </a:rPr>
              <a:t>, funcionalismo, </a:t>
            </a:r>
            <a:r>
              <a:rPr lang="en-US" altLang="en-US" sz="900" dirty="0">
                <a:latin charset="0" typeface="Arial Narrow"/>
              </a:rPr>
              <a:t/>
            </a:r>
            <a:br/>
            <a:r>
              <a:rPr lang="en-US" altLang="en-US" sz="900" dirty="0">
                <a:latin charset="0" typeface="Arial Narrow"/>
              </a:rPr>
              <a:t>capitalismo, </a:t>
            </a:r>
            <a:r>
              <a:rPr lang="en-US" altLang="en-US" sz="900" dirty="0">
                <a:latin charset="0" typeface="Arial Narrow"/>
              </a:rPr>
              <a:t>presentismo</a:t>
            </a:r>
          </a:p>
        </p:txBody>
      </p:sp>
      <p:cxnSp>
        <p:nvCxnSpPr>
          <p:cNvPr id="83059" name=""/>
          <p:cNvCxnSpPr/>
          <p:nvPr/>
        </p:nvCxnSpPr>
        <p:spPr>
          <a:xfrm rot="10800000" flipV="1">
            <a:off x="5837238" y="887413"/>
            <a:ext cx="554037" cy="1287462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60" name=""/>
          <p:cNvSpPr txBox="1">
            <a:spLocks/>
          </p:cNvSpPr>
          <p:nvPr/>
        </p:nvSpPr>
        <p:spPr>
          <a:xfrm>
            <a:off x="5859463" y="1822450"/>
            <a:ext cx="62230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destaca</a:t>
            </a:r>
          </a:p>
        </p:txBody>
      </p:sp>
      <p:cxnSp>
        <p:nvCxnSpPr>
          <p:cNvPr id="83061" name=""/>
          <p:cNvCxnSpPr/>
          <p:nvPr/>
        </p:nvCxnSpPr>
        <p:spPr>
          <a:xfrm>
            <a:off x="8245475" y="3008313"/>
            <a:ext cx="4763" cy="174625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62" name=""/>
          <p:cNvSpPr txBox="1">
            <a:spLocks/>
          </p:cNvSpPr>
          <p:nvPr/>
        </p:nvSpPr>
        <p:spPr>
          <a:xfrm>
            <a:off x="8281988" y="2692400"/>
            <a:ext cx="684212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polémica</a:t>
            </a:r>
          </a:p>
        </p:txBody>
      </p:sp>
      <p:cxnSp>
        <p:nvCxnSpPr>
          <p:cNvPr id="83063" name=""/>
          <p:cNvCxnSpPr/>
          <p:nvPr/>
        </p:nvCxnSpPr>
        <p:spPr>
          <a:xfrm rot="10800000" flipV="1">
            <a:off x="1162050" y="198438"/>
            <a:ext cx="2776538" cy="949325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64" name=""/>
          <p:cNvCxnSpPr/>
          <p:nvPr/>
        </p:nvCxnSpPr>
        <p:spPr>
          <a:xfrm rot="5400000">
            <a:off x="4350544" y="592931"/>
            <a:ext cx="366713" cy="0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65" name=""/>
          <p:cNvCxnSpPr/>
          <p:nvPr/>
        </p:nvCxnSpPr>
        <p:spPr>
          <a:xfrm>
            <a:off x="5129213" y="198438"/>
            <a:ext cx="2187575" cy="485775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66" name=""/>
          <p:cNvCxnSpPr/>
          <p:nvPr/>
        </p:nvCxnSpPr>
        <p:spPr>
          <a:xfrm>
            <a:off x="1860550" y="1350963"/>
            <a:ext cx="442913" cy="261937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cxnSp>
        <p:nvCxnSpPr>
          <p:cNvPr id="83067" name=""/>
          <p:cNvCxnSpPr/>
          <p:nvPr/>
        </p:nvCxnSpPr>
        <p:spPr>
          <a:xfrm rot="5400000">
            <a:off x="472282" y="1818481"/>
            <a:ext cx="954087" cy="425450"/>
          </a:xfrm>
          <a:prstGeom prst="bentConnector3">
            <a:avLst>
              <a:gd fmla="val 49916" name="adj1"/>
            </a:avLst>
          </a:prstGeom>
          <a:noFill/>
          <a:ln>
            <a:solidFill>
              <a:srgbClr val="ffffcc"/>
            </a:solidFill>
          </a:ln>
        </p:spPr>
      </p:cxnSp>
      <p:sp>
        <p:nvSpPr>
          <p:cNvPr id="83068" name=""/>
          <p:cNvSpPr>
            <a:spLocks/>
          </p:cNvSpPr>
          <p:nvPr/>
        </p:nvSpPr>
        <p:spPr>
          <a:xfrm>
            <a:off x="1314450" y="284163"/>
            <a:ext cx="1952625" cy="546100"/>
          </a:xfrm>
          <a:prstGeom prst="rect">
            <a:avLst/>
          </a:prstGeom>
          <a:solidFill>
            <a:srgbClr val="666633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/>
            <a:r>
              <a:rPr lang="en-US" altLang="en-US" sz="900" dirty="0">
                <a:latin charset="0" typeface="Arial Narrow"/>
              </a:rPr>
              <a:t>Problemas políticos </a:t>
            </a:r>
            <a:r>
              <a:rPr lang="en-US" altLang="en-US" sz="900" dirty="0">
                <a:latin charset="0" typeface="Arial Narrow"/>
              </a:rPr>
              <a:t>militales</a:t>
            </a:r>
            <a:r>
              <a:rPr lang="en-US" altLang="en-US" sz="900" dirty="0">
                <a:latin charset="0" typeface="Arial Narrow"/>
              </a:rPr>
              <a:t> en AL</a:t>
            </a:r>
          </a:p>
          <a:p>
            <a:pPr/>
            <a:r>
              <a:rPr lang="en-US" altLang="en-US" sz="900" dirty="0">
                <a:latin charset="0" typeface="Arial Narrow"/>
              </a:rPr>
              <a:t>Movimientos contraculturales: feminismo, </a:t>
            </a:r>
            <a:r>
              <a:rPr lang="en-US" altLang="en-US" sz="900" dirty="0">
                <a:latin charset="0" typeface="Arial Narrow"/>
              </a:rPr>
              <a:t>mov</a:t>
            </a:r>
            <a:r>
              <a:rPr lang="en-US" altLang="en-US" sz="900" dirty="0">
                <a:latin charset="0" typeface="Arial Narrow"/>
              </a:rPr>
              <a:t>. gay, </a:t>
            </a:r>
            <a:r>
              <a:rPr lang="en-US" altLang="en-US" sz="900" dirty="0">
                <a:latin charset="0" typeface="Arial Narrow"/>
              </a:rPr>
              <a:t>movs</a:t>
            </a:r>
            <a:r>
              <a:rPr lang="en-US" altLang="en-US" sz="900" dirty="0">
                <a:latin charset="0" typeface="Arial Narrow"/>
              </a:rPr>
              <a:t>. estudiantiles, </a:t>
            </a:r>
            <a:r>
              <a:rPr lang="en-US" altLang="en-US" sz="900" dirty="0">
                <a:latin charset="0" typeface="Arial Narrow"/>
              </a:rPr>
              <a:t>hippismo</a:t>
            </a:r>
            <a:r>
              <a:rPr lang="en-US" altLang="en-US" sz="900" dirty="0">
                <a:latin charset="0" typeface="Arial Narrow"/>
              </a:rPr>
              <a:t>, pacifismo, teología liberación, marxismo, humanismo.</a:t>
            </a:r>
          </a:p>
        </p:txBody>
      </p:sp>
      <p:sp>
        <p:nvSpPr>
          <p:cNvPr id="83069" name=""/>
          <p:cNvSpPr txBox="1">
            <a:spLocks/>
          </p:cNvSpPr>
          <p:nvPr/>
        </p:nvSpPr>
        <p:spPr>
          <a:xfrm>
            <a:off x="4886325" y="4144963"/>
            <a:ext cx="544513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influye</a:t>
            </a:r>
          </a:p>
          <a:p>
            <a:pPr/>
            <a:r>
              <a:rPr lang="en-US" altLang="en-US" sz="1200" dirty="0">
                <a:latin charset="0" typeface="Arial Narrow"/>
              </a:rPr>
              <a:t>en</a:t>
            </a:r>
          </a:p>
        </p:txBody>
      </p:sp>
      <p:sp>
        <p:nvSpPr>
          <p:cNvPr id="83070" name=""/>
          <p:cNvSpPr txBox="1">
            <a:spLocks/>
          </p:cNvSpPr>
          <p:nvPr/>
        </p:nvSpPr>
        <p:spPr>
          <a:xfrm>
            <a:off x="2668588" y="3897313"/>
            <a:ext cx="601662" cy="6397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/>
            <a:r>
              <a:rPr lang="en-US" altLang="en-US" sz="1200" dirty="0">
                <a:latin charset="0" typeface="Arial Narrow"/>
              </a:rPr>
              <a:t>antece</a:t>
            </a:r>
            <a:r>
              <a:rPr lang="en-US" altLang="en-US" sz="1200" dirty="0">
                <a:latin charset="0" typeface="Arial Narrow"/>
              </a:rPr>
              <a:t>-</a:t>
            </a:r>
            <a:r>
              <a:rPr lang="en-US" altLang="en-US" sz="1200" dirty="0">
                <a:latin charset="0" typeface="Arial Narrow"/>
              </a:rPr>
              <a:t/>
            </a:r>
            <a:br/>
            <a:r>
              <a:rPr lang="en-US" altLang="en-US" sz="1200" dirty="0">
                <a:latin charset="0" typeface="Arial Narrow"/>
              </a:rPr>
              <a:t>dente</a:t>
            </a:r>
            <a:r>
              <a:rPr lang="en-US" altLang="en-US" sz="1200" dirty="0">
                <a:latin charset="0" typeface="Arial Narrow"/>
              </a:rPr>
              <a:t/>
            </a:r>
            <a:br/>
            <a:r>
              <a:rPr lang="en-US" altLang="en-US" sz="1200" dirty="0">
                <a:latin charset="0" typeface="Arial Narrow"/>
              </a:rPr>
              <a:t>de</a:t>
            </a:r>
          </a:p>
        </p:txBody>
      </p:sp>
      <p:sp>
        <p:nvSpPr>
          <p:cNvPr id="83071" name=""/>
          <p:cNvSpPr txBox="1">
            <a:spLocks/>
          </p:cNvSpPr>
          <p:nvPr/>
        </p:nvSpPr>
        <p:spPr>
          <a:xfrm>
            <a:off x="6577013" y="2336800"/>
            <a:ext cx="874712" cy="4572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antecedente</a:t>
            </a:r>
            <a:r>
              <a:rPr lang="en-US" altLang="en-US" sz="1200" dirty="0">
                <a:latin charset="0" typeface="Arial Narrow"/>
              </a:rPr>
              <a:t/>
            </a:r>
            <a:br/>
            <a:r>
              <a:rPr lang="en-US" altLang="en-US" sz="1200" dirty="0">
                <a:latin charset="0" typeface="Arial Narrow"/>
              </a:rPr>
              <a:t>de</a:t>
            </a:r>
          </a:p>
        </p:txBody>
      </p:sp>
      <p:sp>
        <p:nvSpPr>
          <p:cNvPr id="83072" name=""/>
          <p:cNvSpPr txBox="1">
            <a:spLocks/>
          </p:cNvSpPr>
          <p:nvPr/>
        </p:nvSpPr>
        <p:spPr>
          <a:xfrm>
            <a:off x="8191500" y="3848100"/>
            <a:ext cx="893762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alineada con</a:t>
            </a:r>
          </a:p>
        </p:txBody>
      </p:sp>
      <p:sp>
        <p:nvSpPr>
          <p:cNvPr id="83073" name=""/>
          <p:cNvSpPr txBox="1">
            <a:spLocks/>
          </p:cNvSpPr>
          <p:nvPr/>
        </p:nvSpPr>
        <p:spPr>
          <a:xfrm>
            <a:off x="1911350" y="5116513"/>
            <a:ext cx="614363" cy="2746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influyen</a:t>
            </a:r>
          </a:p>
        </p:txBody>
      </p:sp>
      <p:cxnSp>
        <p:nvCxnSpPr>
          <p:cNvPr id="83075" name=""/>
          <p:cNvCxnSpPr/>
          <p:nvPr/>
        </p:nvCxnSpPr>
        <p:spPr>
          <a:xfrm>
            <a:off x="831850" y="554038"/>
            <a:ext cx="482600" cy="3175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76" name=""/>
          <p:cNvSpPr txBox="1">
            <a:spLocks/>
          </p:cNvSpPr>
          <p:nvPr/>
        </p:nvSpPr>
        <p:spPr>
          <a:xfrm>
            <a:off x="808038" y="341313"/>
            <a:ext cx="533400" cy="2746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pugna</a:t>
            </a:r>
          </a:p>
        </p:txBody>
      </p:sp>
      <p:sp>
        <p:nvSpPr>
          <p:cNvPr id="83077" name=""/>
          <p:cNvSpPr txBox="1">
            <a:spLocks/>
          </p:cNvSpPr>
          <p:nvPr/>
        </p:nvSpPr>
        <p:spPr>
          <a:xfrm>
            <a:off x="1838325" y="-66675"/>
            <a:ext cx="1223963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características 70s</a:t>
            </a:r>
          </a:p>
        </p:txBody>
      </p:sp>
      <p:cxnSp>
        <p:nvCxnSpPr>
          <p:cNvPr id="83078" name=""/>
          <p:cNvCxnSpPr/>
          <p:nvPr/>
        </p:nvCxnSpPr>
        <p:spPr>
          <a:xfrm>
            <a:off x="2290763" y="830263"/>
            <a:ext cx="12700" cy="782637"/>
          </a:xfrm>
          <a:prstGeom prst="straightConnector1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</p:cxnSp>
      <p:sp>
        <p:nvSpPr>
          <p:cNvPr id="83080" name=""/>
          <p:cNvSpPr txBox="1">
            <a:spLocks/>
          </p:cNvSpPr>
          <p:nvPr/>
        </p:nvSpPr>
        <p:spPr>
          <a:xfrm>
            <a:off x="3900488" y="1522413"/>
            <a:ext cx="1255712" cy="212725"/>
          </a:xfrm>
          <a:prstGeom prst="rect">
            <a:avLst/>
          </a:prstGeom>
          <a:solidFill>
            <a:srgbClr val="666633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 algn="ctr"/>
            <a:r>
              <a:rPr lang="en-US" altLang="en-US" sz="1400" dirty="0">
                <a:latin charset="0" typeface="Arial Narrow"/>
              </a:rPr>
              <a:t>Rezago económico</a:t>
            </a:r>
          </a:p>
        </p:txBody>
      </p:sp>
      <p:sp>
        <p:nvSpPr>
          <p:cNvPr id="83081" name=""/>
          <p:cNvSpPr txBox="1">
            <a:spLocks/>
          </p:cNvSpPr>
          <p:nvPr/>
        </p:nvSpPr>
        <p:spPr>
          <a:xfrm>
            <a:off x="4530725" y="506413"/>
            <a:ext cx="1223963" cy="2746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características 80s</a:t>
            </a:r>
          </a:p>
        </p:txBody>
      </p:sp>
      <p:sp>
        <p:nvSpPr>
          <p:cNvPr id="83082" name=""/>
          <p:cNvSpPr txBox="1">
            <a:spLocks/>
          </p:cNvSpPr>
          <p:nvPr/>
        </p:nvSpPr>
        <p:spPr>
          <a:xfrm>
            <a:off x="5610225" y="-57150"/>
            <a:ext cx="1223963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características 90s</a:t>
            </a:r>
          </a:p>
        </p:txBody>
      </p:sp>
      <p:cxnSp>
        <p:nvCxnSpPr>
          <p:cNvPr id="83083" name=""/>
          <p:cNvCxnSpPr/>
          <p:nvPr/>
        </p:nvCxnSpPr>
        <p:spPr>
          <a:xfrm flipH="1">
            <a:off x="4529138" y="1182688"/>
            <a:ext cx="4762" cy="339725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84" name=""/>
          <p:cNvSpPr txBox="1">
            <a:spLocks/>
          </p:cNvSpPr>
          <p:nvPr/>
        </p:nvSpPr>
        <p:spPr>
          <a:xfrm>
            <a:off x="4525963" y="1158875"/>
            <a:ext cx="8318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contexto de</a:t>
            </a:r>
          </a:p>
        </p:txBody>
      </p:sp>
      <p:sp>
        <p:nvSpPr>
          <p:cNvPr id="83085" name=""/>
          <p:cNvSpPr txBox="1">
            <a:spLocks/>
          </p:cNvSpPr>
          <p:nvPr/>
        </p:nvSpPr>
        <p:spPr>
          <a:xfrm>
            <a:off x="3448050" y="3508375"/>
            <a:ext cx="1371600" cy="12192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txBody>
          <a:bodyPr lIns="0" rIns="0" tIns="0" bIns="0">
            <a:spAutoFit/>
          </a:bodyPr>
          <a:lstStyle/>
          <a:p>
            <a:pPr/>
            <a:r>
              <a:rPr lang="en-US" altLang="en-US" sz="1000" dirty="0">
                <a:latin charset="0" typeface="Arial Narrow"/>
              </a:rPr>
              <a:t>Realidad AL: </a:t>
            </a:r>
          </a:p>
          <a:p>
            <a:pPr>
              <a:buFont charset="0" typeface="Times New Roman"/>
              <a:buChar char="•"/>
            </a:pPr>
            <a:r>
              <a:rPr lang="en-US" altLang="en-US" sz="1000" dirty="0">
                <a:latin charset="0" typeface="Arial Narrow"/>
              </a:rPr>
              <a:t>Realidad desigual,</a:t>
            </a:r>
            <a:r>
              <a:rPr lang="en-US" altLang="en-US" sz="1000" dirty="0">
                <a:latin charset="0" typeface="Arial Narrow"/>
              </a:rPr>
              <a:t/>
            </a:r>
            <a:br/>
            <a:r>
              <a:rPr lang="en-US" altLang="en-US" sz="1000" dirty="0">
                <a:latin charset="0" typeface="Arial Narrow"/>
              </a:rPr>
              <a:t>Sistema educativo autoritario, pasivo</a:t>
            </a:r>
          </a:p>
          <a:p>
            <a:pPr>
              <a:buFont charset="0" typeface="Times New Roman"/>
              <a:buChar char="•"/>
            </a:pPr>
            <a:r>
              <a:rPr lang="en-US" altLang="en-US" sz="1000" dirty="0">
                <a:latin charset="0" typeface="Arial Narrow"/>
              </a:rPr>
              <a:t>EA Urbana: conservacionista</a:t>
            </a:r>
          </a:p>
          <a:p>
            <a:pPr>
              <a:buFont charset="0" typeface="Times New Roman"/>
              <a:buChar char="•"/>
            </a:pPr>
            <a:r>
              <a:rPr lang="en-US" altLang="en-US" sz="1000" dirty="0">
                <a:latin charset="0" typeface="Arial Narrow"/>
              </a:rPr>
              <a:t>EA comunitaria</a:t>
            </a:r>
          </a:p>
          <a:p>
            <a:pPr>
              <a:buFont charset="0" typeface="Times New Roman"/>
              <a:buChar char="•"/>
            </a:pPr>
            <a:r>
              <a:rPr lang="en-US" altLang="en-US" sz="1000" dirty="0">
                <a:latin charset="0" typeface="Arial Narrow"/>
              </a:rPr>
              <a:t>Com</a:t>
            </a:r>
            <a:r>
              <a:rPr lang="en-US" altLang="en-US" sz="1000" dirty="0">
                <a:latin charset="0" typeface="Arial Narrow"/>
              </a:rPr>
              <a:t> </a:t>
            </a:r>
            <a:r>
              <a:rPr lang="en-US" altLang="en-US" sz="1000" dirty="0">
                <a:latin charset="0" typeface="Arial Narrow"/>
              </a:rPr>
              <a:t>Amb</a:t>
            </a:r>
            <a:r>
              <a:rPr lang="en-US" altLang="en-US" sz="1000" dirty="0">
                <a:latin charset="0" typeface="Arial Narrow"/>
              </a:rPr>
              <a:t>: Amarillismo</a:t>
            </a:r>
          </a:p>
        </p:txBody>
      </p:sp>
      <p:cxnSp>
        <p:nvCxnSpPr>
          <p:cNvPr id="83086" name=""/>
          <p:cNvCxnSpPr/>
          <p:nvPr/>
        </p:nvCxnSpPr>
        <p:spPr>
          <a:xfrm flipV="1">
            <a:off x="4030663" y="4727575"/>
            <a:ext cx="103187" cy="887413"/>
          </a:xfrm>
          <a:prstGeom prst="bentConnector2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87" name=""/>
          <p:cNvSpPr txBox="1">
            <a:spLocks/>
          </p:cNvSpPr>
          <p:nvPr/>
        </p:nvSpPr>
        <p:spPr>
          <a:xfrm>
            <a:off x="4087813" y="4856163"/>
            <a:ext cx="644525" cy="6397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Se </a:t>
            </a:r>
            <a:r>
              <a:rPr lang="en-US" altLang="en-US" sz="1200" dirty="0">
                <a:latin charset="0" typeface="Arial Narrow"/>
              </a:rPr>
              <a:t/>
            </a:r>
            <a:br/>
            <a:r>
              <a:rPr lang="en-US" altLang="en-US" sz="1200" dirty="0">
                <a:latin charset="0" typeface="Arial Narrow"/>
              </a:rPr>
              <a:t>enfrenta</a:t>
            </a:r>
          </a:p>
          <a:p>
            <a:pPr/>
            <a:r>
              <a:rPr lang="en-US" altLang="en-US" sz="1200" dirty="0">
                <a:latin charset="0" typeface="Arial Narrow"/>
              </a:rPr>
              <a:t>con</a:t>
            </a:r>
          </a:p>
        </p:txBody>
      </p:sp>
      <p:cxnSp>
        <p:nvCxnSpPr>
          <p:cNvPr id="83088" name=""/>
          <p:cNvCxnSpPr/>
          <p:nvPr/>
        </p:nvCxnSpPr>
        <p:spPr>
          <a:xfrm flipH="1">
            <a:off x="4133850" y="3078163"/>
            <a:ext cx="34925" cy="430212"/>
          </a:xfrm>
          <a:prstGeom prst="bentConnector4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090" name=""/>
          <p:cNvSpPr>
            <a:spLocks/>
          </p:cNvSpPr>
          <p:nvPr/>
        </p:nvSpPr>
        <p:spPr>
          <a:xfrm>
            <a:off x="3005138" y="841375"/>
            <a:ext cx="1658937" cy="2641600"/>
          </a:xfrm>
          <a:custGeom>
            <a:avLst/>
            <a:gdLst/>
            <a:ahLst/>
            <a:cxnLst/>
            <a:rect l="0" t="0" r="r" b="b"/>
            <a:pathLst>
              <a:path w="1045" h="1664">
                <a:moveTo>
                  <a:pt x="0" y="0"/>
                </a:moveTo>
                <a:cubicBezTo>
                  <a:pt x="66" y="75"/>
                  <a:pt x="133" y="150"/>
                  <a:pt x="192" y="284"/>
                </a:cubicBezTo>
                <a:cubicBezTo>
                  <a:pt x="251" y="418"/>
                  <a:pt x="231" y="679"/>
                  <a:pt x="356" y="805"/>
                </a:cubicBezTo>
                <a:cubicBezTo>
                  <a:pt x="481" y="931"/>
                  <a:pt x="837" y="900"/>
                  <a:pt x="941" y="1043"/>
                </a:cubicBezTo>
                <a:cubicBezTo>
                  <a:pt x="1045" y="1186"/>
                  <a:pt x="1011" y="1425"/>
                  <a:pt x="978" y="1664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091" name=""/>
          <p:cNvSpPr txBox="1">
            <a:spLocks/>
          </p:cNvSpPr>
          <p:nvPr/>
        </p:nvSpPr>
        <p:spPr>
          <a:xfrm>
            <a:off x="2744788" y="1025525"/>
            <a:ext cx="5397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Afecta</a:t>
            </a:r>
          </a:p>
        </p:txBody>
      </p:sp>
      <p:sp>
        <p:nvSpPr>
          <p:cNvPr id="83093" name=""/>
          <p:cNvSpPr>
            <a:spLocks/>
          </p:cNvSpPr>
          <p:nvPr/>
        </p:nvSpPr>
        <p:spPr>
          <a:xfrm rot="0">
            <a:off x="2627313" y="1200150"/>
            <a:ext cx="635000" cy="425450"/>
          </a:xfrm>
          <a:custGeom>
            <a:avLst/>
            <a:gdLst/>
            <a:ahLst/>
            <a:cxnLst/>
            <a:rect l="0" t="0" r="r" b="b"/>
            <a:pathLst>
              <a:path w="400" h="268">
                <a:moveTo>
                  <a:pt x="400" y="0"/>
                </a:moveTo>
                <a:cubicBezTo>
                  <a:pt x="385" y="28"/>
                  <a:pt x="361" y="139"/>
                  <a:pt x="307" y="165"/>
                </a:cubicBezTo>
                <a:cubicBezTo>
                  <a:pt x="253" y="191"/>
                  <a:pt x="125" y="138"/>
                  <a:pt x="74" y="155"/>
                </a:cubicBezTo>
                <a:cubicBezTo>
                  <a:pt x="23" y="172"/>
                  <a:pt x="3" y="226"/>
                  <a:pt x="0" y="268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094" name=""/>
          <p:cNvSpPr>
            <a:spLocks/>
          </p:cNvSpPr>
          <p:nvPr/>
        </p:nvSpPr>
        <p:spPr>
          <a:xfrm>
            <a:off x="84138" y="1089025"/>
            <a:ext cx="381000" cy="1436688"/>
          </a:xfrm>
          <a:custGeom>
            <a:avLst/>
            <a:gdLst/>
            <a:ahLst/>
            <a:cxnLst/>
            <a:rect l="0" t="0" r="r" b="b"/>
            <a:pathLst>
              <a:path w="240" h="905">
                <a:moveTo>
                  <a:pt x="121" y="0"/>
                </a:moveTo>
                <a:cubicBezTo>
                  <a:pt x="60" y="139"/>
                  <a:pt x="0" y="278"/>
                  <a:pt x="20" y="429"/>
                </a:cubicBezTo>
                <a:cubicBezTo>
                  <a:pt x="40" y="580"/>
                  <a:pt x="140" y="742"/>
                  <a:pt x="240" y="905"/>
                </a:cubicBezTo>
              </a:path>
            </a:pathLst>
          </a:custGeom>
          <a:noFill/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095" name=""/>
          <p:cNvSpPr txBox="1">
            <a:spLocks/>
          </p:cNvSpPr>
          <p:nvPr/>
        </p:nvSpPr>
        <p:spPr>
          <a:xfrm>
            <a:off x="111125" y="1647825"/>
            <a:ext cx="5524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Influye</a:t>
            </a:r>
          </a:p>
        </p:txBody>
      </p:sp>
      <p:sp>
        <p:nvSpPr>
          <p:cNvPr id="83096" name=""/>
          <p:cNvSpPr txBox="1">
            <a:spLocks/>
          </p:cNvSpPr>
          <p:nvPr/>
        </p:nvSpPr>
        <p:spPr>
          <a:xfrm>
            <a:off x="7553325" y="173038"/>
            <a:ext cx="1511301" cy="409575"/>
          </a:xfrm>
          <a:prstGeom prst="rect">
            <a:avLst/>
          </a:prstGeom>
          <a:solidFill>
            <a:srgbClr val="666633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/>
            <a:r>
              <a:rPr lang="en-US" altLang="en-US" sz="900" dirty="0">
                <a:latin charset="0" typeface="Arial Narrow"/>
              </a:rPr>
              <a:t>Cambio políticas educativas, Banco Mundial, neoliberalismo, contrasentidos, globalización, crisis</a:t>
            </a:r>
          </a:p>
        </p:txBody>
      </p:sp>
      <p:sp>
        <p:nvSpPr>
          <p:cNvPr id="83097" name=""/>
          <p:cNvSpPr txBox="1">
            <a:spLocks/>
          </p:cNvSpPr>
          <p:nvPr/>
        </p:nvSpPr>
        <p:spPr>
          <a:xfrm>
            <a:off x="7502525" y="1138238"/>
            <a:ext cx="1511301" cy="60960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>
              <a:buFont charset="0" typeface="Times New Roman"/>
              <a:buChar char="•"/>
            </a:pPr>
            <a:r>
              <a:rPr lang="en-US" altLang="en-US" sz="1000" dirty="0">
                <a:latin charset="0" typeface="Arial Narrow"/>
              </a:rPr>
              <a:t>EA en AL: Enfoque inclusivo, ¿</a:t>
            </a:r>
            <a:r>
              <a:rPr lang="en-US" altLang="en-US" sz="1000" dirty="0">
                <a:latin charset="0" typeface="Arial Narrow"/>
              </a:rPr>
              <a:t>desedimentando</a:t>
            </a:r>
            <a:r>
              <a:rPr lang="en-US" altLang="en-US" sz="1000" dirty="0">
                <a:latin charset="0" typeface="Arial Narrow"/>
              </a:rPr>
              <a:t>?, </a:t>
            </a:r>
            <a:r>
              <a:rPr lang="en-US" altLang="en-US" sz="1000" dirty="0">
                <a:latin charset="0" typeface="Arial Narrow"/>
              </a:rPr>
              <a:t>soc</a:t>
            </a:r>
            <a:r>
              <a:rPr lang="en-US" altLang="en-US" sz="1000" dirty="0">
                <a:latin charset="0" typeface="Arial Narrow"/>
              </a:rPr>
              <a:t>. civil laica  religiosa, fisuras ¿</a:t>
            </a:r>
            <a:r>
              <a:rPr lang="en-US" altLang="en-US" sz="1000" dirty="0">
                <a:latin charset="0" typeface="Arial Narrow"/>
              </a:rPr>
              <a:t>deconstrucción</a:t>
            </a:r>
            <a:r>
              <a:rPr lang="en-US" altLang="en-US" sz="1000" dirty="0">
                <a:latin charset="0" typeface="Arial Narrow"/>
              </a:rPr>
              <a:t>?</a:t>
            </a:r>
          </a:p>
        </p:txBody>
      </p:sp>
      <p:sp>
        <p:nvSpPr>
          <p:cNvPr id="83098" name=""/>
          <p:cNvSpPr>
            <a:spLocks/>
          </p:cNvSpPr>
          <p:nvPr/>
        </p:nvSpPr>
        <p:spPr>
          <a:xfrm rot="0">
            <a:off x="3454400" y="1293813"/>
            <a:ext cx="4051300" cy="827087"/>
          </a:xfrm>
          <a:custGeom>
            <a:avLst/>
            <a:gdLst/>
            <a:ahLst/>
            <a:cxnLst/>
            <a:rect l="0" t="0" r="r" b="b"/>
            <a:pathLst>
              <a:path w="2552" h="521">
                <a:moveTo>
                  <a:pt x="0" y="393"/>
                </a:moveTo>
                <a:cubicBezTo>
                  <a:pt x="83" y="414"/>
                  <a:pt x="325" y="521"/>
                  <a:pt x="496" y="521"/>
                </a:cubicBezTo>
                <a:cubicBezTo>
                  <a:pt x="667" y="521"/>
                  <a:pt x="889" y="461"/>
                  <a:pt x="1024" y="393"/>
                </a:cubicBezTo>
                <a:cubicBezTo>
                  <a:pt x="1159" y="325"/>
                  <a:pt x="1193" y="177"/>
                  <a:pt x="1304" y="113"/>
                </a:cubicBezTo>
                <a:cubicBezTo>
                  <a:pt x="1415" y="49"/>
                  <a:pt x="1556" y="0"/>
                  <a:pt x="1688" y="9"/>
                </a:cubicBezTo>
                <a:cubicBezTo>
                  <a:pt x="1820" y="18"/>
                  <a:pt x="1952" y="168"/>
                  <a:pt x="2096" y="169"/>
                </a:cubicBezTo>
                <a:cubicBezTo>
                  <a:pt x="2240" y="170"/>
                  <a:pt x="2457" y="49"/>
                  <a:pt x="2552" y="17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099" name=""/>
          <p:cNvSpPr txBox="1">
            <a:spLocks/>
          </p:cNvSpPr>
          <p:nvPr/>
        </p:nvSpPr>
        <p:spPr>
          <a:xfrm>
            <a:off x="6491288" y="1279525"/>
            <a:ext cx="552450" cy="27463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200" dirty="0">
                <a:latin charset="0" typeface="Arial Narrow"/>
              </a:rPr>
              <a:t>Influye</a:t>
            </a:r>
          </a:p>
        </p:txBody>
      </p:sp>
      <p:sp>
        <p:nvSpPr>
          <p:cNvPr id="83100" name=""/>
          <p:cNvSpPr>
            <a:spLocks/>
          </p:cNvSpPr>
          <p:nvPr/>
        </p:nvSpPr>
        <p:spPr>
          <a:xfrm>
            <a:off x="4700588" y="2273300"/>
            <a:ext cx="379412" cy="1193800"/>
          </a:xfrm>
          <a:custGeom>
            <a:avLst/>
            <a:gdLst/>
            <a:ahLst/>
            <a:cxnLst/>
            <a:rect l="0" t="0" r="r" b="b"/>
            <a:pathLst>
              <a:path w="239" h="752">
                <a:moveTo>
                  <a:pt x="7" y="752"/>
                </a:moveTo>
                <a:cubicBezTo>
                  <a:pt x="3" y="538"/>
                  <a:pt x="0" y="325"/>
                  <a:pt x="39" y="200"/>
                </a:cubicBezTo>
                <a:cubicBezTo>
                  <a:pt x="78" y="75"/>
                  <a:pt x="158" y="37"/>
                  <a:pt x="239" y="0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101" name=""/>
          <p:cNvSpPr>
            <a:spLocks/>
          </p:cNvSpPr>
          <p:nvPr/>
        </p:nvSpPr>
        <p:spPr>
          <a:xfrm>
            <a:off x="6565900" y="1549400"/>
            <a:ext cx="927100" cy="736600"/>
          </a:xfrm>
          <a:custGeom>
            <a:avLst/>
            <a:gdLst/>
            <a:ahLst/>
            <a:cxnLst/>
            <a:rect l="0" t="0" r="r" b="b"/>
            <a:pathLst>
              <a:path w="584" h="464">
                <a:moveTo>
                  <a:pt x="0" y="464"/>
                </a:moveTo>
                <a:cubicBezTo>
                  <a:pt x="105" y="418"/>
                  <a:pt x="211" y="373"/>
                  <a:pt x="272" y="320"/>
                </a:cubicBezTo>
                <a:cubicBezTo>
                  <a:pt x="333" y="267"/>
                  <a:pt x="316" y="197"/>
                  <a:pt x="368" y="144"/>
                </a:cubicBezTo>
                <a:cubicBezTo>
                  <a:pt x="420" y="91"/>
                  <a:pt x="502" y="45"/>
                  <a:pt x="584" y="0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102" name=""/>
          <p:cNvSpPr txBox="1">
            <a:spLocks/>
          </p:cNvSpPr>
          <p:nvPr/>
        </p:nvSpPr>
        <p:spPr>
          <a:xfrm>
            <a:off x="8467726" y="782638"/>
            <a:ext cx="566736" cy="212725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</p:spPr>
        <p:txBody>
          <a:bodyPr lIns="0" rIns="0" tIns="0" bIns="0">
            <a:spAutoFit/>
          </a:bodyPr>
          <a:lstStyle/>
          <a:p>
            <a:pPr/>
            <a:r>
              <a:rPr lang="en-US" altLang="en-US" sz="1400" dirty="0" b="1">
                <a:latin charset="0" typeface="Arial Narrow"/>
              </a:rPr>
              <a:t>Logros</a:t>
            </a:r>
          </a:p>
        </p:txBody>
      </p:sp>
      <p:cxnSp>
        <p:nvCxnSpPr>
          <p:cNvPr id="83103" name=""/>
          <p:cNvCxnSpPr/>
          <p:nvPr/>
        </p:nvCxnSpPr>
        <p:spPr>
          <a:xfrm>
            <a:off x="8240713" y="887413"/>
            <a:ext cx="227013" cy="1587"/>
          </a:xfrm>
          <a:prstGeom prst="straightConnector1">
            <a:avLst/>
          </a:prstGeom>
          <a:noFill/>
          <a:ln>
            <a:solidFill>
              <a:srgbClr val="ffffcc"/>
            </a:solidFill>
          </a:ln>
        </p:spPr>
      </p:cxnSp>
      <p:sp>
        <p:nvSpPr>
          <p:cNvPr id="83104" name=""/>
          <p:cNvSpPr>
            <a:spLocks/>
          </p:cNvSpPr>
          <p:nvPr/>
        </p:nvSpPr>
        <p:spPr>
          <a:xfrm flipH="1" flipV="1">
            <a:off x="8750300" y="977900"/>
            <a:ext cx="0" cy="152400"/>
          </a:xfrm>
          <a:prstGeom prst="line">
            <a:avLst/>
          </a:prstGeom>
          <a:noFill/>
          <a:ln>
            <a:solidFill>
              <a:srgbClr val="ffffcc"/>
            </a:solidFill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106" name=""/>
          <p:cNvSpPr>
            <a:spLocks/>
          </p:cNvSpPr>
          <p:nvPr/>
        </p:nvSpPr>
        <p:spPr>
          <a:xfrm>
            <a:off x="8305800" y="552450"/>
            <a:ext cx="131762" cy="590550"/>
          </a:xfrm>
          <a:custGeom>
            <a:avLst/>
            <a:gdLst/>
            <a:ahLst/>
            <a:cxnLst/>
            <a:rect l="0" t="0" r="r" b="b"/>
            <a:pathLst>
              <a:path w="83" h="372">
                <a:moveTo>
                  <a:pt x="30" y="0"/>
                </a:moveTo>
                <a:cubicBezTo>
                  <a:pt x="56" y="20"/>
                  <a:pt x="83" y="40"/>
                  <a:pt x="78" y="102"/>
                </a:cubicBezTo>
                <a:cubicBezTo>
                  <a:pt x="73" y="164"/>
                  <a:pt x="13" y="324"/>
                  <a:pt x="0" y="372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  <p:sp>
        <p:nvSpPr>
          <p:cNvPr id="83107" name=""/>
          <p:cNvSpPr>
            <a:spLocks/>
          </p:cNvSpPr>
          <p:nvPr/>
        </p:nvSpPr>
        <p:spPr>
          <a:xfrm>
            <a:off x="8115300" y="355600"/>
            <a:ext cx="996950" cy="5189538"/>
          </a:xfrm>
          <a:custGeom>
            <a:avLst/>
            <a:gdLst/>
            <a:ahLst/>
            <a:cxnLst/>
            <a:rect l="0" t="0" r="r" b="b"/>
            <a:pathLst>
              <a:path w="628" h="3269">
                <a:moveTo>
                  <a:pt x="592" y="0"/>
                </a:moveTo>
                <a:cubicBezTo>
                  <a:pt x="602" y="70"/>
                  <a:pt x="613" y="141"/>
                  <a:pt x="616" y="208"/>
                </a:cubicBezTo>
                <a:cubicBezTo>
                  <a:pt x="619" y="275"/>
                  <a:pt x="608" y="219"/>
                  <a:pt x="608" y="400"/>
                </a:cubicBezTo>
                <a:cubicBezTo>
                  <a:pt x="608" y="581"/>
                  <a:pt x="628" y="916"/>
                  <a:pt x="616" y="1296"/>
                </a:cubicBezTo>
                <a:cubicBezTo>
                  <a:pt x="604" y="1676"/>
                  <a:pt x="567" y="2364"/>
                  <a:pt x="536" y="2680"/>
                </a:cubicBezTo>
                <a:cubicBezTo>
                  <a:pt x="505" y="2996"/>
                  <a:pt x="480" y="3115"/>
                  <a:pt x="432" y="3192"/>
                </a:cubicBezTo>
                <a:cubicBezTo>
                  <a:pt x="384" y="3269"/>
                  <a:pt x="320" y="3148"/>
                  <a:pt x="248" y="3144"/>
                </a:cubicBezTo>
                <a:cubicBezTo>
                  <a:pt x="176" y="3140"/>
                  <a:pt x="88" y="3154"/>
                  <a:pt x="0" y="3168"/>
                </a:cubicBezTo>
              </a:path>
            </a:pathLst>
          </a:custGeom>
          <a:noFill/>
          <a:ln>
            <a:solidFill>
              <a:srgbClr val="ffffcc"/>
            </a:solidFill>
            <a:headEnd type="none" w="med" len="med"/>
            <a:tailEnd type="triangle" w="med" len="med"/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9088" name=""/>
        <p:cNvGrpSpPr>
          <a:grpSpLocks/>
        </p:cNvGrpSpPr>
        <p:nvPr/>
      </p:nvGrpSpPr>
      <p:grpSpPr>
        <a:xfrm/>
      </p:grpSpPr>
      <p:sp>
        <p:nvSpPr>
          <p:cNvPr id="89090" name=""/>
          <p:cNvSpPr>
            <a:spLocks/>
          </p:cNvSpPr>
          <p:nvPr>
            <p:ph type="title" sz="full" idx="0"/>
          </p:nvPr>
        </p:nvSpPr>
        <p:spPr>
          <a:xfrm>
            <a:off x="685800" y="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Dudas</a:t>
            </a:r>
          </a:p>
        </p:txBody>
      </p:sp>
      <p:sp>
        <p:nvSpPr>
          <p:cNvPr id="89091" name=""/>
          <p:cNvSpPr>
            <a:spLocks/>
          </p:cNvSpPr>
          <p:nvPr>
            <p:ph type="body" sz="full" idx="1"/>
          </p:nvPr>
        </p:nvSpPr>
        <p:spPr>
          <a:xfrm>
            <a:off x="742950" y="1123950"/>
            <a:ext cx="7772400" cy="4876800"/>
          </a:xfrm>
          <a:ln/>
        </p:spPr>
        <p:txBody>
          <a:bodyPr/>
          <a:lstStyle/>
          <a:p>
            <a:pPr/>
            <a:r>
              <a:rPr lang="en-US" altLang="en-US" dirty="0"/>
              <a:t>¿Por qué contar la historia del campo a través de lo planteado en congresos, reuniones y agencias?</a:t>
            </a:r>
          </a:p>
          <a:p>
            <a:pPr/>
            <a:r>
              <a:rPr lang="en-US" altLang="en-US" dirty="0"/>
              <a:t>¿En qué momento se podrá contar a través de las experiencias e investigaciones documentadas en reportes de evaluación e investigación? </a:t>
            </a:r>
          </a:p>
          <a:p>
            <a:pPr/>
            <a:r>
              <a:rPr lang="en-US" altLang="en-US" dirty="0"/>
              <a:t>¿Campo que no ha consolidado sus espacios en AL? </a:t>
            </a:r>
          </a:p>
        </p:txBody>
      </p:sp>
      <p:sp>
        <p:nvSpPr>
          <p:cNvPr id="89092" name=""/>
          <p:cNvSpPr txBox="1">
            <a:spLocks/>
          </p:cNvSpPr>
          <p:nvPr/>
        </p:nvSpPr>
        <p:spPr>
          <a:xfrm>
            <a:off x="2071688" y="5875338"/>
            <a:ext cx="6505574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 i="1">
                <a:latin charset="0" typeface="Arial Narrow"/>
              </a:rPr>
              <a:t>Seguiremos con éstas y otras interrogantes en las próximas lecturas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4992" name=""/>
        <p:cNvGrpSpPr>
          <a:grpSpLocks/>
        </p:cNvGrpSpPr>
        <p:nvPr/>
      </p:nvGrpSpPr>
      <p:grpSpPr>
        <a:xfrm/>
      </p:grpSpPr>
      <p:sp>
        <p:nvSpPr>
          <p:cNvPr id="84994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Desde tu perspectiva ...</a:t>
            </a:r>
          </a:p>
        </p:txBody>
      </p:sp>
      <p:sp>
        <p:nvSpPr>
          <p:cNvPr id="84995" name=""/>
          <p:cNvSpPr>
            <a:spLocks/>
          </p:cNvSpPr>
          <p:nvPr>
            <p:ph type="body" sz="full" idx="1"/>
          </p:nvPr>
        </p:nvSpPr>
        <p:spPr>
          <a:xfrm>
            <a:off x="3365500" y="2463800"/>
            <a:ext cx="5499100" cy="3619500"/>
          </a:xfrm>
          <a:ln/>
        </p:spPr>
        <p:txBody>
          <a:bodyPr/>
          <a:lstStyle/>
          <a:p>
            <a:pPr/>
            <a:r>
              <a:rPr lang="en-US" altLang="en-US" sz="4000" dirty="0"/>
              <a:t>¿Qué falta en estos mapas conceptuales?</a:t>
            </a:r>
          </a:p>
          <a:p>
            <a:pPr/>
            <a:r>
              <a:rPr lang="en-US" altLang="en-US" sz="4000" dirty="0"/>
              <a:t>¿Qué sobra?</a:t>
            </a:r>
          </a:p>
          <a:p>
            <a:pPr/>
            <a:r>
              <a:rPr lang="en-US" altLang="en-US" sz="4000" dirty="0"/>
              <a:t>¿Qué se podría haber esquematizado mejor?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48128" name=""/>
        <p:cNvGrpSpPr>
          <a:grpSpLocks/>
        </p:cNvGrpSpPr>
        <p:nvPr/>
      </p:nvGrpSpPr>
      <p:grpSpPr>
        <a:xfrm/>
      </p:grpSpPr>
      <p:sp>
        <p:nvSpPr>
          <p:cNvPr id="48130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Referencias y enlaces de interés</a:t>
            </a:r>
          </a:p>
        </p:txBody>
      </p:sp>
      <p:sp>
        <p:nvSpPr>
          <p:cNvPr id="48131" name=""/>
          <p:cNvSpPr>
            <a:spLocks/>
          </p:cNvSpPr>
          <p:nvPr>
            <p:ph type="body" sz="full" idx="1"/>
          </p:nvPr>
        </p:nvSpPr>
        <p:spPr>
          <a:xfrm>
            <a:off x="685800" y="1676400"/>
            <a:ext cx="7772400" cy="48768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 dirty="0"/>
              <a:t>Nieto-Caraveo </a:t>
            </a:r>
            <a:r>
              <a:rPr lang="en-US" altLang="en-US" sz="1600" dirty="0"/>
              <a:t>L.M</a:t>
            </a:r>
            <a:r>
              <a:rPr lang="en-US" altLang="en-US" sz="1600" dirty="0"/>
              <a:t>. (2002)</a:t>
            </a:r>
            <a:r>
              <a:rPr lang="en-US" altLang="en-US" sz="1600" dirty="0" b="1"/>
              <a:t> </a:t>
            </a:r>
            <a:r>
              <a:rPr lang="en-US" altLang="en-US" sz="1600" dirty="0" b="1">
                <a:hlinkClick r:id="ridHyperlink4"/>
              </a:rPr>
              <a:t>El ensayo y la escritura. Cómo escribir un ensayo, con énfasis en la organización de las ideas</a:t>
            </a:r>
            <a:r>
              <a:rPr lang="en-US" altLang="en-US" sz="1600" dirty="0"/>
              <a:t>, Material Didáctico para el curso “Elaboración de Informes Técnicos y Científicos”, Maestría en Hidrosistemas, Centro de Investigación y Estudios de Posgrado (CIEP), Facultad de Ingeniería UASLP-</a:t>
            </a:r>
            <a:r>
              <a:rPr lang="en-US" altLang="en-US" sz="1600" dirty="0"/>
              <a:t/>
            </a:r>
            <a:br/>
            <a:r>
              <a:rPr lang="en-US" altLang="en-US" sz="1600" dirty="0"/>
              <a:t>URL: </a:t>
            </a:r>
            <a:r>
              <a:rPr lang="en-US" altLang="en-US" sz="1600" dirty="0">
                <a:hlinkClick r:id="ridHyperlink2"/>
              </a:rPr>
              <a:t>http://ambiental.uaslp.mx/docs/LMNC-PP-LRITC-EscribirEnsayo.pdf</a:t>
            </a:r>
            <a:r>
              <a:rPr lang="en-US" altLang="en-US" sz="16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Arellano N (2002) </a:t>
            </a:r>
            <a:r>
              <a:rPr lang="en-US" altLang="en-US" sz="1600" dirty="0" b="1"/>
              <a:t>Metodología de los Mapas Conceptuales</a:t>
            </a:r>
            <a:r>
              <a:rPr lang="en-US" altLang="en-US" sz="1600" dirty="0"/>
              <a:t>, </a:t>
            </a:r>
            <a:r>
              <a:rPr lang="en-US" altLang="en-US" sz="1600" dirty="0">
                <a:hlinkClick r:id="ridHyperlink6"/>
              </a:rPr>
              <a:t>http</a:t>
            </a:r>
            <a:r>
              <a:rPr lang="en-US" altLang="en-US" sz="1600" dirty="0">
                <a:hlinkClick r:id="ridHyperlink6"/>
              </a:rPr>
              <a:t>://www.didacticahistoria.com/didacticos/did09.htm</a:t>
            </a:r>
            <a:r>
              <a:rPr lang="en-US" altLang="en-US" sz="1600" dirty="0"/>
              <a:t> [Visitado en Agosto de 2002] 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Castillo-Olivares </a:t>
            </a:r>
            <a:r>
              <a:rPr lang="en-US" altLang="en-US" sz="1600" dirty="0"/>
              <a:t>J.M</a:t>
            </a:r>
            <a:r>
              <a:rPr lang="en-US" altLang="en-US" sz="1600" dirty="0"/>
              <a:t>. (2002) </a:t>
            </a:r>
            <a:r>
              <a:rPr lang="en-US" altLang="en-US" sz="1600" dirty="0" b="1"/>
              <a:t>Mapas conceptuales en Matemáticas</a:t>
            </a:r>
            <a:r>
              <a:rPr lang="en-US" altLang="en-US" sz="1600" dirty="0"/>
              <a:t>, </a:t>
            </a:r>
            <a:r>
              <a:rPr lang="en-US" altLang="en-US" sz="1600" dirty="0"/>
              <a:t>Netdidáctica</a:t>
            </a:r>
            <a:r>
              <a:rPr lang="en-US" altLang="en-US" sz="1600" dirty="0"/>
              <a:t>, Internet en el Aula,  </a:t>
            </a:r>
            <a:r>
              <a:rPr lang="en-US" altLang="en-US" sz="1600" dirty="0">
                <a:hlinkClick r:id="ridHyperlink7"/>
              </a:rPr>
              <a:t>http://www.cip.es/netdidactica/articulos/mapas.htm</a:t>
            </a:r>
            <a:r>
              <a:rPr lang="en-US" altLang="en-US" sz="1600" dirty="0"/>
              <a:t> [Visitado en Febrero de 2002] 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Ontoria</a:t>
            </a:r>
            <a:r>
              <a:rPr lang="en-US" altLang="en-US" sz="1600" dirty="0"/>
              <a:t> A., A. Ballesteros, C. Cuevas, L. Giraldo, I. Martín, A. Molina, A. Rodríguez y U. Vélez (1996) </a:t>
            </a:r>
            <a:r>
              <a:rPr lang="en-US" altLang="en-US" sz="1600" dirty="0" b="1"/>
              <a:t>Mapas Conceptuales, Una técnica para aprender</a:t>
            </a:r>
            <a:r>
              <a:rPr lang="en-US" altLang="en-US" sz="1600" dirty="0"/>
              <a:t>, </a:t>
            </a:r>
            <a:r>
              <a:rPr lang="en-US" altLang="en-US" sz="1600" dirty="0"/>
              <a:t>Ed</a:t>
            </a:r>
            <a:r>
              <a:rPr lang="en-US" altLang="en-US" sz="1600" dirty="0"/>
              <a:t>. </a:t>
            </a:r>
            <a:r>
              <a:rPr lang="en-US" altLang="en-US" sz="1600" dirty="0"/>
              <a:t>Narcea</a:t>
            </a:r>
            <a:r>
              <a:rPr lang="en-US" altLang="en-US" sz="1600" dirty="0"/>
              <a:t>, 6ta. </a:t>
            </a:r>
            <a:r>
              <a:rPr lang="en-US" altLang="en-US" sz="1600" dirty="0"/>
              <a:t>ed</a:t>
            </a:r>
            <a:r>
              <a:rPr lang="en-US" altLang="en-US" sz="1600" dirty="0"/>
              <a:t>., España, 207p.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Serafini</a:t>
            </a:r>
            <a:r>
              <a:rPr lang="en-US" altLang="en-US" sz="1600" dirty="0"/>
              <a:t> </a:t>
            </a:r>
            <a:r>
              <a:rPr lang="en-US" altLang="en-US" sz="1600" dirty="0"/>
              <a:t>M.T</a:t>
            </a:r>
            <a:r>
              <a:rPr lang="en-US" altLang="en-US" sz="1600" dirty="0"/>
              <a:t>. (1997a) </a:t>
            </a:r>
            <a:r>
              <a:rPr lang="en-US" altLang="en-US" sz="1600" dirty="0" b="1"/>
              <a:t>Cómo se estudia</a:t>
            </a:r>
            <a:r>
              <a:rPr lang="en-US" altLang="en-US" sz="1600" dirty="0"/>
              <a:t>, Serie Instrumentos </a:t>
            </a:r>
            <a:r>
              <a:rPr lang="en-US" altLang="en-US" sz="1600" dirty="0"/>
              <a:t>Paidós</a:t>
            </a:r>
            <a:r>
              <a:rPr lang="en-US" altLang="en-US" sz="1600" dirty="0"/>
              <a:t> No. 8, Colección dirigida por Humberto Eco, México, 323p.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Segovia </a:t>
            </a:r>
            <a:r>
              <a:rPr lang="en-US" altLang="en-US" sz="1600" dirty="0"/>
              <a:t>V.L</a:t>
            </a:r>
            <a:r>
              <a:rPr lang="en-US" altLang="en-US" sz="1600" dirty="0"/>
              <a:t>. (2002) Mapas conceptuales, en: </a:t>
            </a:r>
            <a:r>
              <a:rPr lang="en-US" altLang="en-US" sz="1600" dirty="0">
                <a:hlinkClick r:id="ridHyperlink9"/>
              </a:rPr>
              <a:t>http</a:t>
            </a:r>
            <a:r>
              <a:rPr lang="en-US" altLang="en-US" sz="1600" dirty="0">
                <a:hlinkClick r:id="ridHyperlink9"/>
              </a:rPr>
              <a:t>://www.geocities.com/Athens/Olympus/3232/</a:t>
            </a:r>
            <a:r>
              <a:rPr lang="en-US" altLang="en-US" sz="1600" dirty="0"/>
              <a:t> (Visitado en Agosto de 2002]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Novak</a:t>
            </a:r>
            <a:r>
              <a:rPr lang="en-US" altLang="en-US" sz="1600" dirty="0"/>
              <a:t> </a:t>
            </a:r>
            <a:r>
              <a:rPr lang="en-US" altLang="en-US" sz="1600" dirty="0"/>
              <a:t>J.D</a:t>
            </a:r>
            <a:r>
              <a:rPr lang="en-US" altLang="en-US" sz="1600" dirty="0"/>
              <a:t>. (s/f) The Theory Underlying Concept Maps, disponible en pdf en: </a:t>
            </a:r>
            <a:r>
              <a:rPr lang="en-US" altLang="en-US" sz="1600" dirty="0">
                <a:hlinkClick r:id="ridHyperlink13"/>
              </a:rPr>
              <a:t>http</a:t>
            </a:r>
            <a:r>
              <a:rPr lang="en-US" altLang="en-US" sz="1600" dirty="0">
                <a:hlinkClick r:id="ridHyperlink13"/>
              </a:rPr>
              <a:t>://fp.bio.utk.edu/evo-eco/resources/Novak_on_Concept_Maps.pdf</a:t>
            </a:r>
            <a:r>
              <a:rPr lang="en-US" altLang="en-US" sz="1600" dirty="0"/>
              <a:t> [Agosto 2002]</a:t>
            </a:r>
          </a:p>
          <a:p>
            <a:pPr>
              <a:lnSpc>
                <a:spcPct val="90000"/>
              </a:lnSpc>
            </a:pPr>
            <a:r>
              <a:rPr lang="en-US" altLang="en-US" sz="1600" dirty="0"/>
              <a:t>Pichardo</a:t>
            </a:r>
            <a:r>
              <a:rPr lang="en-US" altLang="en-US" sz="1600" dirty="0"/>
              <a:t>, P. Juan (1999) </a:t>
            </a:r>
            <a:r>
              <a:rPr lang="en-US" altLang="en-US" sz="1600" dirty="0" b="1"/>
              <a:t>Didáctica de los mapas conceptuales</a:t>
            </a:r>
            <a:r>
              <a:rPr lang="en-US" altLang="en-US" sz="1600" dirty="0"/>
              <a:t>, </a:t>
            </a:r>
            <a:r>
              <a:rPr lang="en-US" altLang="en-US" sz="1600" dirty="0"/>
              <a:t>Ed</a:t>
            </a:r>
            <a:r>
              <a:rPr lang="en-US" altLang="en-US" sz="1600" dirty="0"/>
              <a:t>. </a:t>
            </a:r>
            <a:r>
              <a:rPr lang="en-US" altLang="en-US" sz="1600" dirty="0"/>
              <a:t>Jertalhum</a:t>
            </a:r>
            <a:r>
              <a:rPr lang="en-US" altLang="en-US" sz="1600" dirty="0"/>
              <a:t>, México. Resumen disponible en: </a:t>
            </a:r>
            <a:r>
              <a:rPr lang="en-US" altLang="en-US" sz="1600" dirty="0">
                <a:hlinkClick r:id="ridHyperlink12"/>
              </a:rPr>
              <a:t>http://vasconcelos.ilce.edu.mx:2000/redescolar/dcursolinea/MAPAS_CONCEPTUALES.rtf</a:t>
            </a:r>
            <a:r>
              <a:rPr lang="en-US" altLang="en-US" sz="1600" dirty="0"/>
              <a:t> 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7040" name=""/>
        <p:cNvGrpSpPr>
          <a:grpSpLocks/>
        </p:cNvGrpSpPr>
        <p:nvPr/>
      </p:nvGrpSpPr>
      <p:grpSpPr>
        <a:xfrm/>
      </p:grpSpPr>
      <p:sp>
        <p:nvSpPr>
          <p:cNvPr id="87043" name=""/>
          <p:cNvSpPr>
            <a:spLocks/>
          </p:cNvSpPr>
          <p:nvPr>
            <p:ph type="ctrTitle" sz="full" idx="0"/>
          </p:nvPr>
        </p:nvSpPr>
        <p:spPr>
          <a:xfrm>
            <a:off x="742950" y="2236788"/>
            <a:ext cx="7772400" cy="1470025"/>
          </a:xfrm>
          <a:ln/>
        </p:spPr>
        <p:txBody>
          <a:bodyPr/>
          <a:lstStyle/>
          <a:p>
            <a:pPr/>
            <a:r>
              <a:rPr lang="en-US" altLang="en-US" sz="6000" dirty="0"/>
              <a:t>¡ Gracias !</a:t>
            </a:r>
          </a:p>
        </p:txBody>
      </p:sp>
      <p:pic>
        <p:nvPicPr>
          <p:cNvPr id="87046" name=""/>
          <p:cNvPicPr>
            <a:picLocks noChangeAspect="1"/>
          </p:cNvPicPr>
          <p:nvPr/>
        </p:nvPicPr>
        <p:blipFill>
          <a:blip r:embed="rID9">
            <a:extLst/>
          </a:blip>
          <a:srcRect/>
          <a:stretch>
            <a:fillRect/>
          </a:stretch>
        </p:blipFill>
        <p:spPr>
          <a:xfrm>
            <a:off x="4127500" y="3960813"/>
            <a:ext cx="1123950" cy="1143000"/>
          </a:xfrm>
          <a:prstGeom prst="rect">
            <a:avLst/>
          </a:prstGeom>
          <a:ln/>
        </p:spPr>
      </p:pic>
      <p:sp>
        <p:nvSpPr>
          <p:cNvPr id="87047" name=""/>
          <p:cNvSpPr txBox="1">
            <a:spLocks/>
          </p:cNvSpPr>
          <p:nvPr/>
        </p:nvSpPr>
        <p:spPr>
          <a:xfrm>
            <a:off x="3756025" y="6221413"/>
            <a:ext cx="1968500" cy="396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2000" dirty="0">
                <a:latin charset="0" typeface="Arial Narrow"/>
              </a:rPr>
              <a:t>Lmnieto@uaslp.mx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4272" name=""/>
        <p:cNvGrpSpPr>
          <a:grpSpLocks/>
        </p:cNvGrpSpPr>
        <p:nvPr/>
      </p:nvGrpSpPr>
      <p:grpSpPr>
        <a:xfrm/>
      </p:grpSpPr>
      <p:sp>
        <p:nvSpPr>
          <p:cNvPr id="54278" name=""/>
          <p:cNvSpPr txBox="1">
            <a:spLocks/>
          </p:cNvSpPr>
          <p:nvPr/>
        </p:nvSpPr>
        <p:spPr>
          <a:xfrm>
            <a:off x="2286000" y="2209800"/>
            <a:ext cx="6183312" cy="762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4400" dirty="0">
                <a:latin charset="0" typeface="Arial"/>
              </a:rPr>
              <a:t>Dicho de otra manera ...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3248" name=""/>
        <p:cNvGrpSpPr>
          <a:grpSpLocks/>
        </p:cNvGrpSpPr>
        <p:nvPr/>
      </p:nvGrpSpPr>
      <p:grpSpPr>
        <a:xfrm/>
      </p:grpSpPr>
      <p:sp>
        <p:nvSpPr>
          <p:cNvPr id="53250" name=""/>
          <p:cNvSpPr>
            <a:spLocks/>
          </p:cNvSpPr>
          <p:nvPr/>
        </p:nvSpPr>
        <p:spPr>
          <a:xfrm>
            <a:off x="3443288" y="287338"/>
            <a:ext cx="2740025" cy="1062037"/>
          </a:xfrm>
          <a:prstGeom prst="rect">
            <a:avLst/>
          </a:prstGeom>
          <a:solidFill>
            <a:srgbClr val="264c00"/>
          </a:solidFill>
          <a:ln w="57150">
            <a:solidFill>
              <a:srgbClr val="ccff66"/>
            </a:solidFill>
          </a:ln>
          <a:effectLst/>
        </p:spPr>
        <p:txBody>
          <a:bodyPr lIns="92075" rIns="92075" tIns="46038" bIns="46038" anchor="ctr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Técnicas básicas</a:t>
            </a:r>
            <a:r>
              <a:rPr lang="en-US" altLang="en-US" sz="1000" dirty="0" b="1">
                <a:latin charset="0" typeface="Arial Narrow"/>
              </a:rPr>
              <a:t/>
            </a:r>
            <a:br/>
            <a:r>
              <a:rPr lang="en-US" altLang="en-US" dirty="0" b="1">
                <a:solidFill>
                  <a:srgbClr val="ffcc00"/>
                </a:solidFill>
                <a:latin charset="0" typeface="Arial Narrow"/>
              </a:rPr>
              <a:t>Mapas</a:t>
            </a:r>
            <a:r>
              <a:rPr lang="en-US" altLang="en-US" dirty="0" b="1">
                <a:solidFill>
                  <a:srgbClr val="ffcc00"/>
                </a:solidFill>
                <a:latin charset="0" typeface="Arial Narrow"/>
              </a:rPr>
              <a:t/>
            </a:r>
            <a:br/>
            <a:r>
              <a:rPr lang="en-US" altLang="en-US" dirty="0" b="1">
                <a:solidFill>
                  <a:srgbClr val="ffcc00"/>
                </a:solidFill>
                <a:latin charset="0" typeface="Arial Narrow"/>
              </a:rPr>
              <a:t>conceptuales</a:t>
            </a:r>
          </a:p>
        </p:txBody>
      </p:sp>
      <p:sp>
        <p:nvSpPr>
          <p:cNvPr id="53251" name=""/>
          <p:cNvSpPr txBox="1">
            <a:spLocks/>
          </p:cNvSpPr>
          <p:nvPr/>
        </p:nvSpPr>
        <p:spPr>
          <a:xfrm>
            <a:off x="1504950" y="1295400"/>
            <a:ext cx="1878013" cy="365125"/>
          </a:xfrm>
          <a:prstGeom prst="rect">
            <a:avLst/>
          </a:prstGeom>
          <a:noFill/>
          <a:ln w="28575">
            <a:solidFill>
              <a:srgbClr val="ffffcc"/>
            </a:solidFill>
          </a:ln>
          <a:effectLst/>
        </p:spPr>
        <p:txBody>
          <a:bodyPr lIns="92075" rIns="92075" tIns="46038" bIns="46038" anchor="ctr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ffcc00"/>
                </a:solidFill>
                <a:latin charset="0" typeface="Arial Narrow"/>
              </a:rPr>
              <a:t>ELEMENTOS</a:t>
            </a:r>
          </a:p>
        </p:txBody>
      </p:sp>
      <p:sp>
        <p:nvSpPr>
          <p:cNvPr id="53252" name=""/>
          <p:cNvSpPr txBox="1">
            <a:spLocks/>
          </p:cNvSpPr>
          <p:nvPr/>
        </p:nvSpPr>
        <p:spPr>
          <a:xfrm>
            <a:off x="6553200" y="1287463"/>
            <a:ext cx="1806575" cy="365125"/>
          </a:xfrm>
          <a:prstGeom prst="rect">
            <a:avLst/>
          </a:prstGeom>
          <a:noFill/>
          <a:ln w="28575">
            <a:solidFill>
              <a:srgbClr val="ffffcc"/>
            </a:solidFill>
          </a:ln>
          <a:effectLst/>
        </p:spPr>
        <p:txBody>
          <a:bodyPr wrap="none" lIns="92075" rIns="92075" tIns="46038" bIns="46038" anchor="ctr">
            <a:spAutoFit/>
          </a:bodyPr>
          <a:lstStyle/>
          <a:p>
            <a:pPr algn="ctr"/>
            <a:r>
              <a:rPr lang="en-US" altLang="en-US" sz="1600" dirty="0" b="1">
                <a:solidFill>
                  <a:srgbClr val="ffcc00"/>
                </a:solidFill>
                <a:latin charset="0" typeface="Arial Narrow"/>
              </a:rPr>
              <a:t>CARACTERÍSTICAS</a:t>
            </a:r>
          </a:p>
        </p:txBody>
      </p:sp>
      <p:sp>
        <p:nvSpPr>
          <p:cNvPr id="53253" name=""/>
          <p:cNvSpPr>
            <a:spLocks/>
          </p:cNvSpPr>
          <p:nvPr/>
        </p:nvSpPr>
        <p:spPr>
          <a:xfrm>
            <a:off x="2770188" y="3276600"/>
            <a:ext cx="1855787" cy="892175"/>
          </a:xfrm>
          <a:prstGeom prst="ellipse">
            <a:avLst/>
          </a:prstGeom>
          <a:solidFill>
            <a:srgbClr val="264c00"/>
          </a:solidFill>
          <a:ln w="28575">
            <a:solidFill>
              <a:srgbClr val="ffff66"/>
            </a:solidFill>
          </a:ln>
          <a:effectLst/>
        </p:spPr>
        <p:txBody>
          <a:bodyPr lIns="0" rIns="0" tIns="0" bIns="0" anchor="ctr">
            <a:spAutoFit/>
          </a:bodyPr>
          <a:lstStyle/>
          <a:p>
            <a:pPr algn="ctr"/>
            <a:r>
              <a:rPr lang="en-US" altLang="en-US" sz="2000" dirty="0" b="1">
                <a:latin charset="0" typeface="Arial Narrow"/>
              </a:rPr>
              <a:t>2. </a:t>
            </a:r>
            <a:r>
              <a:rPr lang="en-US" altLang="en-US" sz="2000" dirty="0" b="1">
                <a:latin charset="0" typeface="Arial Narrow"/>
              </a:rPr>
              <a:t/>
            </a:r>
            <a:br/>
            <a:r>
              <a:rPr lang="en-US" altLang="en-US" sz="2000" dirty="0" b="1">
                <a:latin charset="0" typeface="Arial Narrow"/>
              </a:rPr>
              <a:t>Conceptos</a:t>
            </a:r>
          </a:p>
        </p:txBody>
      </p:sp>
      <p:sp>
        <p:nvSpPr>
          <p:cNvPr id="53254" name=""/>
          <p:cNvSpPr>
            <a:spLocks/>
          </p:cNvSpPr>
          <p:nvPr/>
        </p:nvSpPr>
        <p:spPr>
          <a:xfrm>
            <a:off x="552450" y="3276600"/>
            <a:ext cx="1976438" cy="892175"/>
          </a:xfrm>
          <a:prstGeom prst="ellipse">
            <a:avLst/>
          </a:prstGeom>
          <a:solidFill>
            <a:srgbClr val="264c00"/>
          </a:solidFill>
          <a:ln w="28575">
            <a:solidFill>
              <a:srgbClr val="ffff66"/>
            </a:solidFill>
          </a:ln>
          <a:effectLst/>
        </p:spPr>
        <p:txBody>
          <a:bodyPr lIns="0" rIns="0" tIns="0" bIns="0" anchor="ctr">
            <a:spAutoFit/>
          </a:bodyPr>
          <a:lstStyle/>
          <a:p>
            <a:pPr algn="ctr"/>
            <a:r>
              <a:rPr lang="en-US" altLang="en-US" sz="2000" dirty="0" b="1">
                <a:latin charset="0" typeface="Arial Narrow"/>
              </a:rPr>
              <a:t>3. Palabras enlace</a:t>
            </a:r>
          </a:p>
        </p:txBody>
      </p:sp>
      <p:sp>
        <p:nvSpPr>
          <p:cNvPr id="53255" name=""/>
          <p:cNvSpPr>
            <a:spLocks/>
          </p:cNvSpPr>
          <p:nvPr/>
        </p:nvSpPr>
        <p:spPr>
          <a:xfrm>
            <a:off x="1252538" y="1814513"/>
            <a:ext cx="2384425" cy="460375"/>
          </a:xfrm>
          <a:prstGeom prst="ellipse">
            <a:avLst/>
          </a:prstGeom>
          <a:solidFill>
            <a:srgbClr val="264c00"/>
          </a:solidFill>
          <a:ln w="28575">
            <a:solidFill>
              <a:srgbClr val="ccff66"/>
            </a:solidFill>
          </a:ln>
          <a:effectLst/>
        </p:spPr>
        <p:txBody>
          <a:bodyPr wrap="none" lIns="0" rIns="0" tIns="0" bIns="0" anchor="ctr">
            <a:spAutoFit/>
          </a:bodyPr>
          <a:lstStyle/>
          <a:p>
            <a:pPr algn="ctr"/>
            <a:r>
              <a:rPr lang="en-US" altLang="en-US" sz="2000" dirty="0" b="1">
                <a:latin charset="0" typeface="Arial Narrow"/>
              </a:rPr>
              <a:t>1. Proposiciones</a:t>
            </a:r>
          </a:p>
        </p:txBody>
      </p:sp>
      <p:cxnSp>
        <p:nvCxnSpPr>
          <p:cNvPr id="53256" name=""/>
          <p:cNvCxnSpPr/>
          <p:nvPr/>
        </p:nvCxnSpPr>
        <p:spPr>
          <a:xfrm rot="10800000" flipV="1">
            <a:off x="2444750" y="819150"/>
            <a:ext cx="969963" cy="461963"/>
          </a:xfrm>
          <a:prstGeom prst="bentConnector2">
            <a:avLst/>
          </a:prstGeom>
          <a:noFill/>
          <a:ln w="12700">
            <a:solidFill>
              <a:srgbClr val="ffffcc"/>
            </a:solidFill>
          </a:ln>
          <a:effectLst/>
        </p:spPr>
      </p:cxnSp>
      <p:sp>
        <p:nvSpPr>
          <p:cNvPr id="53257" name=""/>
          <p:cNvSpPr txBox="1">
            <a:spLocks/>
          </p:cNvSpPr>
          <p:nvPr/>
        </p:nvSpPr>
        <p:spPr>
          <a:xfrm>
            <a:off x="1592263" y="2438400"/>
            <a:ext cx="922337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rIns="92075" tIns="46038" bIns="46038" anchor="ctr">
            <a:spAutoFit/>
          </a:bodyPr>
          <a:lstStyle/>
          <a:p>
            <a:pPr/>
            <a:r>
              <a:rPr lang="en-US" altLang="en-US" sz="1600" dirty="0" b="1">
                <a:solidFill>
                  <a:srgbClr val="ffcc00"/>
                </a:solidFill>
                <a:latin charset="0" typeface="Arial Narrow"/>
              </a:rPr>
              <a:t>que unen</a:t>
            </a:r>
          </a:p>
        </p:txBody>
      </p:sp>
      <p:cxnSp>
        <p:nvCxnSpPr>
          <p:cNvPr id="53258" name=""/>
          <p:cNvCxnSpPr/>
          <p:nvPr/>
        </p:nvCxnSpPr>
        <p:spPr>
          <a:xfrm rot="5400000" flipH="1">
            <a:off x="6607175" y="423863"/>
            <a:ext cx="454025" cy="1244600"/>
          </a:xfrm>
          <a:prstGeom prst="bentConnector2">
            <a:avLst/>
          </a:prstGeom>
          <a:noFill/>
          <a:ln w="12700">
            <a:solidFill>
              <a:srgbClr val="ffffcc"/>
            </a:solidFill>
          </a:ln>
          <a:effectLst/>
        </p:spPr>
      </p:cxnSp>
      <p:sp>
        <p:nvSpPr>
          <p:cNvPr id="53264" name=""/>
          <p:cNvSpPr txBox="1">
            <a:spLocks/>
          </p:cNvSpPr>
          <p:nvPr/>
        </p:nvSpPr>
        <p:spPr>
          <a:xfrm>
            <a:off x="2403475" y="522288"/>
            <a:ext cx="96837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rIns="92075" tIns="46038" bIns="46038" anchor="ctr">
            <a:spAutoFit/>
          </a:bodyPr>
          <a:lstStyle/>
          <a:p>
            <a:pPr/>
            <a:r>
              <a:rPr lang="en-US" altLang="en-US" sz="1600" dirty="0" b="1">
                <a:solidFill>
                  <a:srgbClr val="ffcc00"/>
                </a:solidFill>
                <a:latin charset="0" typeface="Arial Narrow"/>
              </a:rPr>
              <a:t>contienen</a:t>
            </a:r>
          </a:p>
        </p:txBody>
      </p:sp>
      <p:sp>
        <p:nvSpPr>
          <p:cNvPr id="53265" name=""/>
          <p:cNvSpPr txBox="1">
            <a:spLocks/>
          </p:cNvSpPr>
          <p:nvPr/>
        </p:nvSpPr>
        <p:spPr>
          <a:xfrm>
            <a:off x="6734175" y="484188"/>
            <a:ext cx="765175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2075" rIns="92075" tIns="46038" bIns="46038" anchor="ctr">
            <a:spAutoFit/>
          </a:bodyPr>
          <a:lstStyle/>
          <a:p>
            <a:pPr algn="r"/>
            <a:r>
              <a:rPr lang="en-US" altLang="en-US" sz="1600" dirty="0" b="1">
                <a:solidFill>
                  <a:srgbClr val="ffcc00"/>
                </a:solidFill>
                <a:latin charset="0" typeface="Arial Narrow"/>
              </a:rPr>
              <a:t>poseen</a:t>
            </a:r>
          </a:p>
        </p:txBody>
      </p:sp>
      <p:sp>
        <p:nvSpPr>
          <p:cNvPr id="53266" name=""/>
          <p:cNvSpPr>
            <a:spLocks/>
          </p:cNvSpPr>
          <p:nvPr/>
        </p:nvSpPr>
        <p:spPr>
          <a:xfrm>
            <a:off x="6146800" y="2641600"/>
            <a:ext cx="2636838" cy="542925"/>
          </a:xfrm>
          <a:prstGeom prst="ellipse">
            <a:avLst/>
          </a:prstGeom>
          <a:solidFill>
            <a:srgbClr val="264c00"/>
          </a:solidFill>
          <a:ln w="19050">
            <a:solidFill>
              <a:srgbClr val="ffffcc"/>
            </a:solidFill>
          </a:ln>
          <a:effectLst/>
        </p:spPr>
        <p:txBody>
          <a:bodyPr lIns="92075" rIns="92075" tIns="46038" bIns="46038" anchor="ctr">
            <a:spAutoFit/>
          </a:bodyPr>
          <a:lstStyle/>
          <a:p>
            <a:pPr algn="ctr"/>
            <a:r>
              <a:rPr lang="en-US" altLang="en-US" sz="2000" dirty="0" b="1">
                <a:latin charset="0" typeface="Arial Narrow"/>
              </a:rPr>
              <a:t>Jerarquía</a:t>
            </a:r>
          </a:p>
        </p:txBody>
      </p:sp>
      <p:sp>
        <p:nvSpPr>
          <p:cNvPr id="53267" name=""/>
          <p:cNvSpPr>
            <a:spLocks/>
          </p:cNvSpPr>
          <p:nvPr/>
        </p:nvSpPr>
        <p:spPr>
          <a:xfrm>
            <a:off x="6146800" y="1995488"/>
            <a:ext cx="2636838" cy="542925"/>
          </a:xfrm>
          <a:prstGeom prst="ellipse">
            <a:avLst/>
          </a:prstGeom>
          <a:solidFill>
            <a:srgbClr val="264c00"/>
          </a:solidFill>
          <a:ln w="19050">
            <a:solidFill>
              <a:srgbClr val="ffffcc"/>
            </a:solidFill>
          </a:ln>
          <a:effectLst/>
        </p:spPr>
        <p:txBody>
          <a:bodyPr lIns="92075" rIns="92075" tIns="46038" bIns="46038" anchor="ctr">
            <a:spAutoFit/>
          </a:bodyPr>
          <a:lstStyle/>
          <a:p>
            <a:pPr algn="ctr"/>
            <a:r>
              <a:rPr lang="en-US" altLang="en-US" sz="2000" dirty="0" b="1">
                <a:latin charset="0" typeface="Arial Narrow"/>
              </a:rPr>
              <a:t>Selección</a:t>
            </a:r>
          </a:p>
        </p:txBody>
      </p:sp>
      <p:sp>
        <p:nvSpPr>
          <p:cNvPr id="53268" name=""/>
          <p:cNvSpPr>
            <a:spLocks/>
          </p:cNvSpPr>
          <p:nvPr/>
        </p:nvSpPr>
        <p:spPr>
          <a:xfrm>
            <a:off x="6189663" y="3287713"/>
            <a:ext cx="2636837" cy="542925"/>
          </a:xfrm>
          <a:prstGeom prst="ellipse">
            <a:avLst/>
          </a:prstGeom>
          <a:solidFill>
            <a:srgbClr val="264c00"/>
          </a:solidFill>
          <a:ln w="19050">
            <a:solidFill>
              <a:srgbClr val="ffffcc"/>
            </a:solidFill>
          </a:ln>
          <a:effectLst/>
        </p:spPr>
        <p:txBody>
          <a:bodyPr lIns="92075" rIns="92075" tIns="46038" bIns="46038" anchor="ctr">
            <a:spAutoFit/>
          </a:bodyPr>
          <a:lstStyle/>
          <a:p>
            <a:pPr algn="ctr"/>
            <a:r>
              <a:rPr lang="en-US" altLang="en-US" sz="2000" dirty="0" b="1">
                <a:latin charset="0" typeface="Arial Narrow"/>
              </a:rPr>
              <a:t>Impacto visual</a:t>
            </a:r>
          </a:p>
        </p:txBody>
      </p:sp>
      <p:cxnSp>
        <p:nvCxnSpPr>
          <p:cNvPr id="53269" name=""/>
          <p:cNvCxnSpPr/>
          <p:nvPr/>
        </p:nvCxnSpPr>
        <p:spPr>
          <a:xfrm>
            <a:off x="8374063" y="1470025"/>
            <a:ext cx="419099" cy="796925"/>
          </a:xfrm>
          <a:prstGeom prst="bentConnector3">
            <a:avLst>
              <a:gd fmla="val 152273" name="adj1"/>
            </a:avLst>
          </a:prstGeom>
          <a:noFill/>
          <a:ln w="12700">
            <a:solidFill>
              <a:srgbClr val="ffffcc"/>
            </a:solidFill>
          </a:ln>
          <a:effectLst/>
        </p:spPr>
      </p:cxnSp>
      <p:cxnSp>
        <p:nvCxnSpPr>
          <p:cNvPr id="53270" name=""/>
          <p:cNvCxnSpPr/>
          <p:nvPr/>
        </p:nvCxnSpPr>
        <p:spPr>
          <a:xfrm>
            <a:off x="8374063" y="1470025"/>
            <a:ext cx="419099" cy="1443038"/>
          </a:xfrm>
          <a:prstGeom prst="bentConnector3">
            <a:avLst>
              <a:gd fmla="val 152273" name="adj1"/>
            </a:avLst>
          </a:prstGeom>
          <a:noFill/>
          <a:ln w="12700">
            <a:solidFill>
              <a:srgbClr val="ffffcc"/>
            </a:solidFill>
          </a:ln>
          <a:effectLst/>
        </p:spPr>
      </p:cxnSp>
      <p:cxnSp>
        <p:nvCxnSpPr>
          <p:cNvPr id="53271" name=""/>
          <p:cNvCxnSpPr/>
          <p:nvPr/>
        </p:nvCxnSpPr>
        <p:spPr>
          <a:xfrm>
            <a:off x="8374063" y="1470025"/>
            <a:ext cx="461963" cy="2089150"/>
          </a:xfrm>
          <a:prstGeom prst="bentConnector3">
            <a:avLst>
              <a:gd fmla="val 147421" name="adj1"/>
            </a:avLst>
          </a:prstGeom>
          <a:noFill/>
          <a:ln w="12700">
            <a:solidFill>
              <a:srgbClr val="ffffcc"/>
            </a:solidFill>
          </a:ln>
          <a:effectLst/>
        </p:spPr>
      </p:cxnSp>
      <p:sp>
        <p:nvSpPr>
          <p:cNvPr id="53272" name=""/>
          <p:cNvSpPr>
            <a:spLocks/>
          </p:cNvSpPr>
          <p:nvPr/>
        </p:nvSpPr>
        <p:spPr>
          <a:xfrm>
            <a:off x="6594475" y="5387975"/>
            <a:ext cx="1025525" cy="530225"/>
          </a:xfrm>
          <a:prstGeom prst="ellipse">
            <a:avLst/>
          </a:prstGeom>
          <a:solidFill>
            <a:srgbClr val="264c00"/>
          </a:solidFill>
          <a:ln w="12700">
            <a:solidFill>
              <a:srgbClr val="ffffcc"/>
            </a:solidFill>
          </a:ln>
          <a:effectLst/>
        </p:spPr>
        <p:txBody>
          <a:bodyPr lIns="0" rIns="0" tIns="0" bIns="0" anchor="ctr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Redes</a:t>
            </a:r>
            <a:r>
              <a:rPr lang="en-US" altLang="en-US" sz="1200" dirty="0" b="1">
                <a:latin charset="0" typeface="Arial Narrow"/>
              </a:rPr>
              <a:t/>
            </a:r>
            <a:br/>
            <a:r>
              <a:rPr lang="en-US" altLang="en-US" sz="1200" dirty="0" b="1">
                <a:latin charset="0" typeface="Arial Narrow"/>
              </a:rPr>
              <a:t>(</a:t>
            </a:r>
            <a:r>
              <a:rPr lang="en-US" altLang="en-US" sz="1200" dirty="0" b="1">
                <a:latin charset="0" typeface="Arial Narrow"/>
              </a:rPr>
              <a:t>networks</a:t>
            </a:r>
            <a:r>
              <a:rPr lang="en-US" altLang="en-US" sz="1200" dirty="0" b="1">
                <a:latin charset="0" typeface="Arial Narrow"/>
              </a:rPr>
              <a:t>)</a:t>
            </a:r>
          </a:p>
        </p:txBody>
      </p:sp>
      <p:sp>
        <p:nvSpPr>
          <p:cNvPr id="53273" name=""/>
          <p:cNvSpPr>
            <a:spLocks/>
          </p:cNvSpPr>
          <p:nvPr/>
        </p:nvSpPr>
        <p:spPr>
          <a:xfrm>
            <a:off x="4803775" y="5387975"/>
            <a:ext cx="1063625" cy="530225"/>
          </a:xfrm>
          <a:prstGeom prst="ellipse">
            <a:avLst/>
          </a:prstGeom>
          <a:solidFill>
            <a:srgbClr val="264c00"/>
          </a:solidFill>
          <a:ln w="12700">
            <a:solidFill>
              <a:srgbClr val="ffffcc"/>
            </a:solidFill>
          </a:ln>
          <a:effectLst/>
        </p:spPr>
        <p:txBody>
          <a:bodyPr lIns="0" rIns="0" tIns="0" bIns="0" anchor="ctr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Diagramas de flujo</a:t>
            </a:r>
          </a:p>
        </p:txBody>
      </p:sp>
      <p:cxnSp>
        <p:nvCxnSpPr>
          <p:cNvPr id="53275" name=""/>
          <p:cNvCxnSpPr/>
          <p:nvPr/>
        </p:nvCxnSpPr>
        <p:spPr>
          <a:xfrm>
            <a:off x="5540375" y="4092575"/>
            <a:ext cx="1566863" cy="1295400"/>
          </a:xfrm>
          <a:prstGeom prst="straightConnector1">
            <a:avLst/>
          </a:prstGeom>
          <a:noFill/>
          <a:ln w="12700">
            <a:solidFill>
              <a:srgbClr val="ffffcc"/>
            </a:solidFill>
          </a:ln>
          <a:effectLst/>
        </p:spPr>
      </p:cxnSp>
      <p:cxnSp>
        <p:nvCxnSpPr>
          <p:cNvPr id="53276" name=""/>
          <p:cNvCxnSpPr/>
          <p:nvPr/>
        </p:nvCxnSpPr>
        <p:spPr>
          <a:xfrm flipH="1">
            <a:off x="5335588" y="3962400"/>
            <a:ext cx="150812" cy="1425575"/>
          </a:xfrm>
          <a:prstGeom prst="straightConnector1">
            <a:avLst/>
          </a:prstGeom>
          <a:noFill/>
          <a:ln w="12700">
            <a:solidFill>
              <a:srgbClr val="ffffcc"/>
            </a:solidFill>
          </a:ln>
          <a:effectLst/>
        </p:spPr>
      </p:cxnSp>
      <p:sp>
        <p:nvSpPr>
          <p:cNvPr id="53277" name=""/>
          <p:cNvSpPr>
            <a:spLocks/>
          </p:cNvSpPr>
          <p:nvPr/>
        </p:nvSpPr>
        <p:spPr>
          <a:xfrm>
            <a:off x="5638800" y="6165850"/>
            <a:ext cx="1066800" cy="530225"/>
          </a:xfrm>
          <a:prstGeom prst="ellipse">
            <a:avLst/>
          </a:prstGeom>
          <a:solidFill>
            <a:srgbClr val="264c00"/>
          </a:solidFill>
          <a:ln w="12700">
            <a:solidFill>
              <a:srgbClr val="ffffcc"/>
            </a:solidFill>
          </a:ln>
          <a:effectLst/>
        </p:spPr>
        <p:txBody>
          <a:bodyPr lIns="0" rIns="0" tIns="0" bIns="0" anchor="ctr">
            <a:spAutoFit/>
          </a:bodyPr>
          <a:lstStyle/>
          <a:p>
            <a:pPr algn="ctr"/>
            <a:r>
              <a:rPr lang="en-US" altLang="en-US" sz="1200" dirty="0" b="1">
                <a:latin charset="0" typeface="Arial Narrow"/>
              </a:rPr>
              <a:t>Organi</a:t>
            </a:r>
            <a:r>
              <a:rPr lang="en-US" altLang="en-US" sz="1200" dirty="0" b="1">
                <a:latin charset="0" typeface="Arial Narrow"/>
              </a:rPr>
              <a:t>-</a:t>
            </a:r>
            <a:r>
              <a:rPr lang="en-US" altLang="en-US" sz="1200" dirty="0" b="1">
                <a:latin charset="0" typeface="Arial Narrow"/>
              </a:rPr>
              <a:t/>
            </a:r>
            <a:br/>
            <a:r>
              <a:rPr lang="en-US" altLang="en-US" sz="1200" dirty="0" b="1">
                <a:latin charset="0" typeface="Arial Narrow"/>
              </a:rPr>
              <a:t>gramas</a:t>
            </a:r>
          </a:p>
        </p:txBody>
      </p:sp>
      <p:cxnSp>
        <p:nvCxnSpPr>
          <p:cNvPr id="53278" name=""/>
          <p:cNvCxnSpPr/>
          <p:nvPr/>
        </p:nvCxnSpPr>
        <p:spPr>
          <a:xfrm>
            <a:off x="5486400" y="3962400"/>
            <a:ext cx="685800" cy="2203450"/>
          </a:xfrm>
          <a:prstGeom prst="straightConnector1">
            <a:avLst/>
          </a:prstGeom>
          <a:noFill/>
          <a:ln w="12700">
            <a:solidFill>
              <a:srgbClr val="ffffcc"/>
            </a:solidFill>
          </a:ln>
          <a:effectLst/>
        </p:spPr>
      </p:cxnSp>
      <p:sp>
        <p:nvSpPr>
          <p:cNvPr id="53279" name=""/>
          <p:cNvSpPr txBox="1">
            <a:spLocks/>
          </p:cNvSpPr>
          <p:nvPr/>
        </p:nvSpPr>
        <p:spPr>
          <a:xfrm>
            <a:off x="533400" y="6521450"/>
            <a:ext cx="20320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tIns="0" bIns="0"/>
          <a:lstStyle/>
          <a:p>
            <a:pPr algn="r">
              <a:spcBef>
                <a:spcPct val="20000"/>
              </a:spcBef>
              <a:buSzPct val="75000"/>
              <a:buFont charset="2" typeface="Wingdings 3"/>
              <a:buNone/>
            </a:pPr>
            <a:r>
              <a:rPr lang="en-US" altLang="en-US" sz="1200" dirty="0" b="1">
                <a:latin charset="0" typeface="Tahoma"/>
              </a:rPr>
              <a:t>(</a:t>
            </a:r>
            <a:r>
              <a:rPr lang="en-US" altLang="en-US" sz="1200" dirty="0" b="1">
                <a:latin charset="0" typeface="Tahoma"/>
              </a:rPr>
              <a:t>Ontoria</a:t>
            </a:r>
            <a:r>
              <a:rPr lang="en-US" altLang="en-US" sz="1200" dirty="0" b="1">
                <a:latin charset="0" typeface="Tahoma"/>
              </a:rPr>
              <a:t>  y </a:t>
            </a:r>
            <a:r>
              <a:rPr lang="en-US" altLang="en-US" sz="1200" dirty="0" b="1">
                <a:latin charset="0" typeface="Tahoma"/>
              </a:rPr>
              <a:t>cols</a:t>
            </a:r>
            <a:r>
              <a:rPr lang="en-US" altLang="en-US" sz="1200" dirty="0" b="1">
                <a:latin charset="0" typeface="Tahoma"/>
              </a:rPr>
              <a:t>., 1996)</a:t>
            </a:r>
          </a:p>
        </p:txBody>
      </p:sp>
      <p:cxnSp>
        <p:nvCxnSpPr>
          <p:cNvPr id="53280" name=""/>
          <p:cNvCxnSpPr/>
          <p:nvPr/>
        </p:nvCxnSpPr>
        <p:spPr>
          <a:xfrm rot="16200000" flipH="1">
            <a:off x="3781425" y="2409825"/>
            <a:ext cx="2736850" cy="673100"/>
          </a:xfrm>
          <a:prstGeom prst="bentConnector3">
            <a:avLst>
              <a:gd fmla="val 49476" name="adj1"/>
            </a:avLst>
          </a:prstGeom>
          <a:noFill/>
          <a:ln w="12700">
            <a:solidFill>
              <a:srgbClr val="ffffcc"/>
            </a:solidFill>
          </a:ln>
          <a:effectLst/>
        </p:spPr>
      </p:cxnSp>
      <p:cxnSp>
        <p:nvCxnSpPr>
          <p:cNvPr id="53281" name=""/>
          <p:cNvCxnSpPr/>
          <p:nvPr/>
        </p:nvCxnSpPr>
        <p:spPr>
          <a:xfrm rot="16200000" flipH="1">
            <a:off x="2585243" y="2148682"/>
            <a:ext cx="973138" cy="1254125"/>
          </a:xfrm>
          <a:prstGeom prst="bentConnector3">
            <a:avLst>
              <a:gd fmla="val 49916" name="adj1"/>
            </a:avLst>
          </a:prstGeom>
          <a:noFill/>
          <a:ln w="12700">
            <a:solidFill>
              <a:srgbClr val="ffffcc"/>
            </a:solidFill>
          </a:ln>
          <a:effectLst/>
        </p:spPr>
      </p:cxnSp>
      <p:cxnSp>
        <p:nvCxnSpPr>
          <p:cNvPr id="53284" name=""/>
          <p:cNvCxnSpPr/>
          <p:nvPr/>
        </p:nvCxnSpPr>
        <p:spPr>
          <a:xfrm rot="16200000">
            <a:off x="1506538" y="2324100"/>
            <a:ext cx="973138" cy="903287"/>
          </a:xfrm>
          <a:prstGeom prst="bentConnector3">
            <a:avLst>
              <a:gd fmla="val 49916" name="adj1"/>
            </a:avLst>
          </a:prstGeom>
          <a:noFill/>
          <a:ln w="12700">
            <a:solidFill>
              <a:srgbClr val="ffffcc"/>
            </a:solidFill>
          </a:ln>
          <a:effectLst/>
        </p:spPr>
      </p:cxnSp>
      <p:cxnSp>
        <p:nvCxnSpPr>
          <p:cNvPr id="53285" name=""/>
          <p:cNvCxnSpPr/>
          <p:nvPr/>
        </p:nvCxnSpPr>
        <p:spPr>
          <a:xfrm>
            <a:off x="2444750" y="1674813"/>
            <a:ext cx="0" cy="125412"/>
          </a:xfrm>
          <a:prstGeom prst="straightConnector1">
            <a:avLst/>
          </a:prstGeom>
          <a:noFill/>
          <a:ln w="12700">
            <a:solidFill>
              <a:srgbClr val="ffffcc"/>
            </a:solidFill>
          </a:ln>
          <a:effectLst/>
        </p:spPr>
      </p:cxnSp>
      <p:sp>
        <p:nvSpPr>
          <p:cNvPr id="53292" name=""/>
          <p:cNvSpPr txBox="1">
            <a:spLocks/>
          </p:cNvSpPr>
          <p:nvPr/>
        </p:nvSpPr>
        <p:spPr>
          <a:xfrm>
            <a:off x="4953000" y="2286000"/>
            <a:ext cx="728663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1600" dirty="0" b="1">
                <a:solidFill>
                  <a:srgbClr val="ffcc00"/>
                </a:solidFill>
                <a:latin charset="0" typeface="Arial Narrow"/>
              </a:rPr>
              <a:t>no son</a:t>
            </a:r>
          </a:p>
        </p:txBody>
      </p:sp>
      <p:sp>
        <p:nvSpPr>
          <p:cNvPr id="53297" name=""/>
          <p:cNvSpPr>
            <a:spLocks/>
          </p:cNvSpPr>
          <p:nvPr/>
        </p:nvSpPr>
        <p:spPr>
          <a:xfrm>
            <a:off x="5410200" y="3962400"/>
            <a:ext cx="152400" cy="152400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txBody>
          <a:bodyPr wrap="none" rtlCol="0" anchor="ctr"/>
          <a:lstStyle/>
          <a:p>
            <a:pPr algn="ctr"/>
            <a:endParaRPr lang="zh-CN" altLang="en-US"/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1200" name=""/>
        <p:cNvGrpSpPr>
          <a:grpSpLocks/>
        </p:cNvGrpSpPr>
        <p:nvPr/>
      </p:nvGrpSpPr>
      <p:grpSpPr>
        <a:xfrm/>
      </p:grpSpPr>
      <p:sp>
        <p:nvSpPr>
          <p:cNvPr id="51202" name=""/>
          <p:cNvSpPr>
            <a:spLocks/>
          </p:cNvSpPr>
          <p:nvPr>
            <p:ph type="title" sz="full" idx="0"/>
          </p:nvPr>
        </p:nvSpPr>
        <p:spPr>
          <a:xfrm>
            <a:off x="762000" y="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¿Cómo se hacen?</a:t>
            </a:r>
          </a:p>
        </p:txBody>
      </p:sp>
      <p:sp>
        <p:nvSpPr>
          <p:cNvPr id="51203" name=""/>
          <p:cNvSpPr>
            <a:spLocks/>
          </p:cNvSpPr>
          <p:nvPr>
            <p:ph type="body" sz="full" idx="1"/>
          </p:nvPr>
        </p:nvSpPr>
        <p:spPr>
          <a:xfrm>
            <a:off x="685800" y="1066800"/>
            <a:ext cx="8077200" cy="5334000"/>
          </a:xfrm>
          <a:ln/>
        </p:spPr>
        <p:txBody>
          <a:bodyPr/>
          <a:lstStyle/>
          <a:p>
            <a:pPr lvl="1">
              <a:spcBef>
                <a:spcPct val="0"/>
              </a:spcBef>
              <a:buNone/>
            </a:pPr>
            <a:r>
              <a:rPr lang="en-US" altLang="en-US" dirty="0"/>
              <a:t>Serafini</a:t>
            </a:r>
            <a:r>
              <a:rPr lang="en-US" altLang="en-US" dirty="0"/>
              <a:t> (1997) </a:t>
            </a:r>
            <a:r>
              <a:rPr lang="en-US" altLang="en-US" sz="4400" dirty="0" b="1"/>
              <a:t>recomienda</a:t>
            </a:r>
            <a:r>
              <a:rPr lang="en-US" altLang="en-US" dirty="0"/>
              <a:t>:</a:t>
            </a:r>
          </a:p>
          <a:p>
            <a:pPr lvl="1">
              <a:spcBef>
                <a:spcPct val="0"/>
              </a:spcBef>
              <a:buFont charset="0" typeface="Times New Roman"/>
              <a:buAutoNum type="arabicPlain"/>
            </a:pPr>
            <a:r>
              <a:rPr lang="en-US" altLang="en-US" dirty="0"/>
              <a:t>Se hace una lista de las </a:t>
            </a:r>
            <a:r>
              <a:rPr lang="en-US" altLang="en-US" dirty="0" b="1">
                <a:solidFill>
                  <a:srgbClr val="ffff66"/>
                </a:solidFill>
              </a:rPr>
              <a:t>ideas</a:t>
            </a:r>
            <a:r>
              <a:rPr lang="en-US" altLang="en-US" dirty="0"/>
              <a:t> que se quiere incluir.</a:t>
            </a:r>
          </a:p>
          <a:p>
            <a:pPr lvl="1">
              <a:spcBef>
                <a:spcPct val="0"/>
              </a:spcBef>
              <a:buFont charset="0" typeface="Times New Roman"/>
              <a:buAutoNum type="arabicPlain"/>
            </a:pPr>
            <a:r>
              <a:rPr lang="en-US" altLang="en-US" dirty="0"/>
              <a:t>En el centro de una hoja se escribe el </a:t>
            </a:r>
            <a:r>
              <a:rPr lang="en-US" altLang="en-US" dirty="0" b="1">
                <a:solidFill>
                  <a:srgbClr val="ffff66"/>
                </a:solidFill>
              </a:rPr>
              <a:t>título</a:t>
            </a:r>
            <a:r>
              <a:rPr lang="en-US" altLang="en-US" dirty="0"/>
              <a:t> o </a:t>
            </a:r>
            <a:r>
              <a:rPr lang="en-US" altLang="en-US" dirty="0" b="1">
                <a:solidFill>
                  <a:srgbClr val="ffff66"/>
                </a:solidFill>
              </a:rPr>
              <a:t>tema</a:t>
            </a:r>
            <a:r>
              <a:rPr lang="en-US" altLang="en-US" dirty="0"/>
              <a:t> del escrito</a:t>
            </a:r>
          </a:p>
          <a:p>
            <a:pPr lvl="1">
              <a:spcBef>
                <a:spcPct val="0"/>
              </a:spcBef>
              <a:buFont charset="0" typeface="Times New Roman"/>
              <a:buAutoNum type="arabicPlain"/>
            </a:pPr>
            <a:r>
              <a:rPr lang="en-US" altLang="en-US" dirty="0"/>
              <a:t>Se revisa la lista de las ideas y se dividen en varias </a:t>
            </a:r>
            <a:r>
              <a:rPr lang="en-US" altLang="en-US" dirty="0" b="1">
                <a:solidFill>
                  <a:srgbClr val="ffff66"/>
                </a:solidFill>
              </a:rPr>
              <a:t>categorías</a:t>
            </a:r>
            <a:r>
              <a:rPr lang="en-US" altLang="en-US" dirty="0"/>
              <a:t> grandes</a:t>
            </a:r>
          </a:p>
          <a:p>
            <a:pPr lvl="1">
              <a:spcBef>
                <a:spcPct val="0"/>
              </a:spcBef>
              <a:buFont charset="0" typeface="Times New Roman"/>
              <a:buAutoNum type="arabicPlain"/>
            </a:pPr>
            <a:r>
              <a:rPr lang="en-US" altLang="en-US" dirty="0"/>
              <a:t>Se escriben las categorías alrededor del </a:t>
            </a:r>
            <a:r>
              <a:rPr lang="en-US" altLang="en-US" dirty="0" b="1">
                <a:solidFill>
                  <a:srgbClr val="ffff66"/>
                </a:solidFill>
              </a:rPr>
              <a:t>núcleo</a:t>
            </a:r>
            <a:r>
              <a:rPr lang="en-US" altLang="en-US" dirty="0"/>
              <a:t> o tema central</a:t>
            </a:r>
          </a:p>
          <a:p>
            <a:pPr lvl="1">
              <a:spcBef>
                <a:spcPct val="0"/>
              </a:spcBef>
              <a:buFont charset="0" typeface="Times New Roman"/>
              <a:buAutoNum type="arabicPlain"/>
            </a:pPr>
            <a:r>
              <a:rPr lang="en-US" altLang="en-US" dirty="0"/>
              <a:t>En su caso, se seleccionan </a:t>
            </a:r>
            <a:r>
              <a:rPr lang="en-US" altLang="en-US" dirty="0" b="1"/>
              <a:t>subcategorías</a:t>
            </a:r>
            <a:r>
              <a:rPr lang="en-US" altLang="en-US" dirty="0"/>
              <a:t>; y así sucesivamente.</a:t>
            </a:r>
          </a:p>
          <a:p>
            <a:pPr lvl="1">
              <a:spcBef>
                <a:spcPct val="0"/>
              </a:spcBef>
              <a:buFont charset="0" typeface="Times New Roman"/>
              <a:buAutoNum type="arabicPlain"/>
            </a:pPr>
            <a:r>
              <a:rPr lang="en-US" altLang="en-US" dirty="0"/>
              <a:t>Por lo general, en los márgenes de la hoja encontraremos detalles y hechos concretos.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0176" name=""/>
        <p:cNvGrpSpPr>
          <a:grpSpLocks/>
        </p:cNvGrpSpPr>
        <p:nvPr/>
      </p:nvGrpSpPr>
      <p:grpSpPr>
        <a:xfrm/>
      </p:grpSpPr>
      <p:sp>
        <p:nvSpPr>
          <p:cNvPr id="50178" name=""/>
          <p:cNvSpPr>
            <a:spLocks/>
          </p:cNvSpPr>
          <p:nvPr>
            <p:ph type="title" sz="full" idx="0"/>
          </p:nvPr>
        </p:nvSpPr>
        <p:spPr>
          <a:xfrm>
            <a:off x="762000" y="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¿Cómo se  hacen?</a:t>
            </a:r>
          </a:p>
        </p:txBody>
      </p:sp>
      <p:sp>
        <p:nvSpPr>
          <p:cNvPr id="50179" name=""/>
          <p:cNvSpPr>
            <a:spLocks/>
          </p:cNvSpPr>
          <p:nvPr>
            <p:ph type="body" sz="full" idx="1"/>
          </p:nvPr>
        </p:nvSpPr>
        <p:spPr bwMode="auto">
          <a:xfrm>
            <a:off x="990600" y="1371600"/>
            <a:ext cx="7772400" cy="5181600"/>
          </a:xfrm>
          <a:noFill/>
          <a:ln>
            <a:noFill/>
          </a:ln>
          <a:effectLst/>
        </p:spPr>
        <p:txBody>
          <a:bodyPr wrap="square" lIns="91440" rIns="91440" tIns="45720" bIns="45720" anchor="t" anchorCtr="false"/>
          <a:lstStyle/>
          <a:p>
            <a:pPr/>
            <a:r>
              <a:rPr lang="en-US" altLang="en-US" sz="4400" dirty="0" b="1"/>
              <a:t>Técnica simplificada </a:t>
            </a:r>
            <a:r>
              <a:rPr lang="en-US" altLang="en-US" sz="2000" dirty="0"/>
              <a:t>(</a:t>
            </a:r>
            <a:r>
              <a:rPr lang="en-US" altLang="en-US" sz="2000" dirty="0"/>
              <a:t>Pichardo</a:t>
            </a:r>
            <a:r>
              <a:rPr lang="en-US" altLang="en-US" sz="2000" dirty="0"/>
              <a:t>, 1999)</a:t>
            </a:r>
          </a:p>
          <a:p>
            <a:pPr lvl="1">
              <a:buFont charset="0" typeface="Times New Roman"/>
              <a:buAutoNum type="arabicPlain"/>
            </a:pPr>
            <a:r>
              <a:rPr lang="en-US" altLang="en-US" sz="2200" dirty="0" b="1">
                <a:solidFill>
                  <a:srgbClr val="ffff66"/>
                </a:solidFill>
              </a:rPr>
              <a:t>Leer</a:t>
            </a:r>
            <a:r>
              <a:rPr lang="en-US" altLang="en-US" sz="2200" dirty="0" b="1"/>
              <a:t> cuidadosamente el texto y entenderlo claramente. </a:t>
            </a:r>
          </a:p>
          <a:p>
            <a:pPr lvl="1">
              <a:buFont charset="0" typeface="Times New Roman"/>
              <a:buAutoNum type="arabicPlain"/>
            </a:pPr>
            <a:r>
              <a:rPr lang="en-US" altLang="en-US" sz="2200" dirty="0" b="1"/>
              <a:t>En caso de haber palabras que los alumnos no comprendan o no conozcan, habrá que consultarlas en el diccionario y comprobar cómo funcionan en el </a:t>
            </a:r>
            <a:r>
              <a:rPr lang="en-US" altLang="en-US" sz="2200" dirty="0" b="1">
                <a:solidFill>
                  <a:srgbClr val="ffff66"/>
                </a:solidFill>
              </a:rPr>
              <a:t>contexto</a:t>
            </a:r>
            <a:r>
              <a:rPr lang="en-US" altLang="en-US" sz="2200" dirty="0" b="1"/>
              <a:t> en que se encuentran.</a:t>
            </a:r>
          </a:p>
          <a:p>
            <a:pPr lvl="1">
              <a:buFont charset="0" typeface="Times New Roman"/>
              <a:buAutoNum type="arabicPlain"/>
            </a:pPr>
            <a:r>
              <a:rPr lang="en-US" altLang="en-US" sz="2200" dirty="0" b="1"/>
              <a:t>Localizar y subrayar las ideas o palabras más importantes —</a:t>
            </a:r>
            <a:r>
              <a:rPr lang="en-US" altLang="en-US" sz="2200" dirty="0" b="1">
                <a:solidFill>
                  <a:srgbClr val="ffff66"/>
                </a:solidFill>
              </a:rPr>
              <a:t>palabras clave</a:t>
            </a:r>
            <a:r>
              <a:rPr lang="en-US" altLang="en-US" sz="2200" dirty="0" b="1"/>
              <a:t>— con las que se construirá el mapa; por lo general, son nombres o sustantivos.</a:t>
            </a:r>
          </a:p>
          <a:p>
            <a:pPr lvl="1">
              <a:buFont charset="0" typeface="Times New Roman"/>
              <a:buAutoNum type="arabicPlain"/>
            </a:pPr>
            <a:r>
              <a:rPr lang="en-US" altLang="en-US" sz="2200" dirty="0" b="1"/>
              <a:t>Determinar la </a:t>
            </a:r>
            <a:r>
              <a:rPr lang="en-US" altLang="en-US" sz="2200" dirty="0" b="1">
                <a:solidFill>
                  <a:srgbClr val="ffff66"/>
                </a:solidFill>
              </a:rPr>
              <a:t>jerarquía</a:t>
            </a:r>
            <a:r>
              <a:rPr lang="en-US" altLang="en-US" sz="2200" dirty="0" b="1"/>
              <a:t> de dichas ideas o palabras clave.</a:t>
            </a:r>
          </a:p>
          <a:p>
            <a:pPr lvl="1">
              <a:buFont charset="0" typeface="Times New Roman"/>
              <a:buAutoNum type="arabicPlain"/>
            </a:pPr>
            <a:r>
              <a:rPr lang="en-US" altLang="en-US" sz="2200" dirty="0" b="1"/>
              <a:t>Establecer las </a:t>
            </a:r>
            <a:r>
              <a:rPr lang="en-US" altLang="en-US" sz="2200" dirty="0" b="1">
                <a:solidFill>
                  <a:srgbClr val="ffff66"/>
                </a:solidFill>
              </a:rPr>
              <a:t>relaciones</a:t>
            </a:r>
            <a:r>
              <a:rPr lang="en-US" altLang="en-US" sz="2200" dirty="0" b="1"/>
              <a:t> entre ellas</a:t>
            </a:r>
          </a:p>
          <a:p>
            <a:pPr lvl="1">
              <a:buFont charset="0" typeface="Times New Roman"/>
              <a:buAutoNum type="arabicPlain"/>
            </a:pPr>
            <a:r>
              <a:rPr lang="en-US" altLang="en-US" sz="2200" dirty="0" b="1"/>
              <a:t>Utilizar correctamente la </a:t>
            </a:r>
            <a:r>
              <a:rPr lang="en-US" altLang="en-US" sz="2200" dirty="0" b="1">
                <a:solidFill>
                  <a:srgbClr val="ffff66"/>
                </a:solidFill>
              </a:rPr>
              <a:t>simbología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3968" name=""/>
        <p:cNvGrpSpPr>
          <a:grpSpLocks/>
        </p:cNvGrpSpPr>
        <p:nvPr/>
      </p:nvGrpSpPr>
      <p:grpSpPr>
        <a:xfrm/>
      </p:grpSpPr>
      <p:sp>
        <p:nvSpPr>
          <p:cNvPr id="83970" name=""/>
          <p:cNvSpPr>
            <a:spLocks/>
          </p:cNvSpPr>
          <p:nvPr>
            <p:ph type="title" sz="full" idx="0"/>
          </p:nvPr>
        </p:nvSpPr>
        <p:spPr>
          <a:xfrm>
            <a:off x="685800" y="-9525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Simbología</a:t>
            </a:r>
          </a:p>
        </p:txBody>
      </p:sp>
      <p:sp>
        <p:nvSpPr>
          <p:cNvPr id="83971" name=""/>
          <p:cNvSpPr>
            <a:spLocks/>
          </p:cNvSpPr>
          <p:nvPr>
            <p:ph type="body" sz="full" idx="1"/>
          </p:nvPr>
        </p:nvSpPr>
        <p:spPr>
          <a:xfrm>
            <a:off x="1303338" y="1158875"/>
            <a:ext cx="7100888" cy="5195888"/>
          </a:xfrm>
          <a:ln/>
        </p:spPr>
        <p:txBody>
          <a:bodyPr/>
          <a:lstStyle/>
          <a:p>
            <a:pPr/>
            <a:r>
              <a:rPr lang="en-US" altLang="en-US" sz="2800" dirty="0"/>
              <a:t>Conceptos clave:</a:t>
            </a:r>
          </a:p>
          <a:p>
            <a:pPr lvl="1"/>
            <a:r>
              <a:rPr lang="en-US" altLang="en-US" sz="2400" dirty="0"/>
              <a:t>Círculos, elipses, cuadros, rombos, etc.</a:t>
            </a:r>
          </a:p>
          <a:p>
            <a:pPr lvl="1"/>
            <a:r>
              <a:rPr lang="en-US" altLang="en-US" sz="2400" dirty="0"/>
              <a:t>Conceptos del mismo nivel y jerarquía deben tener misma notación, forma, color, etc.</a:t>
            </a:r>
          </a:p>
          <a:p>
            <a:pPr/>
            <a:r>
              <a:rPr lang="en-US" altLang="en-US" sz="2800" dirty="0"/>
              <a:t>Relaciones</a:t>
            </a:r>
          </a:p>
          <a:p>
            <a:pPr lvl="1"/>
            <a:r>
              <a:rPr lang="en-US" altLang="en-US" sz="2400" dirty="0"/>
              <a:t>Líneas y palabras enlace</a:t>
            </a:r>
          </a:p>
          <a:p>
            <a:pPr lvl="1"/>
            <a:r>
              <a:rPr lang="en-US" altLang="en-US" sz="2400" dirty="0"/>
              <a:t>¿Flechas? </a:t>
            </a:r>
          </a:p>
          <a:p>
            <a:pPr lvl="2"/>
            <a:r>
              <a:rPr lang="en-US" altLang="en-US" sz="2000" dirty="0"/>
              <a:t>Relaciones cronológicas o de influencia </a:t>
            </a:r>
            <a:r>
              <a:rPr lang="en-US" altLang="en-US" sz="2000" dirty="0" u="sng"/>
              <a:t>muy</a:t>
            </a:r>
            <a:r>
              <a:rPr lang="en-US" altLang="en-US" sz="2000" dirty="0"/>
              <a:t> evidente</a:t>
            </a:r>
          </a:p>
          <a:p>
            <a:pPr/>
            <a:r>
              <a:rPr lang="en-US" altLang="en-US" sz="2800" dirty="0"/>
              <a:t>“Tips” en Power Point:</a:t>
            </a:r>
          </a:p>
          <a:p>
            <a:pPr lvl="2"/>
            <a:r>
              <a:rPr lang="en-US" altLang="en-US" sz="2000" dirty="0"/>
              <a:t>Usar conectores, </a:t>
            </a:r>
            <a:r>
              <a:rPr lang="en-US" altLang="en-US" sz="2000" dirty="0"/>
              <a:t>autoformas</a:t>
            </a:r>
            <a:r>
              <a:rPr lang="en-US" altLang="en-US" sz="2000" dirty="0"/>
              <a:t> y cuadros de texto.</a:t>
            </a:r>
          </a:p>
          <a:p>
            <a:pPr lvl="2"/>
            <a:r>
              <a:rPr lang="en-US" altLang="en-US" sz="2000" dirty="0"/>
              <a:t>Fondos simples</a:t>
            </a:r>
          </a:p>
          <a:p>
            <a:pPr lvl="2"/>
            <a:r>
              <a:rPr lang="en-US" altLang="en-US" sz="2000" dirty="0"/>
              <a:t>¡Experimenta con este mismo archivo!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6320" name=""/>
        <p:cNvGrpSpPr>
          <a:grpSpLocks/>
        </p:cNvGrpSpPr>
        <p:nvPr/>
      </p:nvGrpSpPr>
      <p:grpSpPr>
        <a:xfrm/>
      </p:grpSpPr>
      <p:sp>
        <p:nvSpPr>
          <p:cNvPr id="56322" name=""/>
          <p:cNvSpPr txBox="1">
            <a:spLocks/>
          </p:cNvSpPr>
          <p:nvPr/>
        </p:nvSpPr>
        <p:spPr>
          <a:xfrm>
            <a:off x="1905000" y="838200"/>
            <a:ext cx="2825750" cy="762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/>
            <a:r>
              <a:rPr lang="en-US" altLang="en-US" sz="4400" dirty="0">
                <a:solidFill>
                  <a:srgbClr val="ffcc00"/>
                </a:solidFill>
                <a:latin charset="0" typeface="Arial"/>
              </a:rPr>
              <a:t>Ejemplo ...</a:t>
            </a:r>
          </a:p>
        </p:txBody>
      </p:sp>
      <p:pic>
        <p:nvPicPr>
          <p:cNvPr id="56323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6324600" y="4876800"/>
            <a:ext cx="1247775" cy="1409700"/>
          </a:xfrm>
          <a:prstGeom prst="rect">
            <a:avLst/>
          </a:prstGeom>
          <a:ln/>
        </p:spPr>
      </p:pic>
      <p:sp>
        <p:nvSpPr>
          <p:cNvPr id="56325" name=""/>
          <p:cNvSpPr>
            <a:spLocks/>
          </p:cNvSpPr>
          <p:nvPr/>
        </p:nvSpPr>
        <p:spPr>
          <a:xfrm>
            <a:off x="3200400" y="2133600"/>
            <a:ext cx="4484688" cy="2530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/>
            <a:r>
              <a:rPr lang="en-US" altLang="en-US" dirty="0">
                <a:latin charset="0" typeface="Arial Narrow"/>
              </a:rPr>
              <a:t>Texto de </a:t>
            </a:r>
            <a:r>
              <a:rPr lang="en-US" altLang="en-US" dirty="0">
                <a:latin charset="0" typeface="Arial Narrow"/>
              </a:rPr>
              <a:t>Édgar</a:t>
            </a:r>
            <a:r>
              <a:rPr lang="en-US" altLang="en-US" dirty="0">
                <a:latin charset="0" typeface="Arial Narrow"/>
              </a:rPr>
              <a:t> González-</a:t>
            </a:r>
            <a:r>
              <a:rPr lang="en-US" altLang="en-US" dirty="0">
                <a:latin charset="0" typeface="Arial Narrow"/>
              </a:rPr>
              <a:t>Gaudiano</a:t>
            </a:r>
            <a:r>
              <a:rPr lang="en-US" altLang="en-US" dirty="0">
                <a:latin charset="0" typeface="Arial Narrow"/>
              </a:rPr>
              <a:t> sobre la historia de la educación ambiental</a:t>
            </a:r>
            <a:r>
              <a:rPr lang="en-US" altLang="en-US" dirty="0">
                <a:latin charset="0" typeface="Arial Narrow"/>
              </a:rPr>
              <a:t/>
            </a:r>
            <a:br/>
          </a:p>
          <a:p>
            <a:pPr/>
            <a:r>
              <a:rPr lang="en-US" altLang="en-US" sz="1600" dirty="0">
                <a:latin charset="0" typeface="Arial Narrow"/>
              </a:rPr>
              <a:t>Referencia: González G. E. (2000) Una nueva lectura de la Historia de la Educación Ambiental en América Latina y el Caribe, en: Tópicos en Educación Ambiental, Núm. 1, 2000, México. 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69632" name=""/>
        <p:cNvGrpSpPr>
          <a:grpSpLocks/>
        </p:cNvGrpSpPr>
        <p:nvPr/>
      </p:nvGrpSpPr>
      <p:grpSpPr>
        <a:xfrm/>
      </p:grpSpPr>
      <p:sp>
        <p:nvSpPr>
          <p:cNvPr id="69636" name=""/>
          <p:cNvSpPr>
            <a:spLocks/>
          </p:cNvSpPr>
          <p:nvPr>
            <p:ph type="title" sz="full" idx="0"/>
          </p:nvPr>
        </p:nvSpPr>
        <p:spPr>
          <a:xfrm>
            <a:off x="685800" y="304800"/>
            <a:ext cx="7772400" cy="1143000"/>
          </a:xfrm>
          <a:ln/>
        </p:spPr>
        <p:txBody>
          <a:bodyPr/>
          <a:lstStyle/>
          <a:p>
            <a:pPr/>
            <a:r>
              <a:rPr lang="en-US" altLang="en-US" dirty="0"/>
              <a:t>Primero</a:t>
            </a:r>
          </a:p>
        </p:txBody>
      </p:sp>
      <p:sp>
        <p:nvSpPr>
          <p:cNvPr id="69637" name=""/>
          <p:cNvSpPr txBox="1">
            <a:spLocks/>
          </p:cNvSpPr>
          <p:nvPr/>
        </p:nvSpPr>
        <p:spPr>
          <a:xfrm>
            <a:off x="1295400" y="2286000"/>
            <a:ext cx="7620000" cy="3276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ffcc00"/>
              </a:buClr>
              <a:buNone/>
            </a:pPr>
            <a:r>
              <a:rPr lang="en-US" altLang="en-US" sz="4000" dirty="0" b="1">
                <a:latin charset="0" typeface="Arial Narrow"/>
              </a:rPr>
              <a:t>Hacer</a:t>
            </a:r>
          </a:p>
          <a:p>
            <a:pPr lvl="1">
              <a:spcBef>
                <a:spcPct val="20000"/>
              </a:spcBef>
              <a:buClr>
                <a:srgbClr val="ffcc00"/>
              </a:buClr>
            </a:pPr>
          </a:p>
        </p:txBody>
      </p:sp>
    </p:spTree>
  </p:cSld>
</p:sld>
</file>

<file path=ppt/theme/theme0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264c00"/>
      </a:dk1>
      <a:lt1>
        <a:srgbClr val="ffffcc"/>
      </a:lt1>
      <a:dk2>
        <a:srgbClr val="666633"/>
      </a:dk2>
      <a:lt2>
        <a:srgbClr val="ffcc00"/>
      </a:lt2>
      <a:accent1>
        <a:srgbClr val="ccff66"/>
      </a:accent1>
      <a:accent2>
        <a:srgbClr val="ffcccc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66"/>
      </a:hlink>
      <a:folHlink>
        <a:srgbClr val="cc990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2020-12-03T06:07:02Z</dcterms:created>
  <dc:creator>Generated by Kingsoft Office</dc:creator>
</coreProperties>
</file>