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9"/>
  </p:notesMasterIdLst>
  <p:sldIdLst>
    <p:sldId id="256" r:id="rId3"/>
    <p:sldId id="359" r:id="rId4"/>
    <p:sldId id="385" r:id="rId5"/>
    <p:sldId id="386" r:id="rId6"/>
    <p:sldId id="298" r:id="rId7"/>
    <p:sldId id="299" r:id="rId8"/>
    <p:sldId id="387" r:id="rId9"/>
    <p:sldId id="300" r:id="rId10"/>
    <p:sldId id="306" r:id="rId11"/>
    <p:sldId id="313" r:id="rId12"/>
    <p:sldId id="314" r:id="rId13"/>
    <p:sldId id="350" r:id="rId14"/>
    <p:sldId id="351" r:id="rId15"/>
    <p:sldId id="352" r:id="rId16"/>
    <p:sldId id="353" r:id="rId17"/>
    <p:sldId id="315" r:id="rId18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7777"/>
    <a:srgbClr val="F25CE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5C22544A-7EE6-4342-B048-85BDC9FD1C3A}" styleName="Medium Style 2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11" autoAdjust="0"/>
    <p:restoredTop sz="78307" autoAdjust="0"/>
  </p:normalViewPr>
  <p:slideViewPr>
    <p:cSldViewPr>
      <p:cViewPr varScale="1">
        <p:scale>
          <a:sx n="105" d="100"/>
          <a:sy n="105" d="100"/>
        </p:scale>
        <p:origin x="61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E17641-712D-4E2B-AF51-05198B8246EC}" type="doc">
      <dgm:prSet loTypeId="urn:microsoft.com/office/officeart/2005/8/layout/gear1" loCatId="cycle" qsTypeId="urn:microsoft.com/office/officeart/2005/8/quickstyle/3d2#1" qsCatId="3D" csTypeId="urn:microsoft.com/office/officeart/2005/8/colors/colorful2" csCatId="colorful" phldr="1"/>
      <dgm:spPr/>
      <dgm:t>
        <a:bodyPr/>
        <a:lstStyle/>
        <a:p>
          <a:endParaRPr lang="es-VE"/>
        </a:p>
      </dgm:t>
    </dgm:pt>
    <dgm:pt modelId="{A6FE93E2-F4F4-40C8-B514-A059AD1A25BE}">
      <dgm:prSet custT="1"/>
      <dgm:spPr/>
      <dgm:t>
        <a:bodyPr/>
        <a:lstStyle/>
        <a:p>
          <a:pPr rtl="0"/>
          <a:r>
            <a:rPr lang="es-ES_tradnl" sz="1600" b="1" dirty="0">
              <a:solidFill>
                <a:schemeClr val="bg1"/>
              </a:solidFill>
            </a:rPr>
            <a:t>USUARIO FINAL</a:t>
          </a:r>
          <a:endParaRPr lang="es-VE" sz="1600" b="1" dirty="0">
            <a:solidFill>
              <a:schemeClr val="bg1"/>
            </a:solidFill>
          </a:endParaRPr>
        </a:p>
      </dgm:t>
    </dgm:pt>
    <dgm:pt modelId="{C33B39FE-2A1D-484C-9940-7B1517469E79}" type="parTrans" cxnId="{250E726A-3735-4167-8EE3-502C5F74320F}">
      <dgm:prSet/>
      <dgm:spPr/>
      <dgm:t>
        <a:bodyPr/>
        <a:lstStyle/>
        <a:p>
          <a:endParaRPr lang="es-VE"/>
        </a:p>
      </dgm:t>
    </dgm:pt>
    <dgm:pt modelId="{DF2E1441-B1DE-4E97-89DD-BF80142475B3}" type="sibTrans" cxnId="{250E726A-3735-4167-8EE3-502C5F74320F}">
      <dgm:prSet/>
      <dgm:spPr/>
      <dgm:t>
        <a:bodyPr/>
        <a:lstStyle/>
        <a:p>
          <a:endParaRPr lang="es-VE" dirty="0"/>
        </a:p>
      </dgm:t>
    </dgm:pt>
    <dgm:pt modelId="{A0AC6A7D-9023-4C0D-97AB-6B3458A65043}">
      <dgm:prSet custT="1"/>
      <dgm:spPr/>
      <dgm:t>
        <a:bodyPr/>
        <a:lstStyle/>
        <a:p>
          <a:pPr rtl="0"/>
          <a:r>
            <a:rPr lang="es-ES_tradnl" sz="1100" b="1" dirty="0">
              <a:solidFill>
                <a:schemeClr val="bg1"/>
              </a:solidFill>
            </a:rPr>
            <a:t>USUARIO</a:t>
          </a:r>
          <a:r>
            <a:rPr lang="es-ES_tradnl" sz="1000" b="1" dirty="0">
              <a:solidFill>
                <a:schemeClr val="bg1"/>
              </a:solidFill>
            </a:rPr>
            <a:t> PROGRAMADOR</a:t>
          </a:r>
          <a:endParaRPr lang="es-VE" sz="1000" b="1" dirty="0">
            <a:solidFill>
              <a:schemeClr val="bg1"/>
            </a:solidFill>
          </a:endParaRPr>
        </a:p>
      </dgm:t>
    </dgm:pt>
    <dgm:pt modelId="{3F149D58-76B7-4DC7-ADD5-18B385AE9B7B}" type="parTrans" cxnId="{F5E5AB88-5A26-4082-95FB-525B36D791A9}">
      <dgm:prSet/>
      <dgm:spPr/>
      <dgm:t>
        <a:bodyPr/>
        <a:lstStyle/>
        <a:p>
          <a:endParaRPr lang="es-VE"/>
        </a:p>
      </dgm:t>
    </dgm:pt>
    <dgm:pt modelId="{E6F82702-D35E-4052-A725-D2FFAFF41ECE}" type="sibTrans" cxnId="{F5E5AB88-5A26-4082-95FB-525B36D791A9}">
      <dgm:prSet/>
      <dgm:spPr/>
      <dgm:t>
        <a:bodyPr/>
        <a:lstStyle/>
        <a:p>
          <a:endParaRPr lang="es-VE" dirty="0"/>
        </a:p>
      </dgm:t>
    </dgm:pt>
    <dgm:pt modelId="{C142DE21-4000-4C31-9AD1-63BB31FAEBDE}">
      <dgm:prSet custT="1"/>
      <dgm:spPr/>
      <dgm:t>
        <a:bodyPr/>
        <a:lstStyle/>
        <a:p>
          <a:pPr rtl="0"/>
          <a:r>
            <a:rPr lang="es-ES_tradnl" sz="900" b="1" dirty="0">
              <a:solidFill>
                <a:schemeClr val="bg1"/>
              </a:solidFill>
            </a:rPr>
            <a:t>ADMINISTRADOR DE LA BASE DE DATOS (DBA</a:t>
          </a:r>
          <a:r>
            <a:rPr lang="es-ES_tradnl" sz="800" dirty="0">
              <a:solidFill>
                <a:schemeClr val="bg1"/>
              </a:solidFill>
            </a:rPr>
            <a:t>)</a:t>
          </a:r>
          <a:endParaRPr lang="es-VE" sz="800" dirty="0">
            <a:solidFill>
              <a:schemeClr val="bg1"/>
            </a:solidFill>
          </a:endParaRPr>
        </a:p>
      </dgm:t>
    </dgm:pt>
    <dgm:pt modelId="{25A442E3-F66B-4EF4-BE77-5B13567B43DD}" type="parTrans" cxnId="{98EECCB7-122C-4E48-B848-E20FDAFA6359}">
      <dgm:prSet/>
      <dgm:spPr/>
      <dgm:t>
        <a:bodyPr/>
        <a:lstStyle/>
        <a:p>
          <a:endParaRPr lang="es-VE"/>
        </a:p>
      </dgm:t>
    </dgm:pt>
    <dgm:pt modelId="{1DA02707-091E-434C-98EF-E25D34960675}" type="sibTrans" cxnId="{98EECCB7-122C-4E48-B848-E20FDAFA6359}">
      <dgm:prSet/>
      <dgm:spPr/>
      <dgm:t>
        <a:bodyPr/>
        <a:lstStyle/>
        <a:p>
          <a:endParaRPr lang="es-VE" dirty="0"/>
        </a:p>
      </dgm:t>
    </dgm:pt>
    <dgm:pt modelId="{24313A34-C873-4A3B-8D9E-38F38B655F2D}" type="pres">
      <dgm:prSet presAssocID="{48E17641-712D-4E2B-AF51-05198B8246EC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A91F19B9-33E9-4766-9292-8FA9B8A8A23B}" type="pres">
      <dgm:prSet presAssocID="{A6FE93E2-F4F4-40C8-B514-A059AD1A25BE}" presName="gear1" presStyleLbl="node1" presStyleIdx="0" presStyleCnt="3">
        <dgm:presLayoutVars>
          <dgm:chMax val="1"/>
          <dgm:bulletEnabled val="1"/>
        </dgm:presLayoutVars>
      </dgm:prSet>
      <dgm:spPr/>
    </dgm:pt>
    <dgm:pt modelId="{93112905-D086-4DEB-A5F2-011890A716F1}" type="pres">
      <dgm:prSet presAssocID="{A6FE93E2-F4F4-40C8-B514-A059AD1A25BE}" presName="gear1srcNode" presStyleLbl="node1" presStyleIdx="0" presStyleCnt="3"/>
      <dgm:spPr/>
    </dgm:pt>
    <dgm:pt modelId="{32463F0E-EE5B-4CBD-8BC8-A579E0D7D1C5}" type="pres">
      <dgm:prSet presAssocID="{A6FE93E2-F4F4-40C8-B514-A059AD1A25BE}" presName="gear1dstNode" presStyleLbl="node1" presStyleIdx="0" presStyleCnt="3"/>
      <dgm:spPr/>
    </dgm:pt>
    <dgm:pt modelId="{840A3E8F-5148-4CF5-9749-EAD0D8A9C6C6}" type="pres">
      <dgm:prSet presAssocID="{A0AC6A7D-9023-4C0D-97AB-6B3458A65043}" presName="gear2" presStyleLbl="node1" presStyleIdx="1" presStyleCnt="3" custScaleX="159047">
        <dgm:presLayoutVars>
          <dgm:chMax val="1"/>
          <dgm:bulletEnabled val="1"/>
        </dgm:presLayoutVars>
      </dgm:prSet>
      <dgm:spPr/>
    </dgm:pt>
    <dgm:pt modelId="{ECBD2F02-F6D8-4152-AC12-7A3183F7EE6A}" type="pres">
      <dgm:prSet presAssocID="{A0AC6A7D-9023-4C0D-97AB-6B3458A65043}" presName="gear2srcNode" presStyleLbl="node1" presStyleIdx="1" presStyleCnt="3"/>
      <dgm:spPr/>
    </dgm:pt>
    <dgm:pt modelId="{82833C79-86CE-4F9C-A04C-968AD1A940A7}" type="pres">
      <dgm:prSet presAssocID="{A0AC6A7D-9023-4C0D-97AB-6B3458A65043}" presName="gear2dstNode" presStyleLbl="node1" presStyleIdx="1" presStyleCnt="3"/>
      <dgm:spPr/>
    </dgm:pt>
    <dgm:pt modelId="{35EF839E-4921-4E40-B92C-742E6541707B}" type="pres">
      <dgm:prSet presAssocID="{C142DE21-4000-4C31-9AD1-63BB31FAEBDE}" presName="gear3" presStyleLbl="node1" presStyleIdx="2" presStyleCnt="3" custScaleX="140334"/>
      <dgm:spPr/>
    </dgm:pt>
    <dgm:pt modelId="{6C36EADC-BA47-43A1-B4C5-B1FA56B7E7C3}" type="pres">
      <dgm:prSet presAssocID="{C142DE21-4000-4C31-9AD1-63BB31FAEBDE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AA27956F-FDE2-4720-AFE7-3DD8AB35AD1D}" type="pres">
      <dgm:prSet presAssocID="{C142DE21-4000-4C31-9AD1-63BB31FAEBDE}" presName="gear3srcNode" presStyleLbl="node1" presStyleIdx="2" presStyleCnt="3"/>
      <dgm:spPr/>
    </dgm:pt>
    <dgm:pt modelId="{B8484296-2994-4A81-B571-62F756626EBE}" type="pres">
      <dgm:prSet presAssocID="{C142DE21-4000-4C31-9AD1-63BB31FAEBDE}" presName="gear3dstNode" presStyleLbl="node1" presStyleIdx="2" presStyleCnt="3"/>
      <dgm:spPr/>
    </dgm:pt>
    <dgm:pt modelId="{75A71345-B9A8-4E7D-A205-B391A781A879}" type="pres">
      <dgm:prSet presAssocID="{DF2E1441-B1DE-4E97-89DD-BF80142475B3}" presName="connector1" presStyleLbl="sibTrans2D1" presStyleIdx="0" presStyleCnt="3"/>
      <dgm:spPr/>
    </dgm:pt>
    <dgm:pt modelId="{6D7B1DF7-E42A-4E8E-B58C-6CB9ABFFAE7C}" type="pres">
      <dgm:prSet presAssocID="{E6F82702-D35E-4052-A725-D2FFAFF41ECE}" presName="connector2" presStyleLbl="sibTrans2D1" presStyleIdx="1" presStyleCnt="3" custLinFactNeighborX="-13894" custLinFactNeighborY="966"/>
      <dgm:spPr/>
    </dgm:pt>
    <dgm:pt modelId="{79009CBA-2462-4964-BA62-FC3AF4ED483F}" type="pres">
      <dgm:prSet presAssocID="{1DA02707-091E-434C-98EF-E25D34960675}" presName="connector3" presStyleLbl="sibTrans2D1" presStyleIdx="2" presStyleCnt="3" custLinFactNeighborX="-11062" custLinFactNeighborY="-1355"/>
      <dgm:spPr/>
    </dgm:pt>
  </dgm:ptLst>
  <dgm:cxnLst>
    <dgm:cxn modelId="{1BB3DF04-73A1-40B9-AE63-B7C176A21649}" type="presOf" srcId="{A6FE93E2-F4F4-40C8-B514-A059AD1A25BE}" destId="{93112905-D086-4DEB-A5F2-011890A716F1}" srcOrd="1" destOrd="0" presId="urn:microsoft.com/office/officeart/2005/8/layout/gear1"/>
    <dgm:cxn modelId="{86966208-7263-4CCE-BEBA-28E008BA4445}" type="presOf" srcId="{C142DE21-4000-4C31-9AD1-63BB31FAEBDE}" destId="{6C36EADC-BA47-43A1-B4C5-B1FA56B7E7C3}" srcOrd="1" destOrd="0" presId="urn:microsoft.com/office/officeart/2005/8/layout/gear1"/>
    <dgm:cxn modelId="{48F93E28-6D88-4352-A2CD-042B64790603}" type="presOf" srcId="{C142DE21-4000-4C31-9AD1-63BB31FAEBDE}" destId="{B8484296-2994-4A81-B571-62F756626EBE}" srcOrd="3" destOrd="0" presId="urn:microsoft.com/office/officeart/2005/8/layout/gear1"/>
    <dgm:cxn modelId="{82EBFE2F-B06C-4621-9882-B8EAFC33A88C}" type="presOf" srcId="{A6FE93E2-F4F4-40C8-B514-A059AD1A25BE}" destId="{32463F0E-EE5B-4CBD-8BC8-A579E0D7D1C5}" srcOrd="2" destOrd="0" presId="urn:microsoft.com/office/officeart/2005/8/layout/gear1"/>
    <dgm:cxn modelId="{F917DD5F-6A01-459C-BB63-F20FE0D99173}" type="presOf" srcId="{A0AC6A7D-9023-4C0D-97AB-6B3458A65043}" destId="{840A3E8F-5148-4CF5-9749-EAD0D8A9C6C6}" srcOrd="0" destOrd="0" presId="urn:microsoft.com/office/officeart/2005/8/layout/gear1"/>
    <dgm:cxn modelId="{B4EA3047-FF85-4701-9A39-D3EF18D75B22}" type="presOf" srcId="{E6F82702-D35E-4052-A725-D2FFAFF41ECE}" destId="{6D7B1DF7-E42A-4E8E-B58C-6CB9ABFFAE7C}" srcOrd="0" destOrd="0" presId="urn:microsoft.com/office/officeart/2005/8/layout/gear1"/>
    <dgm:cxn modelId="{250E726A-3735-4167-8EE3-502C5F74320F}" srcId="{48E17641-712D-4E2B-AF51-05198B8246EC}" destId="{A6FE93E2-F4F4-40C8-B514-A059AD1A25BE}" srcOrd="0" destOrd="0" parTransId="{C33B39FE-2A1D-484C-9940-7B1517469E79}" sibTransId="{DF2E1441-B1DE-4E97-89DD-BF80142475B3}"/>
    <dgm:cxn modelId="{3A89576B-316E-488F-BE7F-6AED7F676F70}" type="presOf" srcId="{A6FE93E2-F4F4-40C8-B514-A059AD1A25BE}" destId="{A91F19B9-33E9-4766-9292-8FA9B8A8A23B}" srcOrd="0" destOrd="0" presId="urn:microsoft.com/office/officeart/2005/8/layout/gear1"/>
    <dgm:cxn modelId="{4DCC6951-19A6-4D18-B609-6B49EA29F857}" type="presOf" srcId="{C142DE21-4000-4C31-9AD1-63BB31FAEBDE}" destId="{35EF839E-4921-4E40-B92C-742E6541707B}" srcOrd="0" destOrd="0" presId="urn:microsoft.com/office/officeart/2005/8/layout/gear1"/>
    <dgm:cxn modelId="{E5E5D378-23A7-40A7-BD1B-00C590D8EB44}" type="presOf" srcId="{A0AC6A7D-9023-4C0D-97AB-6B3458A65043}" destId="{82833C79-86CE-4F9C-A04C-968AD1A940A7}" srcOrd="2" destOrd="0" presId="urn:microsoft.com/office/officeart/2005/8/layout/gear1"/>
    <dgm:cxn modelId="{F5E5AB88-5A26-4082-95FB-525B36D791A9}" srcId="{48E17641-712D-4E2B-AF51-05198B8246EC}" destId="{A0AC6A7D-9023-4C0D-97AB-6B3458A65043}" srcOrd="1" destOrd="0" parTransId="{3F149D58-76B7-4DC7-ADD5-18B385AE9B7B}" sibTransId="{E6F82702-D35E-4052-A725-D2FFAFF41ECE}"/>
    <dgm:cxn modelId="{F6689090-8302-49CE-AC88-DBAA480ADDDD}" type="presOf" srcId="{1DA02707-091E-434C-98EF-E25D34960675}" destId="{79009CBA-2462-4964-BA62-FC3AF4ED483F}" srcOrd="0" destOrd="0" presId="urn:microsoft.com/office/officeart/2005/8/layout/gear1"/>
    <dgm:cxn modelId="{211D7896-1C7C-4F73-AFE3-974D8C872E86}" type="presOf" srcId="{48E17641-712D-4E2B-AF51-05198B8246EC}" destId="{24313A34-C873-4A3B-8D9E-38F38B655F2D}" srcOrd="0" destOrd="0" presId="urn:microsoft.com/office/officeart/2005/8/layout/gear1"/>
    <dgm:cxn modelId="{DCC484A0-91B4-4E73-BB8C-D2D41C96DB5C}" type="presOf" srcId="{A0AC6A7D-9023-4C0D-97AB-6B3458A65043}" destId="{ECBD2F02-F6D8-4152-AC12-7A3183F7EE6A}" srcOrd="1" destOrd="0" presId="urn:microsoft.com/office/officeart/2005/8/layout/gear1"/>
    <dgm:cxn modelId="{98EECCB7-122C-4E48-B848-E20FDAFA6359}" srcId="{48E17641-712D-4E2B-AF51-05198B8246EC}" destId="{C142DE21-4000-4C31-9AD1-63BB31FAEBDE}" srcOrd="2" destOrd="0" parTransId="{25A442E3-F66B-4EF4-BE77-5B13567B43DD}" sibTransId="{1DA02707-091E-434C-98EF-E25D34960675}"/>
    <dgm:cxn modelId="{B01F9DD3-C2F6-4220-B115-150DDFB535CE}" type="presOf" srcId="{DF2E1441-B1DE-4E97-89DD-BF80142475B3}" destId="{75A71345-B9A8-4E7D-A205-B391A781A879}" srcOrd="0" destOrd="0" presId="urn:microsoft.com/office/officeart/2005/8/layout/gear1"/>
    <dgm:cxn modelId="{341591FC-E4CC-41EF-A0B4-A950929BDFAE}" type="presOf" srcId="{C142DE21-4000-4C31-9AD1-63BB31FAEBDE}" destId="{AA27956F-FDE2-4720-AFE7-3DD8AB35AD1D}" srcOrd="2" destOrd="0" presId="urn:microsoft.com/office/officeart/2005/8/layout/gear1"/>
    <dgm:cxn modelId="{E04066A4-3F73-4EBE-A5D6-FDCA8FA037E0}" type="presParOf" srcId="{24313A34-C873-4A3B-8D9E-38F38B655F2D}" destId="{A91F19B9-33E9-4766-9292-8FA9B8A8A23B}" srcOrd="0" destOrd="0" presId="urn:microsoft.com/office/officeart/2005/8/layout/gear1"/>
    <dgm:cxn modelId="{E44AEA81-51B9-4BB2-9116-B390DAFE26DF}" type="presParOf" srcId="{24313A34-C873-4A3B-8D9E-38F38B655F2D}" destId="{93112905-D086-4DEB-A5F2-011890A716F1}" srcOrd="1" destOrd="0" presId="urn:microsoft.com/office/officeart/2005/8/layout/gear1"/>
    <dgm:cxn modelId="{E1E04FCD-91C2-420D-A791-625F23160D46}" type="presParOf" srcId="{24313A34-C873-4A3B-8D9E-38F38B655F2D}" destId="{32463F0E-EE5B-4CBD-8BC8-A579E0D7D1C5}" srcOrd="2" destOrd="0" presId="urn:microsoft.com/office/officeart/2005/8/layout/gear1"/>
    <dgm:cxn modelId="{86129319-C910-49D7-A61D-2B062E236C82}" type="presParOf" srcId="{24313A34-C873-4A3B-8D9E-38F38B655F2D}" destId="{840A3E8F-5148-4CF5-9749-EAD0D8A9C6C6}" srcOrd="3" destOrd="0" presId="urn:microsoft.com/office/officeart/2005/8/layout/gear1"/>
    <dgm:cxn modelId="{B7641EB3-4063-4630-A1C2-46BA9A704B8A}" type="presParOf" srcId="{24313A34-C873-4A3B-8D9E-38F38B655F2D}" destId="{ECBD2F02-F6D8-4152-AC12-7A3183F7EE6A}" srcOrd="4" destOrd="0" presId="urn:microsoft.com/office/officeart/2005/8/layout/gear1"/>
    <dgm:cxn modelId="{E7B97934-45E7-4AB4-9B28-E39B8C08BCCD}" type="presParOf" srcId="{24313A34-C873-4A3B-8D9E-38F38B655F2D}" destId="{82833C79-86CE-4F9C-A04C-968AD1A940A7}" srcOrd="5" destOrd="0" presId="urn:microsoft.com/office/officeart/2005/8/layout/gear1"/>
    <dgm:cxn modelId="{A5BEEE22-48DD-4971-832D-F6DA706DD0A2}" type="presParOf" srcId="{24313A34-C873-4A3B-8D9E-38F38B655F2D}" destId="{35EF839E-4921-4E40-B92C-742E6541707B}" srcOrd="6" destOrd="0" presId="urn:microsoft.com/office/officeart/2005/8/layout/gear1"/>
    <dgm:cxn modelId="{65045B8A-51AC-4F45-96C8-B563D2FE8C30}" type="presParOf" srcId="{24313A34-C873-4A3B-8D9E-38F38B655F2D}" destId="{6C36EADC-BA47-43A1-B4C5-B1FA56B7E7C3}" srcOrd="7" destOrd="0" presId="urn:microsoft.com/office/officeart/2005/8/layout/gear1"/>
    <dgm:cxn modelId="{F8154083-4BA6-40A7-8FFF-2B7004C3C242}" type="presParOf" srcId="{24313A34-C873-4A3B-8D9E-38F38B655F2D}" destId="{AA27956F-FDE2-4720-AFE7-3DD8AB35AD1D}" srcOrd="8" destOrd="0" presId="urn:microsoft.com/office/officeart/2005/8/layout/gear1"/>
    <dgm:cxn modelId="{357A6A4C-EB45-45C5-8737-13C1244A6001}" type="presParOf" srcId="{24313A34-C873-4A3B-8D9E-38F38B655F2D}" destId="{B8484296-2994-4A81-B571-62F756626EBE}" srcOrd="9" destOrd="0" presId="urn:microsoft.com/office/officeart/2005/8/layout/gear1"/>
    <dgm:cxn modelId="{0AAA955A-D5DF-4FFC-9252-B7DBB629AD00}" type="presParOf" srcId="{24313A34-C873-4A3B-8D9E-38F38B655F2D}" destId="{75A71345-B9A8-4E7D-A205-B391A781A879}" srcOrd="10" destOrd="0" presId="urn:microsoft.com/office/officeart/2005/8/layout/gear1"/>
    <dgm:cxn modelId="{C46C8510-1E5A-4133-8EA6-68322A6A461F}" type="presParOf" srcId="{24313A34-C873-4A3B-8D9E-38F38B655F2D}" destId="{6D7B1DF7-E42A-4E8E-B58C-6CB9ABFFAE7C}" srcOrd="11" destOrd="0" presId="urn:microsoft.com/office/officeart/2005/8/layout/gear1"/>
    <dgm:cxn modelId="{A77693EF-878B-4F47-A45F-796CB707B087}" type="presParOf" srcId="{24313A34-C873-4A3B-8D9E-38F38B655F2D}" destId="{79009CBA-2462-4964-BA62-FC3AF4ED483F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D946A9-F659-4DA9-8432-BBA204029383}" type="doc">
      <dgm:prSet loTypeId="urn:microsoft.com/office/officeart/2005/8/layout/venn1" loCatId="relationship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s-VE"/>
        </a:p>
      </dgm:t>
    </dgm:pt>
    <dgm:pt modelId="{39DC2A12-F18D-4E9C-843C-047F6B9AA685}">
      <dgm:prSet custT="1"/>
      <dgm:spPr/>
      <dgm:t>
        <a:bodyPr/>
        <a:lstStyle/>
        <a:p>
          <a:pPr rtl="0"/>
          <a:r>
            <a:rPr lang="es-VE" sz="1100" b="1" dirty="0"/>
            <a:t>Gestión General de Base de Datos</a:t>
          </a:r>
        </a:p>
      </dgm:t>
    </dgm:pt>
    <dgm:pt modelId="{FE41B63E-C621-4858-B563-3039AB89434B}" type="parTrans" cxnId="{9A828419-5DBE-4E69-8546-A4518759B2F9}">
      <dgm:prSet/>
      <dgm:spPr/>
      <dgm:t>
        <a:bodyPr/>
        <a:lstStyle/>
        <a:p>
          <a:endParaRPr lang="es-VE" sz="2400" b="1"/>
        </a:p>
      </dgm:t>
    </dgm:pt>
    <dgm:pt modelId="{AE04ED9C-63C9-45F5-A0EB-646445C2B17C}" type="sibTrans" cxnId="{9A828419-5DBE-4E69-8546-A4518759B2F9}">
      <dgm:prSet/>
      <dgm:spPr/>
      <dgm:t>
        <a:bodyPr/>
        <a:lstStyle/>
        <a:p>
          <a:endParaRPr lang="es-VE" sz="2400" b="1"/>
        </a:p>
      </dgm:t>
    </dgm:pt>
    <dgm:pt modelId="{008573AA-A612-403A-9418-4EF55A4AF77A}">
      <dgm:prSet custT="1"/>
      <dgm:spPr/>
      <dgm:t>
        <a:bodyPr/>
        <a:lstStyle/>
        <a:p>
          <a:pPr rtl="0"/>
          <a:r>
            <a:rPr lang="es-VE" sz="1100" b="1" dirty="0"/>
            <a:t>Modelado de Datos y Diseño de Base de Datos</a:t>
          </a:r>
        </a:p>
      </dgm:t>
    </dgm:pt>
    <dgm:pt modelId="{58CA01C9-B119-44D9-B63A-684CDDF7EC87}" type="parTrans" cxnId="{FDA09384-2CAC-4D31-A404-1477A96E6C90}">
      <dgm:prSet/>
      <dgm:spPr/>
      <dgm:t>
        <a:bodyPr/>
        <a:lstStyle/>
        <a:p>
          <a:endParaRPr lang="es-VE" sz="2400" b="1"/>
        </a:p>
      </dgm:t>
    </dgm:pt>
    <dgm:pt modelId="{60ED0C49-9455-42CA-BA9A-BEC31A995F4B}" type="sibTrans" cxnId="{FDA09384-2CAC-4D31-A404-1477A96E6C90}">
      <dgm:prSet/>
      <dgm:spPr/>
      <dgm:t>
        <a:bodyPr/>
        <a:lstStyle/>
        <a:p>
          <a:endParaRPr lang="es-VE" sz="2400" b="1"/>
        </a:p>
      </dgm:t>
    </dgm:pt>
    <dgm:pt modelId="{02032A9F-99E0-4402-87BA-67CBF9B9E140}">
      <dgm:prSet custT="1"/>
      <dgm:spPr/>
      <dgm:t>
        <a:bodyPr/>
        <a:lstStyle/>
        <a:p>
          <a:pPr rtl="0"/>
          <a:r>
            <a:rPr lang="es-VE" sz="1100" b="1" dirty="0"/>
            <a:t>Auditoria</a:t>
          </a:r>
        </a:p>
      </dgm:t>
    </dgm:pt>
    <dgm:pt modelId="{430CF5DF-1CCD-4E37-9686-F121B7047DF9}" type="parTrans" cxnId="{9537B1DA-F80F-48B7-9D10-80D78AFE725A}">
      <dgm:prSet/>
      <dgm:spPr/>
      <dgm:t>
        <a:bodyPr/>
        <a:lstStyle/>
        <a:p>
          <a:endParaRPr lang="es-VE" sz="2400" b="1"/>
        </a:p>
      </dgm:t>
    </dgm:pt>
    <dgm:pt modelId="{E376C0BE-A8A5-4A68-AE27-0345E081ADF0}" type="sibTrans" cxnId="{9537B1DA-F80F-48B7-9D10-80D78AFE725A}">
      <dgm:prSet/>
      <dgm:spPr/>
      <dgm:t>
        <a:bodyPr/>
        <a:lstStyle/>
        <a:p>
          <a:endParaRPr lang="es-VE" sz="2400" b="1"/>
        </a:p>
      </dgm:t>
    </dgm:pt>
    <dgm:pt modelId="{3F1160E7-DEEE-4E1A-A3AF-5F550CB289E6}">
      <dgm:prSet custT="1"/>
      <dgm:spPr/>
      <dgm:t>
        <a:bodyPr/>
        <a:lstStyle/>
        <a:p>
          <a:pPr rtl="0"/>
          <a:r>
            <a:rPr lang="es-VE" sz="1100" b="1" dirty="0"/>
            <a:t>Integración con aplicaciones</a:t>
          </a:r>
        </a:p>
      </dgm:t>
    </dgm:pt>
    <dgm:pt modelId="{40A19BF1-11CF-4B9A-963D-9BC220578387}" type="parTrans" cxnId="{945ABE2F-3DF2-4CD9-AED1-7FBFDB345B8E}">
      <dgm:prSet/>
      <dgm:spPr/>
      <dgm:t>
        <a:bodyPr/>
        <a:lstStyle/>
        <a:p>
          <a:endParaRPr lang="es-VE" sz="2400" b="1"/>
        </a:p>
      </dgm:t>
    </dgm:pt>
    <dgm:pt modelId="{6795EA0B-8854-46D1-B56A-EE2D33CD9425}" type="sibTrans" cxnId="{945ABE2F-3DF2-4CD9-AED1-7FBFDB345B8E}">
      <dgm:prSet/>
      <dgm:spPr/>
      <dgm:t>
        <a:bodyPr/>
        <a:lstStyle/>
        <a:p>
          <a:endParaRPr lang="es-VE" sz="2400" b="1"/>
        </a:p>
      </dgm:t>
    </dgm:pt>
    <dgm:pt modelId="{9F793BA9-A0A5-4469-A106-0A46E6D7C290}">
      <dgm:prSet custT="1"/>
      <dgm:spPr/>
      <dgm:t>
        <a:bodyPr/>
        <a:lstStyle/>
        <a:p>
          <a:pPr rtl="0"/>
          <a:r>
            <a:rPr lang="es-VE" sz="1100" b="1" dirty="0"/>
            <a:t>Resguardo y recuperación de datos</a:t>
          </a:r>
        </a:p>
      </dgm:t>
    </dgm:pt>
    <dgm:pt modelId="{57486D01-7708-4138-9E96-526E96E39D64}" type="parTrans" cxnId="{8ED31098-090E-4B98-83EC-B5E5E7070943}">
      <dgm:prSet/>
      <dgm:spPr/>
      <dgm:t>
        <a:bodyPr/>
        <a:lstStyle/>
        <a:p>
          <a:endParaRPr lang="es-VE" sz="2400" b="1"/>
        </a:p>
      </dgm:t>
    </dgm:pt>
    <dgm:pt modelId="{DF6B0B67-4647-4814-A05A-E3B1249742A6}" type="sibTrans" cxnId="{8ED31098-090E-4B98-83EC-B5E5E7070943}">
      <dgm:prSet/>
      <dgm:spPr/>
      <dgm:t>
        <a:bodyPr/>
        <a:lstStyle/>
        <a:p>
          <a:endParaRPr lang="es-VE" sz="2400" b="1"/>
        </a:p>
      </dgm:t>
    </dgm:pt>
    <dgm:pt modelId="{C05D1B53-F28B-49FA-AE93-0E5DC285200D}">
      <dgm:prSet custT="1"/>
      <dgm:spPr/>
      <dgm:t>
        <a:bodyPr/>
        <a:lstStyle/>
        <a:p>
          <a:pPr rtl="0"/>
          <a:r>
            <a:rPr lang="es-VE" sz="1100" b="1" dirty="0"/>
            <a:t>Inteligencia de negocios y almacenamiento de datos</a:t>
          </a:r>
        </a:p>
      </dgm:t>
    </dgm:pt>
    <dgm:pt modelId="{61A134C4-AA0C-43EE-BD42-EBB719837867}" type="parTrans" cxnId="{BCEE9F31-0AED-49C6-A8BC-B61A3DA77754}">
      <dgm:prSet/>
      <dgm:spPr/>
      <dgm:t>
        <a:bodyPr/>
        <a:lstStyle/>
        <a:p>
          <a:endParaRPr lang="es-VE" sz="2400" b="1"/>
        </a:p>
      </dgm:t>
    </dgm:pt>
    <dgm:pt modelId="{1217F3F5-B502-4DDF-AE2A-DB60CCEF0BB3}" type="sibTrans" cxnId="{BCEE9F31-0AED-49C6-A8BC-B61A3DA77754}">
      <dgm:prSet/>
      <dgm:spPr/>
      <dgm:t>
        <a:bodyPr/>
        <a:lstStyle/>
        <a:p>
          <a:endParaRPr lang="es-VE" sz="2400" b="1"/>
        </a:p>
      </dgm:t>
    </dgm:pt>
    <dgm:pt modelId="{19EA6534-4518-4944-A092-483223A745F2}">
      <dgm:prSet custT="1"/>
      <dgm:spPr/>
      <dgm:t>
        <a:bodyPr/>
        <a:lstStyle/>
        <a:p>
          <a:pPr rtl="0"/>
          <a:r>
            <a:rPr lang="es-VE" sz="1100" b="1" dirty="0"/>
            <a:t>Asesoría Técnica</a:t>
          </a:r>
        </a:p>
      </dgm:t>
    </dgm:pt>
    <dgm:pt modelId="{50A7EE4E-84FE-40CB-9690-AE834ED3D644}" type="parTrans" cxnId="{902B9B17-2A7C-4C49-858D-618698E5B078}">
      <dgm:prSet/>
      <dgm:spPr/>
      <dgm:t>
        <a:bodyPr/>
        <a:lstStyle/>
        <a:p>
          <a:endParaRPr lang="es-VE" sz="2400" b="1"/>
        </a:p>
      </dgm:t>
    </dgm:pt>
    <dgm:pt modelId="{9B35F815-B588-4261-BB83-6B459EE092E9}" type="sibTrans" cxnId="{902B9B17-2A7C-4C49-858D-618698E5B078}">
      <dgm:prSet/>
      <dgm:spPr/>
      <dgm:t>
        <a:bodyPr/>
        <a:lstStyle/>
        <a:p>
          <a:endParaRPr lang="es-VE" sz="2400" b="1"/>
        </a:p>
      </dgm:t>
    </dgm:pt>
    <dgm:pt modelId="{D32BF254-821D-4899-956A-6139BD091ACD}">
      <dgm:prSet/>
      <dgm:spPr/>
      <dgm:t>
        <a:bodyPr/>
        <a:lstStyle/>
        <a:p>
          <a:endParaRPr lang="es-VE" sz="2400" b="1"/>
        </a:p>
      </dgm:t>
    </dgm:pt>
    <dgm:pt modelId="{089B8F89-94B5-45DC-82E6-DCDF3AF57B36}" type="parTrans" cxnId="{03833813-CC85-4288-A4CF-EC5561963C2F}">
      <dgm:prSet/>
      <dgm:spPr/>
      <dgm:t>
        <a:bodyPr/>
        <a:lstStyle/>
        <a:p>
          <a:endParaRPr lang="es-VE" sz="2400" b="1"/>
        </a:p>
      </dgm:t>
    </dgm:pt>
    <dgm:pt modelId="{C8D040C1-2299-4738-BA54-1BC18C29B59B}" type="sibTrans" cxnId="{03833813-CC85-4288-A4CF-EC5561963C2F}">
      <dgm:prSet/>
      <dgm:spPr/>
      <dgm:t>
        <a:bodyPr/>
        <a:lstStyle/>
        <a:p>
          <a:endParaRPr lang="es-VE" sz="2400" b="1"/>
        </a:p>
      </dgm:t>
    </dgm:pt>
    <dgm:pt modelId="{34A1FC11-73BF-410E-82DB-274FA0AE5069}">
      <dgm:prSet/>
      <dgm:spPr/>
      <dgm:t>
        <a:bodyPr/>
        <a:lstStyle/>
        <a:p>
          <a:pPr rtl="0"/>
          <a:endParaRPr lang="es-VE" sz="2400" b="1" dirty="0"/>
        </a:p>
      </dgm:t>
    </dgm:pt>
    <dgm:pt modelId="{1C7D75E4-A621-4F89-8E8C-F6B07ED18BF8}" type="parTrans" cxnId="{CEFA8034-BB0A-4937-89A0-89A640F62D98}">
      <dgm:prSet/>
      <dgm:spPr/>
      <dgm:t>
        <a:bodyPr/>
        <a:lstStyle/>
        <a:p>
          <a:endParaRPr lang="es-VE" sz="2400" b="1"/>
        </a:p>
      </dgm:t>
    </dgm:pt>
    <dgm:pt modelId="{823511FD-EBEF-4073-BA46-9C2B5CDD0AC7}" type="sibTrans" cxnId="{CEFA8034-BB0A-4937-89A0-89A640F62D98}">
      <dgm:prSet/>
      <dgm:spPr/>
      <dgm:t>
        <a:bodyPr/>
        <a:lstStyle/>
        <a:p>
          <a:endParaRPr lang="es-VE" sz="2400" b="1"/>
        </a:p>
      </dgm:t>
    </dgm:pt>
    <dgm:pt modelId="{029C83CF-DE54-4B78-9A39-C33EE9EB3D7F}" type="pres">
      <dgm:prSet presAssocID="{D5D946A9-F659-4DA9-8432-BBA204029383}" presName="compositeShape" presStyleCnt="0">
        <dgm:presLayoutVars>
          <dgm:chMax val="7"/>
          <dgm:dir/>
          <dgm:resizeHandles val="exact"/>
        </dgm:presLayoutVars>
      </dgm:prSet>
      <dgm:spPr/>
    </dgm:pt>
    <dgm:pt modelId="{3D576583-12C3-4048-8B5F-E8E24F5137D1}" type="pres">
      <dgm:prSet presAssocID="{39DC2A12-F18D-4E9C-843C-047F6B9AA685}" presName="circ1" presStyleLbl="vennNode1" presStyleIdx="0" presStyleCnt="7"/>
      <dgm:spPr/>
    </dgm:pt>
    <dgm:pt modelId="{A9D85FBD-B392-44BD-8380-8835129C130F}" type="pres">
      <dgm:prSet presAssocID="{39DC2A12-F18D-4E9C-843C-047F6B9AA68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33636EC6-E3D2-4356-9815-58B7F3B9054F}" type="pres">
      <dgm:prSet presAssocID="{008573AA-A612-403A-9418-4EF55A4AF77A}" presName="circ2" presStyleLbl="vennNode1" presStyleIdx="1" presStyleCnt="7"/>
      <dgm:spPr/>
    </dgm:pt>
    <dgm:pt modelId="{B64E576A-5434-4619-A529-CBAD3E343711}" type="pres">
      <dgm:prSet presAssocID="{008573AA-A612-403A-9418-4EF55A4AF77A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E4F36B30-9D71-419C-A2E8-259A0C073D54}" type="pres">
      <dgm:prSet presAssocID="{02032A9F-99E0-4402-87BA-67CBF9B9E140}" presName="circ3" presStyleLbl="vennNode1" presStyleIdx="2" presStyleCnt="7"/>
      <dgm:spPr/>
    </dgm:pt>
    <dgm:pt modelId="{7FE8F2E5-C9FD-4CDF-BF0F-6E5D5FB4D879}" type="pres">
      <dgm:prSet presAssocID="{02032A9F-99E0-4402-87BA-67CBF9B9E140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5B57B82A-E6D3-4DEC-BF7B-63B8B5773DB3}" type="pres">
      <dgm:prSet presAssocID="{3F1160E7-DEEE-4E1A-A3AF-5F550CB289E6}" presName="circ4" presStyleLbl="vennNode1" presStyleIdx="3" presStyleCnt="7"/>
      <dgm:spPr/>
    </dgm:pt>
    <dgm:pt modelId="{A18A85CF-456B-4943-B316-BCAF4AFDE1C4}" type="pres">
      <dgm:prSet presAssocID="{3F1160E7-DEEE-4E1A-A3AF-5F550CB289E6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269A56A0-78AE-498A-8762-EF3995EE57EA}" type="pres">
      <dgm:prSet presAssocID="{9F793BA9-A0A5-4469-A106-0A46E6D7C290}" presName="circ5" presStyleLbl="vennNode1" presStyleIdx="4" presStyleCnt="7"/>
      <dgm:spPr/>
    </dgm:pt>
    <dgm:pt modelId="{5F22D49F-C5BE-43EF-AB92-403E695A84C4}" type="pres">
      <dgm:prSet presAssocID="{9F793BA9-A0A5-4469-A106-0A46E6D7C290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42FC48A0-82D8-4EE5-9513-67DC3F5E963E}" type="pres">
      <dgm:prSet presAssocID="{C05D1B53-F28B-49FA-AE93-0E5DC285200D}" presName="circ6" presStyleLbl="vennNode1" presStyleIdx="5" presStyleCnt="7"/>
      <dgm:spPr/>
    </dgm:pt>
    <dgm:pt modelId="{41D99F07-F64F-4E88-AFBE-DD47E6295634}" type="pres">
      <dgm:prSet presAssocID="{C05D1B53-F28B-49FA-AE93-0E5DC285200D}" presName="circ6Tx" presStyleLbl="revTx" presStyleIdx="0" presStyleCnt="0" custScaleX="138259">
        <dgm:presLayoutVars>
          <dgm:chMax val="0"/>
          <dgm:chPref val="0"/>
          <dgm:bulletEnabled val="1"/>
        </dgm:presLayoutVars>
      </dgm:prSet>
      <dgm:spPr/>
    </dgm:pt>
    <dgm:pt modelId="{F67F89C0-26FA-4C88-8734-1EAC0711B58F}" type="pres">
      <dgm:prSet presAssocID="{19EA6534-4518-4944-A092-483223A745F2}" presName="circ7" presStyleLbl="vennNode1" presStyleIdx="6" presStyleCnt="7"/>
      <dgm:spPr/>
    </dgm:pt>
    <dgm:pt modelId="{E346E0A9-F8B7-4824-81BA-0D6B56524B6D}" type="pres">
      <dgm:prSet presAssocID="{19EA6534-4518-4944-A092-483223A745F2}" presName="circ7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2D346701-A32A-4F88-89D1-114EE24304FA}" type="presOf" srcId="{008573AA-A612-403A-9418-4EF55A4AF77A}" destId="{B64E576A-5434-4619-A529-CBAD3E343711}" srcOrd="0" destOrd="0" presId="urn:microsoft.com/office/officeart/2005/8/layout/venn1"/>
    <dgm:cxn modelId="{03833813-CC85-4288-A4CF-EC5561963C2F}" srcId="{D5D946A9-F659-4DA9-8432-BBA204029383}" destId="{D32BF254-821D-4899-956A-6139BD091ACD}" srcOrd="7" destOrd="0" parTransId="{089B8F89-94B5-45DC-82E6-DCDF3AF57B36}" sibTransId="{C8D040C1-2299-4738-BA54-1BC18C29B59B}"/>
    <dgm:cxn modelId="{11502117-727C-4A3A-88D8-C83D1A149741}" type="presOf" srcId="{3F1160E7-DEEE-4E1A-A3AF-5F550CB289E6}" destId="{A18A85CF-456B-4943-B316-BCAF4AFDE1C4}" srcOrd="0" destOrd="0" presId="urn:microsoft.com/office/officeart/2005/8/layout/venn1"/>
    <dgm:cxn modelId="{902B9B17-2A7C-4C49-858D-618698E5B078}" srcId="{D5D946A9-F659-4DA9-8432-BBA204029383}" destId="{19EA6534-4518-4944-A092-483223A745F2}" srcOrd="6" destOrd="0" parTransId="{50A7EE4E-84FE-40CB-9690-AE834ED3D644}" sibTransId="{9B35F815-B588-4261-BB83-6B459EE092E9}"/>
    <dgm:cxn modelId="{9A828419-5DBE-4E69-8546-A4518759B2F9}" srcId="{D5D946A9-F659-4DA9-8432-BBA204029383}" destId="{39DC2A12-F18D-4E9C-843C-047F6B9AA685}" srcOrd="0" destOrd="0" parTransId="{FE41B63E-C621-4858-B563-3039AB89434B}" sibTransId="{AE04ED9C-63C9-45F5-A0EB-646445C2B17C}"/>
    <dgm:cxn modelId="{945ABE2F-3DF2-4CD9-AED1-7FBFDB345B8E}" srcId="{D5D946A9-F659-4DA9-8432-BBA204029383}" destId="{3F1160E7-DEEE-4E1A-A3AF-5F550CB289E6}" srcOrd="3" destOrd="0" parTransId="{40A19BF1-11CF-4B9A-963D-9BC220578387}" sibTransId="{6795EA0B-8854-46D1-B56A-EE2D33CD9425}"/>
    <dgm:cxn modelId="{BCEE9F31-0AED-49C6-A8BC-B61A3DA77754}" srcId="{D5D946A9-F659-4DA9-8432-BBA204029383}" destId="{C05D1B53-F28B-49FA-AE93-0E5DC285200D}" srcOrd="5" destOrd="0" parTransId="{61A134C4-AA0C-43EE-BD42-EBB719837867}" sibTransId="{1217F3F5-B502-4DDF-AE2A-DB60CCEF0BB3}"/>
    <dgm:cxn modelId="{CEFA8034-BB0A-4937-89A0-89A640F62D98}" srcId="{D5D946A9-F659-4DA9-8432-BBA204029383}" destId="{34A1FC11-73BF-410E-82DB-274FA0AE5069}" srcOrd="8" destOrd="0" parTransId="{1C7D75E4-A621-4F89-8E8C-F6B07ED18BF8}" sibTransId="{823511FD-EBEF-4073-BA46-9C2B5CDD0AC7}"/>
    <dgm:cxn modelId="{78743573-AD2B-4682-84C8-B532AF4F8DBD}" type="presOf" srcId="{C05D1B53-F28B-49FA-AE93-0E5DC285200D}" destId="{41D99F07-F64F-4E88-AFBE-DD47E6295634}" srcOrd="0" destOrd="0" presId="urn:microsoft.com/office/officeart/2005/8/layout/venn1"/>
    <dgm:cxn modelId="{9B2DFA75-B516-488F-8167-184EA2CC77F4}" type="presOf" srcId="{19EA6534-4518-4944-A092-483223A745F2}" destId="{E346E0A9-F8B7-4824-81BA-0D6B56524B6D}" srcOrd="0" destOrd="0" presId="urn:microsoft.com/office/officeart/2005/8/layout/venn1"/>
    <dgm:cxn modelId="{FDA09384-2CAC-4D31-A404-1477A96E6C90}" srcId="{D5D946A9-F659-4DA9-8432-BBA204029383}" destId="{008573AA-A612-403A-9418-4EF55A4AF77A}" srcOrd="1" destOrd="0" parTransId="{58CA01C9-B119-44D9-B63A-684CDDF7EC87}" sibTransId="{60ED0C49-9455-42CA-BA9A-BEC31A995F4B}"/>
    <dgm:cxn modelId="{8ED31098-090E-4B98-83EC-B5E5E7070943}" srcId="{D5D946A9-F659-4DA9-8432-BBA204029383}" destId="{9F793BA9-A0A5-4469-A106-0A46E6D7C290}" srcOrd="4" destOrd="0" parTransId="{57486D01-7708-4138-9E96-526E96E39D64}" sibTransId="{DF6B0B67-4647-4814-A05A-E3B1249742A6}"/>
    <dgm:cxn modelId="{C524E5BA-64E6-4977-B1F3-171CAF79C1D9}" type="presOf" srcId="{02032A9F-99E0-4402-87BA-67CBF9B9E140}" destId="{7FE8F2E5-C9FD-4CDF-BF0F-6E5D5FB4D879}" srcOrd="0" destOrd="0" presId="urn:microsoft.com/office/officeart/2005/8/layout/venn1"/>
    <dgm:cxn modelId="{AECBBBC9-6C8A-4413-9133-83BE4575B1A6}" type="presOf" srcId="{39DC2A12-F18D-4E9C-843C-047F6B9AA685}" destId="{A9D85FBD-B392-44BD-8380-8835129C130F}" srcOrd="0" destOrd="0" presId="urn:microsoft.com/office/officeart/2005/8/layout/venn1"/>
    <dgm:cxn modelId="{9537B1DA-F80F-48B7-9D10-80D78AFE725A}" srcId="{D5D946A9-F659-4DA9-8432-BBA204029383}" destId="{02032A9F-99E0-4402-87BA-67CBF9B9E140}" srcOrd="2" destOrd="0" parTransId="{430CF5DF-1CCD-4E37-9686-F121B7047DF9}" sibTransId="{E376C0BE-A8A5-4A68-AE27-0345E081ADF0}"/>
    <dgm:cxn modelId="{86AF44E4-D77A-41C2-A6B1-73B0356E14B6}" type="presOf" srcId="{9F793BA9-A0A5-4469-A106-0A46E6D7C290}" destId="{5F22D49F-C5BE-43EF-AB92-403E695A84C4}" srcOrd="0" destOrd="0" presId="urn:microsoft.com/office/officeart/2005/8/layout/venn1"/>
    <dgm:cxn modelId="{E026EFEA-7008-49D5-A5B7-10B4A8D338B5}" type="presOf" srcId="{D5D946A9-F659-4DA9-8432-BBA204029383}" destId="{029C83CF-DE54-4B78-9A39-C33EE9EB3D7F}" srcOrd="0" destOrd="0" presId="urn:microsoft.com/office/officeart/2005/8/layout/venn1"/>
    <dgm:cxn modelId="{74F30564-B026-456E-88C8-5DD224D65918}" type="presParOf" srcId="{029C83CF-DE54-4B78-9A39-C33EE9EB3D7F}" destId="{3D576583-12C3-4048-8B5F-E8E24F5137D1}" srcOrd="0" destOrd="0" presId="urn:microsoft.com/office/officeart/2005/8/layout/venn1"/>
    <dgm:cxn modelId="{3AF728B0-5B71-44C0-8B7F-D1F680D2C052}" type="presParOf" srcId="{029C83CF-DE54-4B78-9A39-C33EE9EB3D7F}" destId="{A9D85FBD-B392-44BD-8380-8835129C130F}" srcOrd="1" destOrd="0" presId="urn:microsoft.com/office/officeart/2005/8/layout/venn1"/>
    <dgm:cxn modelId="{0208F6B7-1098-4C9E-9B9A-87A84D40C119}" type="presParOf" srcId="{029C83CF-DE54-4B78-9A39-C33EE9EB3D7F}" destId="{33636EC6-E3D2-4356-9815-58B7F3B9054F}" srcOrd="2" destOrd="0" presId="urn:microsoft.com/office/officeart/2005/8/layout/venn1"/>
    <dgm:cxn modelId="{E3AD795C-9DEF-4D59-ADDB-C13D50A83B25}" type="presParOf" srcId="{029C83CF-DE54-4B78-9A39-C33EE9EB3D7F}" destId="{B64E576A-5434-4619-A529-CBAD3E343711}" srcOrd="3" destOrd="0" presId="urn:microsoft.com/office/officeart/2005/8/layout/venn1"/>
    <dgm:cxn modelId="{C0210C4C-BA7D-499B-8B3C-657AB00704B9}" type="presParOf" srcId="{029C83CF-DE54-4B78-9A39-C33EE9EB3D7F}" destId="{E4F36B30-9D71-419C-A2E8-259A0C073D54}" srcOrd="4" destOrd="0" presId="urn:microsoft.com/office/officeart/2005/8/layout/venn1"/>
    <dgm:cxn modelId="{CB921DAC-8616-447E-BB2D-6E11B525A2BF}" type="presParOf" srcId="{029C83CF-DE54-4B78-9A39-C33EE9EB3D7F}" destId="{7FE8F2E5-C9FD-4CDF-BF0F-6E5D5FB4D879}" srcOrd="5" destOrd="0" presId="urn:microsoft.com/office/officeart/2005/8/layout/venn1"/>
    <dgm:cxn modelId="{2A55F071-781A-4D13-94F0-9D58FFAB4E1C}" type="presParOf" srcId="{029C83CF-DE54-4B78-9A39-C33EE9EB3D7F}" destId="{5B57B82A-E6D3-4DEC-BF7B-63B8B5773DB3}" srcOrd="6" destOrd="0" presId="urn:microsoft.com/office/officeart/2005/8/layout/venn1"/>
    <dgm:cxn modelId="{73EE747C-97AA-4BB6-9FD3-DE102336CA81}" type="presParOf" srcId="{029C83CF-DE54-4B78-9A39-C33EE9EB3D7F}" destId="{A18A85CF-456B-4943-B316-BCAF4AFDE1C4}" srcOrd="7" destOrd="0" presId="urn:microsoft.com/office/officeart/2005/8/layout/venn1"/>
    <dgm:cxn modelId="{F7D4930C-5531-4020-9193-780D508123D6}" type="presParOf" srcId="{029C83CF-DE54-4B78-9A39-C33EE9EB3D7F}" destId="{269A56A0-78AE-498A-8762-EF3995EE57EA}" srcOrd="8" destOrd="0" presId="urn:microsoft.com/office/officeart/2005/8/layout/venn1"/>
    <dgm:cxn modelId="{1DF5182B-0DCA-4855-B5CB-3E79CA34B82D}" type="presParOf" srcId="{029C83CF-DE54-4B78-9A39-C33EE9EB3D7F}" destId="{5F22D49F-C5BE-43EF-AB92-403E695A84C4}" srcOrd="9" destOrd="0" presId="urn:microsoft.com/office/officeart/2005/8/layout/venn1"/>
    <dgm:cxn modelId="{4293C5AF-E4A3-483D-9C83-94C59514E74D}" type="presParOf" srcId="{029C83CF-DE54-4B78-9A39-C33EE9EB3D7F}" destId="{42FC48A0-82D8-4EE5-9513-67DC3F5E963E}" srcOrd="10" destOrd="0" presId="urn:microsoft.com/office/officeart/2005/8/layout/venn1"/>
    <dgm:cxn modelId="{3833479B-CE3F-40E3-BFB6-436CED640875}" type="presParOf" srcId="{029C83CF-DE54-4B78-9A39-C33EE9EB3D7F}" destId="{41D99F07-F64F-4E88-AFBE-DD47E6295634}" srcOrd="11" destOrd="0" presId="urn:microsoft.com/office/officeart/2005/8/layout/venn1"/>
    <dgm:cxn modelId="{C8A213F4-088F-42AB-B3CD-313AD6605E00}" type="presParOf" srcId="{029C83CF-DE54-4B78-9A39-C33EE9EB3D7F}" destId="{F67F89C0-26FA-4C88-8734-1EAC0711B58F}" srcOrd="12" destOrd="0" presId="urn:microsoft.com/office/officeart/2005/8/layout/venn1"/>
    <dgm:cxn modelId="{17ACF9F8-9E40-4817-8177-55F71B88B2D5}" type="presParOf" srcId="{029C83CF-DE54-4B78-9A39-C33EE9EB3D7F}" destId="{E346E0A9-F8B7-4824-81BA-0D6B56524B6D}" srcOrd="1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1F19B9-33E9-4766-9292-8FA9B8A8A23B}">
      <dsp:nvSpPr>
        <dsp:cNvPr id="0" name=""/>
        <dsp:cNvSpPr/>
      </dsp:nvSpPr>
      <dsp:spPr>
        <a:xfrm>
          <a:off x="3269163" y="1360951"/>
          <a:ext cx="1663384" cy="1663384"/>
        </a:xfrm>
        <a:prstGeom prst="gear9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2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2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2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600" b="1" kern="1200" dirty="0">
              <a:solidFill>
                <a:schemeClr val="bg1"/>
              </a:solidFill>
            </a:rPr>
            <a:t>USUARIO FINAL</a:t>
          </a:r>
          <a:endParaRPr lang="es-VE" sz="1600" b="1" kern="1200" dirty="0">
            <a:solidFill>
              <a:schemeClr val="bg1"/>
            </a:solidFill>
          </a:endParaRPr>
        </a:p>
      </dsp:txBody>
      <dsp:txXfrm>
        <a:off x="3603577" y="1750591"/>
        <a:ext cx="994556" cy="855013"/>
      </dsp:txXfrm>
    </dsp:sp>
    <dsp:sp modelId="{840A3E8F-5148-4CF5-9749-EAD0D8A9C6C6}">
      <dsp:nvSpPr>
        <dsp:cNvPr id="0" name=""/>
        <dsp:cNvSpPr/>
      </dsp:nvSpPr>
      <dsp:spPr>
        <a:xfrm>
          <a:off x="1944219" y="967787"/>
          <a:ext cx="1924046" cy="1209734"/>
        </a:xfrm>
        <a:prstGeom prst="gear6">
          <a:avLst/>
        </a:prstGeom>
        <a:gradFill rotWithShape="0">
          <a:gsLst>
            <a:gs pos="0">
              <a:schemeClr val="accent2">
                <a:hueOff val="953895"/>
                <a:satOff val="-21764"/>
                <a:lumOff val="8039"/>
                <a:alphaOff val="0"/>
                <a:shade val="60000"/>
              </a:schemeClr>
            </a:gs>
            <a:gs pos="33000">
              <a:schemeClr val="accent2">
                <a:hueOff val="953895"/>
                <a:satOff val="-21764"/>
                <a:lumOff val="8039"/>
                <a:alphaOff val="0"/>
                <a:tint val="86500"/>
              </a:schemeClr>
            </a:gs>
            <a:gs pos="46750">
              <a:schemeClr val="accent2">
                <a:hueOff val="953895"/>
                <a:satOff val="-21764"/>
                <a:lumOff val="8039"/>
                <a:alphaOff val="0"/>
                <a:tint val="71000"/>
                <a:satMod val="112000"/>
              </a:schemeClr>
            </a:gs>
            <a:gs pos="53000">
              <a:schemeClr val="accent2">
                <a:hueOff val="953895"/>
                <a:satOff val="-21764"/>
                <a:lumOff val="8039"/>
                <a:alphaOff val="0"/>
                <a:tint val="71000"/>
                <a:satMod val="112000"/>
              </a:schemeClr>
            </a:gs>
            <a:gs pos="68000">
              <a:schemeClr val="accent2">
                <a:hueOff val="953895"/>
                <a:satOff val="-21764"/>
                <a:lumOff val="8039"/>
                <a:alphaOff val="0"/>
                <a:tint val="86000"/>
              </a:schemeClr>
            </a:gs>
            <a:gs pos="100000">
              <a:schemeClr val="accent2">
                <a:hueOff val="953895"/>
                <a:satOff val="-21764"/>
                <a:lumOff val="8039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100" b="1" kern="1200" dirty="0">
              <a:solidFill>
                <a:schemeClr val="bg1"/>
              </a:solidFill>
            </a:rPr>
            <a:t>USUARIO</a:t>
          </a:r>
          <a:r>
            <a:rPr lang="es-ES_tradnl" sz="1000" b="1" kern="1200" dirty="0">
              <a:solidFill>
                <a:schemeClr val="bg1"/>
              </a:solidFill>
            </a:rPr>
            <a:t> PROGRAMADOR</a:t>
          </a:r>
          <a:endParaRPr lang="es-VE" sz="1000" b="1" kern="1200" dirty="0">
            <a:solidFill>
              <a:schemeClr val="bg1"/>
            </a:solidFill>
          </a:endParaRPr>
        </a:p>
      </dsp:txBody>
      <dsp:txXfrm>
        <a:off x="2352607" y="1274182"/>
        <a:ext cx="1107270" cy="596944"/>
      </dsp:txXfrm>
    </dsp:sp>
    <dsp:sp modelId="{35EF839E-4921-4E40-B92C-742E6541707B}">
      <dsp:nvSpPr>
        <dsp:cNvPr id="0" name=""/>
        <dsp:cNvSpPr/>
      </dsp:nvSpPr>
      <dsp:spPr>
        <a:xfrm rot="20700000">
          <a:off x="2652418" y="220688"/>
          <a:ext cx="1838356" cy="1010304"/>
        </a:xfrm>
        <a:prstGeom prst="gear6">
          <a:avLst/>
        </a:prstGeom>
        <a:gradFill rotWithShape="0">
          <a:gsLst>
            <a:gs pos="0">
              <a:schemeClr val="accent2">
                <a:hueOff val="1907789"/>
                <a:satOff val="-43528"/>
                <a:lumOff val="16079"/>
                <a:alphaOff val="0"/>
                <a:shade val="60000"/>
              </a:schemeClr>
            </a:gs>
            <a:gs pos="33000">
              <a:schemeClr val="accent2">
                <a:hueOff val="1907789"/>
                <a:satOff val="-43528"/>
                <a:lumOff val="16079"/>
                <a:alphaOff val="0"/>
                <a:tint val="86500"/>
              </a:schemeClr>
            </a:gs>
            <a:gs pos="46750">
              <a:schemeClr val="accent2">
                <a:hueOff val="1907789"/>
                <a:satOff val="-43528"/>
                <a:lumOff val="16079"/>
                <a:alphaOff val="0"/>
                <a:tint val="71000"/>
                <a:satMod val="112000"/>
              </a:schemeClr>
            </a:gs>
            <a:gs pos="53000">
              <a:schemeClr val="accent2">
                <a:hueOff val="1907789"/>
                <a:satOff val="-43528"/>
                <a:lumOff val="16079"/>
                <a:alphaOff val="0"/>
                <a:tint val="71000"/>
                <a:satMod val="112000"/>
              </a:schemeClr>
            </a:gs>
            <a:gs pos="68000">
              <a:schemeClr val="accent2">
                <a:hueOff val="1907789"/>
                <a:satOff val="-43528"/>
                <a:lumOff val="16079"/>
                <a:alphaOff val="0"/>
                <a:tint val="86000"/>
              </a:schemeClr>
            </a:gs>
            <a:gs pos="100000">
              <a:schemeClr val="accent2">
                <a:hueOff val="1907789"/>
                <a:satOff val="-43528"/>
                <a:lumOff val="16079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900" b="1" kern="1200" dirty="0">
              <a:solidFill>
                <a:schemeClr val="bg1"/>
              </a:solidFill>
            </a:rPr>
            <a:t>ADMINISTRADOR DE LA BASE DE DATOS (DBA</a:t>
          </a:r>
          <a:r>
            <a:rPr lang="es-ES_tradnl" sz="800" kern="1200" dirty="0">
              <a:solidFill>
                <a:schemeClr val="bg1"/>
              </a:solidFill>
            </a:rPr>
            <a:t>)</a:t>
          </a:r>
          <a:endParaRPr lang="es-VE" sz="800" kern="1200" dirty="0">
            <a:solidFill>
              <a:schemeClr val="bg1"/>
            </a:solidFill>
          </a:endParaRPr>
        </a:p>
      </dsp:txBody>
      <dsp:txXfrm rot="-20700000">
        <a:off x="3104737" y="393163"/>
        <a:ext cx="933717" cy="665353"/>
      </dsp:txXfrm>
    </dsp:sp>
    <dsp:sp modelId="{75A71345-B9A8-4E7D-A205-B391A781A879}">
      <dsp:nvSpPr>
        <dsp:cNvPr id="0" name=""/>
        <dsp:cNvSpPr/>
      </dsp:nvSpPr>
      <dsp:spPr>
        <a:xfrm>
          <a:off x="3128860" y="1116923"/>
          <a:ext cx="2129132" cy="2129132"/>
        </a:xfrm>
        <a:prstGeom prst="circularArrow">
          <a:avLst>
            <a:gd name="adj1" fmla="val 4687"/>
            <a:gd name="adj2" fmla="val 299029"/>
            <a:gd name="adj3" fmla="val 2479752"/>
            <a:gd name="adj4" fmla="val 15942074"/>
            <a:gd name="adj5" fmla="val 546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D7B1DF7-E42A-4E8E-B58C-6CB9ABFFAE7C}">
      <dsp:nvSpPr>
        <dsp:cNvPr id="0" name=""/>
        <dsp:cNvSpPr/>
      </dsp:nvSpPr>
      <dsp:spPr>
        <a:xfrm>
          <a:off x="1872201" y="720083"/>
          <a:ext cx="1546947" cy="1546947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2">
            <a:hueOff val="953895"/>
            <a:satOff val="-21764"/>
            <a:lumOff val="8039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9009CBA-2462-4964-BA62-FC3AF4ED483F}">
      <dsp:nvSpPr>
        <dsp:cNvPr id="0" name=""/>
        <dsp:cNvSpPr/>
      </dsp:nvSpPr>
      <dsp:spPr>
        <a:xfrm>
          <a:off x="2520274" y="-144008"/>
          <a:ext cx="1667921" cy="1667921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2">
            <a:hueOff val="1907789"/>
            <a:satOff val="-43528"/>
            <a:lumOff val="16079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576583-12C3-4048-8B5F-E8E24F5137D1}">
      <dsp:nvSpPr>
        <dsp:cNvPr id="0" name=""/>
        <dsp:cNvSpPr/>
      </dsp:nvSpPr>
      <dsp:spPr>
        <a:xfrm>
          <a:off x="2240265" y="658223"/>
          <a:ext cx="843228" cy="843332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</dsp:sp>
    <dsp:sp modelId="{A9D85FBD-B392-44BD-8380-8835129C130F}">
      <dsp:nvSpPr>
        <dsp:cNvPr id="0" name=""/>
        <dsp:cNvSpPr/>
      </dsp:nvSpPr>
      <dsp:spPr>
        <a:xfrm>
          <a:off x="2178780" y="0"/>
          <a:ext cx="966199" cy="51706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VE" sz="1100" b="1" kern="1200" dirty="0"/>
            <a:t>Gestión General de Base de Datos</a:t>
          </a:r>
        </a:p>
      </dsp:txBody>
      <dsp:txXfrm>
        <a:off x="2178780" y="0"/>
        <a:ext cx="966199" cy="517064"/>
      </dsp:txXfrm>
    </dsp:sp>
    <dsp:sp modelId="{33636EC6-E3D2-4356-9815-58B7F3B9054F}">
      <dsp:nvSpPr>
        <dsp:cNvPr id="0" name=""/>
        <dsp:cNvSpPr/>
      </dsp:nvSpPr>
      <dsp:spPr>
        <a:xfrm>
          <a:off x="2487612" y="777148"/>
          <a:ext cx="843228" cy="843332"/>
        </a:xfrm>
        <a:prstGeom prst="ellipse">
          <a:avLst/>
        </a:prstGeom>
        <a:solidFill>
          <a:schemeClr val="accent5">
            <a:alpha val="50000"/>
            <a:hueOff val="-3553854"/>
            <a:satOff val="2020"/>
            <a:lumOff val="-1667"/>
            <a:alphaOff val="0"/>
          </a:schemeClr>
        </a:soli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</dsp:sp>
    <dsp:sp modelId="{B64E576A-5434-4619-A529-CBAD3E343711}">
      <dsp:nvSpPr>
        <dsp:cNvPr id="0" name=""/>
        <dsp:cNvSpPr/>
      </dsp:nvSpPr>
      <dsp:spPr>
        <a:xfrm>
          <a:off x="3434839" y="491211"/>
          <a:ext cx="913498" cy="56877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VE" sz="1100" b="1" kern="1200" dirty="0"/>
            <a:t>Modelado de Datos y Diseño de Base de Datos</a:t>
          </a:r>
        </a:p>
      </dsp:txBody>
      <dsp:txXfrm>
        <a:off x="3434839" y="491211"/>
        <a:ext cx="913498" cy="568771"/>
      </dsp:txXfrm>
    </dsp:sp>
    <dsp:sp modelId="{E4F36B30-9D71-419C-A2E8-259A0C073D54}">
      <dsp:nvSpPr>
        <dsp:cNvPr id="0" name=""/>
        <dsp:cNvSpPr/>
      </dsp:nvSpPr>
      <dsp:spPr>
        <a:xfrm>
          <a:off x="2548395" y="1044729"/>
          <a:ext cx="843228" cy="843332"/>
        </a:xfrm>
        <a:prstGeom prst="ellipse">
          <a:avLst/>
        </a:prstGeom>
        <a:solidFill>
          <a:schemeClr val="accent5">
            <a:alpha val="50000"/>
            <a:hueOff val="-7107707"/>
            <a:satOff val="4040"/>
            <a:lumOff val="-3333"/>
            <a:alphaOff val="0"/>
          </a:schemeClr>
        </a:soli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</dsp:sp>
    <dsp:sp modelId="{7FE8F2E5-C9FD-4CDF-BF0F-6E5D5FB4D879}">
      <dsp:nvSpPr>
        <dsp:cNvPr id="0" name=""/>
        <dsp:cNvSpPr/>
      </dsp:nvSpPr>
      <dsp:spPr>
        <a:xfrm>
          <a:off x="3522676" y="1215101"/>
          <a:ext cx="895930" cy="60755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VE" sz="1100" b="1" kern="1200" dirty="0"/>
            <a:t>Auditoria</a:t>
          </a:r>
        </a:p>
      </dsp:txBody>
      <dsp:txXfrm>
        <a:off x="3522676" y="1215101"/>
        <a:ext cx="895930" cy="607550"/>
      </dsp:txXfrm>
    </dsp:sp>
    <dsp:sp modelId="{5B57B82A-E6D3-4DEC-BF7B-63B8B5773DB3}">
      <dsp:nvSpPr>
        <dsp:cNvPr id="0" name=""/>
        <dsp:cNvSpPr/>
      </dsp:nvSpPr>
      <dsp:spPr>
        <a:xfrm>
          <a:off x="2377290" y="1259310"/>
          <a:ext cx="843228" cy="843332"/>
        </a:xfrm>
        <a:prstGeom prst="ellipse">
          <a:avLst/>
        </a:prstGeom>
        <a:solidFill>
          <a:schemeClr val="accent5">
            <a:alpha val="50000"/>
            <a:hueOff val="-10661560"/>
            <a:satOff val="6060"/>
            <a:lumOff val="-5000"/>
            <a:alphaOff val="0"/>
          </a:schemeClr>
        </a:soli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</dsp:sp>
    <dsp:sp modelId="{A18A85CF-456B-4943-B316-BCAF4AFDE1C4}">
      <dsp:nvSpPr>
        <dsp:cNvPr id="0" name=""/>
        <dsp:cNvSpPr/>
      </dsp:nvSpPr>
      <dsp:spPr>
        <a:xfrm>
          <a:off x="3136196" y="2029478"/>
          <a:ext cx="966199" cy="55584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VE" sz="1100" b="1" kern="1200" dirty="0"/>
            <a:t>Integración con aplicaciones</a:t>
          </a:r>
        </a:p>
      </dsp:txBody>
      <dsp:txXfrm>
        <a:off x="3136196" y="2029478"/>
        <a:ext cx="966199" cy="555844"/>
      </dsp:txXfrm>
    </dsp:sp>
    <dsp:sp modelId="{269A56A0-78AE-498A-8762-EF3995EE57EA}">
      <dsp:nvSpPr>
        <dsp:cNvPr id="0" name=""/>
        <dsp:cNvSpPr/>
      </dsp:nvSpPr>
      <dsp:spPr>
        <a:xfrm>
          <a:off x="2103240" y="1259310"/>
          <a:ext cx="843228" cy="843332"/>
        </a:xfrm>
        <a:prstGeom prst="ellipse">
          <a:avLst/>
        </a:prstGeom>
        <a:solidFill>
          <a:schemeClr val="accent5">
            <a:alpha val="50000"/>
            <a:hueOff val="-14215414"/>
            <a:satOff val="8079"/>
            <a:lumOff val="-6667"/>
            <a:alphaOff val="0"/>
          </a:schemeClr>
        </a:soli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</dsp:sp>
    <dsp:sp modelId="{5F22D49F-C5BE-43EF-AB92-403E695A84C4}">
      <dsp:nvSpPr>
        <dsp:cNvPr id="0" name=""/>
        <dsp:cNvSpPr/>
      </dsp:nvSpPr>
      <dsp:spPr>
        <a:xfrm>
          <a:off x="1221363" y="2029478"/>
          <a:ext cx="966199" cy="55584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VE" sz="1100" b="1" kern="1200" dirty="0"/>
            <a:t>Resguardo y recuperación de datos</a:t>
          </a:r>
        </a:p>
      </dsp:txBody>
      <dsp:txXfrm>
        <a:off x="1221363" y="2029478"/>
        <a:ext cx="966199" cy="555844"/>
      </dsp:txXfrm>
    </dsp:sp>
    <dsp:sp modelId="{42FC48A0-82D8-4EE5-9513-67DC3F5E963E}">
      <dsp:nvSpPr>
        <dsp:cNvPr id="0" name=""/>
        <dsp:cNvSpPr/>
      </dsp:nvSpPr>
      <dsp:spPr>
        <a:xfrm>
          <a:off x="1932135" y="1044729"/>
          <a:ext cx="843228" cy="843332"/>
        </a:xfrm>
        <a:prstGeom prst="ellipse">
          <a:avLst/>
        </a:prstGeom>
        <a:solidFill>
          <a:schemeClr val="accent5">
            <a:alpha val="50000"/>
            <a:hueOff val="-17769267"/>
            <a:satOff val="10099"/>
            <a:lumOff val="-8333"/>
            <a:alphaOff val="0"/>
          </a:schemeClr>
        </a:soli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</dsp:sp>
    <dsp:sp modelId="{41D99F07-F64F-4E88-AFBE-DD47E6295634}">
      <dsp:nvSpPr>
        <dsp:cNvPr id="0" name=""/>
        <dsp:cNvSpPr/>
      </dsp:nvSpPr>
      <dsp:spPr>
        <a:xfrm>
          <a:off x="733765" y="1215101"/>
          <a:ext cx="1238704" cy="60755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VE" sz="1100" b="1" kern="1200" dirty="0"/>
            <a:t>Inteligencia de negocios y almacenamiento de datos</a:t>
          </a:r>
        </a:p>
      </dsp:txBody>
      <dsp:txXfrm>
        <a:off x="733765" y="1215101"/>
        <a:ext cx="1238704" cy="607550"/>
      </dsp:txXfrm>
    </dsp:sp>
    <dsp:sp modelId="{F67F89C0-26FA-4C88-8734-1EAC0711B58F}">
      <dsp:nvSpPr>
        <dsp:cNvPr id="0" name=""/>
        <dsp:cNvSpPr/>
      </dsp:nvSpPr>
      <dsp:spPr>
        <a:xfrm>
          <a:off x="1992918" y="777148"/>
          <a:ext cx="843228" cy="843332"/>
        </a:xfrm>
        <a:prstGeom prst="ellipse">
          <a:avLst/>
        </a:prstGeom>
        <a:solidFill>
          <a:schemeClr val="accent5">
            <a:alpha val="50000"/>
            <a:hueOff val="-21323121"/>
            <a:satOff val="12119"/>
            <a:lumOff val="-10000"/>
            <a:alphaOff val="0"/>
          </a:schemeClr>
        </a:soli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</dsp:sp>
    <dsp:sp modelId="{E346E0A9-F8B7-4824-81BA-0D6B56524B6D}">
      <dsp:nvSpPr>
        <dsp:cNvPr id="0" name=""/>
        <dsp:cNvSpPr/>
      </dsp:nvSpPr>
      <dsp:spPr>
        <a:xfrm>
          <a:off x="975422" y="491211"/>
          <a:ext cx="913498" cy="56877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VE" sz="1100" b="1" kern="1200" dirty="0"/>
            <a:t>Asesoría Técnica</a:t>
          </a:r>
        </a:p>
      </dsp:txBody>
      <dsp:txXfrm>
        <a:off x="975422" y="491211"/>
        <a:ext cx="913498" cy="5687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es-ES" sz="1200"/>
            </a:lvl1pPr>
            <a:extLst/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es-ES" sz="1200"/>
            </a:lvl1pPr>
            <a:extLst/>
          </a:lstStyle>
          <a:p>
            <a:fld id="{C238408C-6839-46EE-8131-EDA75C487F2E}" type="datetimeFigureOut">
              <a:rPr lang="es-ES"/>
              <a:pPr/>
              <a:t>09/05/2022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es-ES" sz="1200"/>
            </a:lvl1pPr>
            <a:extLst/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es-ES" sz="1200"/>
            </a:lvl1pPr>
            <a:extLst/>
          </a:lstStyle>
          <a:p>
            <a:fld id="{87D77045-401A-4D5E-BFE3-54C21A8A6634}" type="slidenum">
              <a:rPr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En esta unidad estaremos abordando</a:t>
            </a:r>
            <a:r>
              <a:rPr lang="es-ES" baseline="0" dirty="0"/>
              <a:t> conceptos que debemos tener claros antes de poder iniciar el diseño de una base de datos. Empecemos.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VE" dirty="0"/>
              <a:t>Algunos</a:t>
            </a:r>
            <a:r>
              <a:rPr lang="es-VE" baseline="0" dirty="0"/>
              <a:t> expertos señalan que al modelo de 3 capas debe agregarse un subnivel dentro del nivel lógico, se trata del nivel conceptual. Bajo este nuevo esquema, se separa el modelo lógico de datos y la conceptualización de la realidad se trabaja en el esquema conceptual.</a:t>
            </a:r>
            <a:endParaRPr lang="es-V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s-VE" smtClean="0"/>
              <a:pPr/>
              <a:t>12</a:t>
            </a:fld>
            <a:endParaRPr lang="es-V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VE" dirty="0"/>
              <a:t>Con esta lámina finalizamos esta entrega, recordando</a:t>
            </a:r>
            <a:r>
              <a:rPr lang="es-VE" baseline="0" dirty="0"/>
              <a:t> que pueden dejar sus inquietudes en el foro o enviarlas a mi correo. En la próxima entrega estaremos hablando acerca de los modelos lógicos de datos.</a:t>
            </a:r>
            <a:endParaRPr lang="es-V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s-VE" smtClean="0"/>
              <a:pPr/>
              <a:t>16</a:t>
            </a:fld>
            <a:endParaRPr lang="es-V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En esta entrega estaremos</a:t>
            </a:r>
            <a:r>
              <a:rPr lang="es-ES" baseline="0" dirty="0"/>
              <a:t> hablando acerca de los Sistemas de Bases de Datos, de su arquitectura y de sus usuarios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s-ES" smtClean="0"/>
              <a:pPr/>
              <a:t>2</a:t>
            </a:fld>
            <a:endParaRPr lang="es-E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Esta imagen explica lo que es un </a:t>
            </a:r>
            <a:r>
              <a:rPr lang="es-ES" dirty="0" err="1"/>
              <a:t>SBD</a:t>
            </a:r>
            <a:r>
              <a:rPr lang="es-ES" dirty="0"/>
              <a:t>. Un sistema que sirve a</a:t>
            </a:r>
            <a:r>
              <a:rPr lang="es-ES" baseline="0" dirty="0"/>
              <a:t> un usuario o varios usuarios, a través de una interfaz creada en algún lenguaje de programación,  por medio de la cual  se realiza peticiones a una </a:t>
            </a:r>
            <a:r>
              <a:rPr lang="es-ES" baseline="0" dirty="0" err="1"/>
              <a:t>BD</a:t>
            </a:r>
            <a:r>
              <a:rPr lang="es-ES" baseline="0" dirty="0"/>
              <a:t> elaborada haciendo uso de un </a:t>
            </a:r>
            <a:r>
              <a:rPr lang="es-ES" baseline="0" dirty="0" err="1"/>
              <a:t>DBMS</a:t>
            </a:r>
            <a:r>
              <a:rPr lang="es-ES" baseline="0" dirty="0"/>
              <a:t>.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s-ES" smtClean="0"/>
              <a:pPr/>
              <a:t>3</a:t>
            </a:fld>
            <a:endParaRPr lang="es-E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VE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 </a:t>
            </a:r>
            <a:r>
              <a:rPr lang="es-VE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SBD</a:t>
            </a:r>
            <a:r>
              <a:rPr lang="es-VE" sz="1200" b="0" i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 compone de lo que se conoce como Front En y Back </a:t>
            </a:r>
            <a:r>
              <a:rPr lang="es-VE" sz="1200" b="0" i="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End</a:t>
            </a:r>
            <a:r>
              <a:rPr lang="es-VE" sz="1200" b="0" i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s-VE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 </a:t>
            </a:r>
            <a:r>
              <a:rPr lang="es-VE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Frontend</a:t>
            </a:r>
            <a:r>
              <a:rPr lang="es-VE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 enfoca en el usuario, en todo con lo que podemos interactuar, mientras que  el </a:t>
            </a:r>
            <a:r>
              <a:rPr lang="es-VE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Backend</a:t>
            </a:r>
            <a:r>
              <a:rPr lang="es-VE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está</a:t>
            </a:r>
            <a:r>
              <a:rPr lang="es-VE" sz="1200" b="0" i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VE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enfocado en hacer que todo lo que está detrás de la interfaz de</a:t>
            </a:r>
            <a:r>
              <a:rPr lang="es-VE" sz="1200" b="0" i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la aplicación</a:t>
            </a:r>
            <a:r>
              <a:rPr lang="es-VE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funcione correctamente. Toma los datos, los procesa y los envía al usuario, además de encargarse de las consultas o peticiones a la Base de Datos.</a:t>
            </a:r>
          </a:p>
          <a:p>
            <a:endParaRPr lang="es-VE" sz="1200" b="0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VE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 separación del sistema en </a:t>
            </a:r>
            <a:r>
              <a:rPr lang="es-VE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front</a:t>
            </a:r>
            <a:r>
              <a:rPr lang="es-VE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VE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ends</a:t>
            </a:r>
            <a:r>
              <a:rPr lang="es-VE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y back </a:t>
            </a:r>
            <a:r>
              <a:rPr lang="es-VE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ends</a:t>
            </a:r>
            <a:r>
              <a:rPr lang="es-VE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es un tipo de abstracción que ayuda a mantener las diferentes partes del sistema separadas</a:t>
            </a:r>
            <a:endParaRPr lang="es-V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s-VE" smtClean="0"/>
              <a:pPr/>
              <a:t>4</a:t>
            </a:fld>
            <a:endParaRPr lang="es-V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Los</a:t>
            </a:r>
            <a:r>
              <a:rPr lang="es-ES" baseline="0" dirty="0"/>
              <a:t> </a:t>
            </a:r>
            <a:r>
              <a:rPr lang="es-ES" baseline="0" dirty="0" err="1"/>
              <a:t>SBD</a:t>
            </a:r>
            <a:r>
              <a:rPr lang="es-ES" baseline="0" dirty="0"/>
              <a:t> posee tres usuarios claramente definidos:</a:t>
            </a:r>
          </a:p>
          <a:p>
            <a:pPr>
              <a:buFontTx/>
              <a:buChar char="-"/>
            </a:pPr>
            <a:r>
              <a:rPr lang="es-ES" baseline="0" dirty="0"/>
              <a:t>El usuario final quien se sirve del sistema y es el que dicta los requerimientos del mismo.</a:t>
            </a:r>
          </a:p>
          <a:p>
            <a:pPr>
              <a:buFontTx/>
              <a:buChar char="-"/>
            </a:pPr>
            <a:r>
              <a:rPr lang="es-ES" baseline="0" dirty="0"/>
              <a:t>El programador de aplicaciones quien es el encargado del diseño y codificación de la interfaz  </a:t>
            </a:r>
          </a:p>
          <a:p>
            <a:pPr>
              <a:buFontTx/>
              <a:buChar char="-"/>
            </a:pPr>
            <a:r>
              <a:rPr lang="es-ES" baseline="0" dirty="0"/>
              <a:t>El administrador de la </a:t>
            </a:r>
            <a:r>
              <a:rPr lang="es-ES" baseline="0" dirty="0" err="1"/>
              <a:t>BD</a:t>
            </a:r>
            <a:r>
              <a:rPr lang="es-ES" baseline="0" dirty="0"/>
              <a:t> quien es el encargado de gestionar dicha </a:t>
            </a:r>
            <a:r>
              <a:rPr lang="es-ES" baseline="0" dirty="0" err="1"/>
              <a:t>BD</a:t>
            </a:r>
            <a:endParaRPr lang="es-ES" baseline="0" dirty="0"/>
          </a:p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s-ES" smtClean="0"/>
              <a:pPr/>
              <a:t>5</a:t>
            </a:fld>
            <a:endParaRPr lang="es-E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Dependiendo</a:t>
            </a:r>
            <a:r>
              <a:rPr lang="es-ES" baseline="0" dirty="0"/>
              <a:t> del tamaño de la organización o empresa, u</a:t>
            </a:r>
            <a:r>
              <a:rPr lang="es-ES" dirty="0"/>
              <a:t>n</a:t>
            </a:r>
            <a:r>
              <a:rPr lang="es-ES" baseline="0" dirty="0"/>
              <a:t> </a:t>
            </a:r>
            <a:r>
              <a:rPr lang="es-ES" baseline="0" dirty="0" err="1"/>
              <a:t>DBA</a:t>
            </a:r>
            <a:r>
              <a:rPr lang="es-ES" baseline="0" dirty="0"/>
              <a:t> puede tener todas estas funciones o solo alguna de ellas. De hecho pueden existir varios </a:t>
            </a:r>
            <a:r>
              <a:rPr lang="es-ES" baseline="0" dirty="0" err="1"/>
              <a:t>DBA</a:t>
            </a:r>
            <a:r>
              <a:rPr lang="es-ES" baseline="0" dirty="0"/>
              <a:t> para una misma base de datos.</a:t>
            </a:r>
          </a:p>
          <a:p>
            <a:r>
              <a:rPr lang="es-ES" baseline="0" dirty="0"/>
              <a:t>El modelado y diseño de la </a:t>
            </a:r>
            <a:r>
              <a:rPr lang="es-ES" baseline="0" dirty="0" err="1"/>
              <a:t>BD</a:t>
            </a:r>
            <a:r>
              <a:rPr lang="es-ES" baseline="0" dirty="0"/>
              <a:t> en algunas empresas son tareas del analista de datos. Generalmente un </a:t>
            </a:r>
            <a:r>
              <a:rPr lang="es-ES" baseline="0" dirty="0" err="1"/>
              <a:t>DBA</a:t>
            </a:r>
            <a:r>
              <a:rPr lang="es-ES" baseline="0" dirty="0"/>
              <a:t> se especializa en el </a:t>
            </a:r>
            <a:r>
              <a:rPr lang="es-ES" baseline="0" dirty="0" err="1"/>
              <a:t>DBMS</a:t>
            </a:r>
            <a:r>
              <a:rPr lang="es-ES" baseline="0" dirty="0"/>
              <a:t> con  el que trabaja la organización, y su paga también depende del </a:t>
            </a:r>
            <a:r>
              <a:rPr lang="es-ES" baseline="0" dirty="0" err="1"/>
              <a:t>DBMS</a:t>
            </a:r>
            <a:r>
              <a:rPr lang="es-ES" baseline="0" dirty="0"/>
              <a:t> a manejar. No es lo mismo ser un </a:t>
            </a:r>
            <a:r>
              <a:rPr lang="es-ES" baseline="0" dirty="0" err="1"/>
              <a:t>DBA</a:t>
            </a:r>
            <a:r>
              <a:rPr lang="es-ES" baseline="0" dirty="0"/>
              <a:t> de una </a:t>
            </a:r>
            <a:r>
              <a:rPr lang="es-ES" baseline="0" dirty="0" err="1"/>
              <a:t>BD</a:t>
            </a:r>
            <a:r>
              <a:rPr lang="es-ES" baseline="0" dirty="0"/>
              <a:t> creada en Oracle que creada en Access.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V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s-VE" smtClean="0"/>
              <a:pPr/>
              <a:t>7</a:t>
            </a:fld>
            <a:endParaRPr lang="es-V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VE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Bajo este modelo de 3 niveles,</a:t>
            </a:r>
            <a:r>
              <a:rPr lang="es-VE" sz="1200" b="0" i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</a:t>
            </a:r>
            <a:r>
              <a:rPr lang="es-VE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ada usuario debe ser capaz de acceder a los datos que le interesan, teniendo una vista personalizada  de dichos datos.</a:t>
            </a:r>
            <a:r>
              <a:rPr lang="es-VE" sz="1200" b="0" i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Salvo ciertas excepciones, los usuarios no deberían tener acceso a toda la data set. </a:t>
            </a:r>
            <a:r>
              <a:rPr lang="es-VE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Las vistas de datos deben ser independientes: los cambios en una vista no deben afectar a las demás.</a:t>
            </a:r>
          </a:p>
          <a:p>
            <a:r>
              <a:rPr lang="es-VE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Para los</a:t>
            </a:r>
            <a:r>
              <a:rPr lang="es-VE" sz="1200" b="0" i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usuarios finales debe ser transparentes los detalles de almacenamiento y funcionamiento del sistema.</a:t>
            </a:r>
            <a:endParaRPr lang="es-VE" sz="1200" b="0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V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s-VE" smtClean="0"/>
              <a:pPr/>
              <a:t>9</a:t>
            </a:fld>
            <a:endParaRPr lang="es-V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3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s-ES"/>
          </a:p>
        </p:txBody>
      </p:sp>
      <p:sp>
        <p:nvSpPr>
          <p:cNvPr id="36" name="Shape 35"/>
          <p:cNvSpPr>
            <a:spLocks/>
          </p:cNvSpPr>
          <p:nvPr/>
        </p:nvSpPr>
        <p:spPr bwMode="auto">
          <a:xfrm>
            <a:off x="4821864" y="1066800"/>
            <a:ext cx="4343400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s-ES"/>
          </a:p>
        </p:txBody>
      </p:sp>
      <p:sp>
        <p:nvSpPr>
          <p:cNvPr id="43" name="Shape 42"/>
          <p:cNvSpPr>
            <a:spLocks/>
          </p:cNvSpPr>
          <p:nvPr/>
        </p:nvSpPr>
        <p:spPr bwMode="auto">
          <a:xfrm>
            <a:off x="290624" y="-14176"/>
            <a:ext cx="5562600" cy="6553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s-ES"/>
          </a:p>
        </p:txBody>
      </p:sp>
      <p:sp>
        <p:nvSpPr>
          <p:cNvPr id="22" name="Shape 21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s-ES"/>
          </a:p>
        </p:txBody>
      </p:sp>
      <p:sp>
        <p:nvSpPr>
          <p:cNvPr id="24" name="Shape 23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s-ES"/>
          </a:p>
        </p:txBody>
      </p:sp>
      <p:sp>
        <p:nvSpPr>
          <p:cNvPr id="26" name="Shape 25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s-ES"/>
          </a:p>
        </p:txBody>
      </p:sp>
      <p:sp>
        <p:nvSpPr>
          <p:cNvPr id="27" name="Shape 26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s-E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</p:spPr>
        <p:txBody>
          <a:bodyPr/>
          <a:lstStyle/>
          <a:p>
            <a:fld id="{743653DA-8BF4-4869-96FE-9BCF43372D46}" type="datetimeFigureOut">
              <a:rPr lang="es-ES"/>
              <a:pPr/>
              <a:t>09/05/2022</a:t>
            </a:fld>
            <a:endParaRPr lang="es-E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/>
          <a:p>
            <a:fld id="{72AC53DF-4216-466D-99A7-94400E6C2A25}" type="slidenum">
              <a:rPr/>
              <a:pPr/>
              <a:t>‹Nº›</a:t>
            </a:fld>
            <a:endParaRPr lang="es-E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/>
          </a:p>
        </p:txBody>
      </p:sp>
      <p:sp>
        <p:nvSpPr>
          <p:cNvPr id="45" name="Rectangle 44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33400" y="464504"/>
            <a:ext cx="8153400" cy="774192"/>
          </a:xfrm>
        </p:spPr>
        <p:txBody>
          <a:bodyPr/>
          <a:lstStyle>
            <a:lvl1pPr marR="9144" algn="r" latinLnBrk="0">
              <a:defRPr lang="es-ES" sz="3800"/>
            </a:lvl1pPr>
            <a:extLst/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838381" y="1371600"/>
            <a:ext cx="3848419" cy="457200"/>
          </a:xfrm>
        </p:spPr>
        <p:txBody>
          <a:bodyPr tIns="0"/>
          <a:lstStyle>
            <a:lvl1pPr marL="0" indent="0" algn="r" latinLnBrk="0">
              <a:spcBef>
                <a:spcPts val="0"/>
              </a:spcBef>
              <a:buNone/>
              <a:defRPr lang="es-ES"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58" name="Rectangle 5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/>
          </a:p>
        </p:txBody>
      </p:sp>
      <p:sp>
        <p:nvSpPr>
          <p:cNvPr id="59" name="Rectangle 5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/>
          </a:p>
        </p:txBody>
      </p:sp>
      <p:sp>
        <p:nvSpPr>
          <p:cNvPr id="60" name="Rectangle 5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/>
          </a:p>
        </p:txBody>
      </p:sp>
      <p:sp>
        <p:nvSpPr>
          <p:cNvPr id="61" name="Rectangle 6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/>
          </a:p>
        </p:txBody>
      </p:sp>
      <p:sp>
        <p:nvSpPr>
          <p:cNvPr id="62" name="Rectangle 6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9108-AC8D-4212-9283-60D9E99BF07A}" type="datetimeFigureOut">
              <a:rPr lang="es-ES"/>
              <a:pPr/>
              <a:t>09/05/2022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352800"/>
            <a:ext cx="7772400" cy="1974059"/>
          </a:xfrm>
        </p:spPr>
        <p:txBody>
          <a:bodyPr anchor="b">
            <a:scene3d>
              <a:camera prst="orthographicFront">
                <a:rot lat="0" lon="0" rev="0"/>
              </a:camera>
              <a:lightRig rig="contrasting" dir="t">
                <a:rot lat="0" lon="0" rev="7500000"/>
              </a:lightRig>
            </a:scene3d>
            <a:sp3d contourW="6350" prstMaterial="metal">
              <a:bevelT w="13081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l" latinLnBrk="0">
              <a:buNone/>
              <a:defRPr lang="es-ES" sz="4000" b="1" cap="all">
                <a:ln/>
                <a:solidFill>
                  <a:schemeClr val="tx1"/>
                </a:solidFill>
                <a:effectLst>
                  <a:reflection blurRad="12700" stA="50000" endPos="50000" dir="5400000" sy="-100000" rotWithShape="0"/>
                </a:effectLst>
              </a:defRPr>
            </a:lvl1pPr>
            <a:extLst/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334000"/>
            <a:ext cx="7772400" cy="1052512"/>
          </a:xfrm>
        </p:spPr>
        <p:txBody>
          <a:bodyPr anchor="t"/>
          <a:lstStyle>
            <a:lvl1pPr marL="374904" latinLnBrk="0">
              <a:buNone/>
              <a:defRPr lang="es-ES" sz="2000">
                <a:solidFill>
                  <a:schemeClr val="tx2"/>
                </a:solidFill>
              </a:defRPr>
            </a:lvl1pPr>
            <a:lvl2pPr>
              <a:buNone/>
              <a:defRPr lang="es-ES"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lang="es-ES"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lang="es-ES"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lang="es-ES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D3D3-6235-4F4C-B439-DF277FB555A7}" type="datetimeFigureOut">
              <a:rPr lang="es-ES"/>
              <a:pPr/>
              <a:t>09/05/2022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1295400"/>
          </a:xfrm>
        </p:spPr>
        <p:txBody>
          <a:bodyPr anchor="ctr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600200"/>
            <a:ext cx="4038600" cy="4525963"/>
          </a:xfrm>
        </p:spPr>
        <p:txBody>
          <a:bodyPr/>
          <a:lstStyle>
            <a:lvl1pPr marL="0" indent="0" latinLnBrk="0">
              <a:buFontTx/>
              <a:buNone/>
              <a:defRPr lang="es-ES" sz="2000"/>
            </a:lvl1pPr>
            <a:lvl2pPr>
              <a:defRPr lang="es-ES" sz="2400"/>
            </a:lvl2pPr>
            <a:lvl3pPr>
              <a:defRPr lang="es-ES" sz="2000"/>
            </a:lvl3pPr>
            <a:lvl4pPr>
              <a:defRPr lang="es-ES" sz="1800"/>
            </a:lvl4pPr>
            <a:lvl5pPr>
              <a:defRPr lang="es-ES" sz="18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600200"/>
            <a:ext cx="4038600" cy="4525963"/>
          </a:xfrm>
        </p:spPr>
        <p:txBody>
          <a:bodyPr/>
          <a:lstStyle>
            <a:lvl1pPr latinLnBrk="0">
              <a:defRPr lang="es-ES" sz="2800"/>
            </a:lvl1pPr>
            <a:lvl2pPr>
              <a:defRPr lang="es-ES" sz="2400"/>
            </a:lvl2pPr>
            <a:lvl3pPr>
              <a:defRPr lang="es-ES" sz="2000"/>
            </a:lvl3pPr>
            <a:lvl4pPr>
              <a:defRPr lang="es-ES" sz="1800"/>
            </a:lvl4pPr>
            <a:lvl5pPr>
              <a:defRPr lang="es-ES" sz="18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1E3E-4B2F-4895-B65E-28B2E64F39F6}" type="datetimeFigureOut">
              <a:rPr lang="es-ES"/>
              <a:pPr/>
              <a:t>09/05/2022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/>
              <a:pPr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2305044" y="3867144"/>
            <a:ext cx="4533900" cy="1601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402264"/>
            <a:ext cx="868680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 latinLnBrk="0">
              <a:defRPr lang="es-ES" sz="4000"/>
            </a:lvl1pPr>
            <a:extLst/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 latinLnBrk="0">
              <a:buNone/>
              <a:defRPr lang="es-ES" sz="2400" b="1">
                <a:solidFill>
                  <a:schemeClr val="accent2"/>
                </a:solidFill>
              </a:defRPr>
            </a:lvl1pPr>
            <a:lvl2pPr>
              <a:buNone/>
              <a:defRPr lang="es-ES" sz="2000" b="1"/>
            </a:lvl2pPr>
            <a:lvl3pPr>
              <a:buNone/>
              <a:defRPr lang="es-ES" sz="1800" b="1"/>
            </a:lvl3pPr>
            <a:lvl4pPr>
              <a:buNone/>
              <a:defRPr lang="es-ES" sz="1600" b="1"/>
            </a:lvl4pPr>
            <a:lvl5pPr>
              <a:buNone/>
              <a:defRPr lang="es-ES" sz="1600" b="1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 latinLnBrk="0">
              <a:buNone/>
              <a:defRPr lang="es-ES" sz="2400" b="1">
                <a:solidFill>
                  <a:schemeClr val="accent2"/>
                </a:solidFill>
              </a:defRPr>
            </a:lvl1pPr>
            <a:lvl2pPr>
              <a:buNone/>
              <a:defRPr lang="es-ES" sz="2000" b="1"/>
            </a:lvl2pPr>
            <a:lvl3pPr>
              <a:buNone/>
              <a:defRPr lang="es-ES" sz="1800" b="1"/>
            </a:lvl3pPr>
            <a:lvl4pPr>
              <a:buNone/>
              <a:defRPr lang="es-ES" sz="1600" b="1"/>
            </a:lvl4pPr>
            <a:lvl5pPr>
              <a:buNone/>
              <a:defRPr lang="es-ES" sz="1600" b="1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 latinLnBrk="0">
              <a:defRPr lang="es-ES" sz="2400"/>
            </a:lvl1pPr>
            <a:lvl2pPr>
              <a:defRPr lang="es-ES" sz="2000"/>
            </a:lvl2pPr>
            <a:lvl3pPr>
              <a:defRPr lang="es-ES" sz="1800"/>
            </a:lvl3pPr>
            <a:lvl4pPr>
              <a:defRPr lang="es-ES" sz="1600"/>
            </a:lvl4pPr>
            <a:lvl5pPr>
              <a:defRPr lang="es-ES" sz="16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 latinLnBrk="0">
              <a:defRPr lang="es-ES" sz="2400"/>
            </a:lvl1pPr>
            <a:lvl2pPr>
              <a:defRPr lang="es-ES" sz="2000"/>
            </a:lvl2pPr>
            <a:lvl3pPr>
              <a:defRPr lang="es-ES" sz="1800"/>
            </a:lvl3pPr>
            <a:lvl4pPr>
              <a:defRPr lang="es-ES" sz="1600"/>
            </a:lvl4pPr>
            <a:lvl5pPr>
              <a:defRPr lang="es-ES" sz="16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5435-8225-4333-BFFA-0096413F0D76}" type="datetimeFigureOut">
              <a:rPr lang="es-ES"/>
              <a:pPr/>
              <a:t>09/05/2022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/>
              <a:pPr/>
              <a:t>‹Nº›</a:t>
            </a:fld>
            <a:endParaRPr lang="es-E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 latinLnBrk="0">
              <a:defRPr lang="es-ES" sz="4000" cap="none" baseline="0"/>
            </a:lvl1pPr>
            <a:extLst/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494-2A87-468C-A21B-CB14FB9ABB00}" type="datetimeFigureOut">
              <a:rPr lang="es-ES"/>
              <a:pPr/>
              <a:t>09/05/2022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80FA0-5B31-4864-A2BB-719EA5A679C6}" type="datetimeFigureOut">
              <a:rPr lang="es-ES"/>
              <a:pPr/>
              <a:t>09/05/2022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 latinLnBrk="0">
              <a:buNone/>
              <a:defRPr lang="es-ES" sz="3600" b="0"/>
            </a:lvl1pPr>
            <a:extLst/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 latinLnBrk="0">
              <a:buNone/>
              <a:defRPr lang="es-ES" sz="1800"/>
            </a:lvl1pPr>
            <a:lvl2pPr>
              <a:buNone/>
              <a:defRPr lang="es-ES" sz="1200"/>
            </a:lvl2pPr>
            <a:lvl3pPr>
              <a:buNone/>
              <a:defRPr lang="es-ES" sz="1000"/>
            </a:lvl3pPr>
            <a:lvl4pPr>
              <a:buNone/>
              <a:defRPr lang="es-ES" sz="900"/>
            </a:lvl4pPr>
            <a:lvl5pPr>
              <a:buNone/>
              <a:defRPr lang="es-ES" sz="9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 latinLnBrk="0">
              <a:defRPr lang="es-ES" sz="3200"/>
            </a:lvl1pPr>
            <a:lvl2pPr>
              <a:defRPr lang="es-ES" sz="2800"/>
            </a:lvl2pPr>
            <a:lvl3pPr>
              <a:defRPr lang="es-ES" sz="2400"/>
            </a:lvl3pPr>
            <a:lvl4pPr>
              <a:defRPr lang="es-ES" sz="2000"/>
            </a:lvl4pPr>
            <a:lvl5pPr>
              <a:defRPr lang="es-ES" sz="20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CC0C8-36B8-442A-833D-B6AACE86BB77}" type="datetimeFigureOut">
              <a:rPr lang="es-ES"/>
              <a:pPr/>
              <a:t>09/05/2022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8" name="Group 17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6858000" cy="914400"/>
          </a:xfrm>
        </p:spPr>
        <p:txBody>
          <a:bodyPr anchor="b"/>
          <a:lstStyle>
            <a:lvl1pPr algn="l" latinLnBrk="0">
              <a:buNone/>
              <a:defRPr lang="es-ES" sz="2100" b="0"/>
            </a:lvl1pPr>
            <a:extLst/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6712" y="1905000"/>
            <a:ext cx="8778240" cy="4960144"/>
          </a:xfrm>
        </p:spPr>
        <p:txBody>
          <a:bodyPr/>
          <a:lstStyle>
            <a:lvl1pPr latinLnBrk="0">
              <a:buNone/>
              <a:defRPr lang="es-ES" sz="3200"/>
            </a:lvl1pPr>
            <a:extLst/>
          </a:lstStyle>
          <a:p>
            <a:r>
              <a:rPr lang="es-ES"/>
              <a:t>Haga clic en el icono para agregar una imagen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150144"/>
            <a:ext cx="6858000" cy="685800"/>
          </a:xfrm>
        </p:spPr>
        <p:txBody>
          <a:bodyPr/>
          <a:lstStyle>
            <a:lvl1pPr marL="27432" indent="0" latinLnBrk="0">
              <a:spcBef>
                <a:spcPts val="0"/>
              </a:spcBef>
              <a:buNone/>
              <a:defRPr lang="es-ES" sz="1400">
                <a:solidFill>
                  <a:srgbClr val="FFFFFF"/>
                </a:solidFill>
              </a:defRPr>
            </a:lvl1pPr>
            <a:lvl2pPr>
              <a:defRPr lang="es-ES" sz="1200"/>
            </a:lvl2pPr>
            <a:lvl3pPr>
              <a:defRPr lang="es-ES" sz="1000"/>
            </a:lvl3pPr>
            <a:lvl4pPr>
              <a:defRPr lang="es-ES" sz="900"/>
            </a:lvl4pPr>
            <a:lvl5pPr>
              <a:defRPr lang="es-ES" sz="900"/>
            </a:lvl5pPr>
            <a:extLst/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grpSp>
        <p:nvGrpSpPr>
          <p:cNvPr id="14" name="Group 17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20EC5-AC53-4169-941E-EDF10CD23748}" type="datetimeFigureOut">
              <a:rPr lang="es-ES"/>
              <a:pPr/>
              <a:t>09/05/2022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latinLnBrk="0">
              <a:defRPr lang="es-ES" sz="1100">
                <a:solidFill>
                  <a:schemeClr val="tx2"/>
                </a:solidFill>
              </a:defRPr>
            </a:lvl1pPr>
            <a:extLst/>
          </a:lstStyle>
          <a:p>
            <a:fld id="{8D3816DF-213E-421B-92D3-C068DBB023D6}" type="datetimeFigureOut">
              <a:rPr lang="es-ES">
                <a:solidFill>
                  <a:schemeClr val="tx2"/>
                </a:solidFill>
              </a:rPr>
              <a:pPr/>
              <a:t>09/05/2022</a:t>
            </a:fld>
            <a:endParaRPr lang="es-ES" sz="110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latinLnBrk="0">
              <a:defRPr lang="es-ES" sz="11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lang="es-ES" sz="110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latinLnBrk="0">
              <a:defRPr lang="es-ES" sz="1200">
                <a:solidFill>
                  <a:schemeClr val="tx2"/>
                </a:solidFill>
              </a:defRPr>
            </a:lvl1pPr>
            <a:extLst/>
          </a:lstStyle>
          <a:p>
            <a:pPr algn="l"/>
            <a:fld id="{72AC53DF-4216-466D-99A7-94400E6C2A25}" type="slidenum">
              <a:rPr lang="es-ES" sz="1200">
                <a:solidFill>
                  <a:schemeClr val="tx2"/>
                </a:solidFill>
              </a:rPr>
              <a:pPr algn="l"/>
              <a:t>‹Nº›</a:t>
            </a:fld>
            <a:endParaRPr lang="es-ES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lang="es-ES" sz="4000" kern="1200" spc="-150" baseline="0">
          <a:solidFill>
            <a:schemeClr val="tx2">
              <a:satMod val="200000"/>
            </a:schemeClr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SzPct val="95000"/>
        <a:buFont typeface="Wingdings"/>
        <a:buChar char=""/>
        <a:defRPr lang="es-ES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lang="es-ES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lang="es-ES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lang="es-ES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lang="es-E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lang="es-ES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lang="es-ES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lang="es-ES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lang="es-ES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7.jpe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10" Type="http://schemas.openxmlformats.org/officeDocument/2006/relationships/image" Target="../media/image3.jpeg"/><Relationship Id="rId4" Type="http://schemas.openxmlformats.org/officeDocument/2006/relationships/image" Target="../media/image8.jpeg"/><Relationship Id="rId9" Type="http://schemas.microsoft.com/office/2007/relationships/diagramDrawing" Target="../diagrams/drawing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11 Imagen" descr="mundo digit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59632" y="2060848"/>
            <a:ext cx="2552700" cy="1790700"/>
          </a:xfrm>
          <a:prstGeom prst="rect">
            <a:avLst/>
          </a:prstGeom>
        </p:spPr>
      </p:pic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899592" y="2492896"/>
            <a:ext cx="7772400" cy="1974059"/>
          </a:xfrm>
        </p:spPr>
        <p:txBody>
          <a:bodyPr/>
          <a:lstStyle/>
          <a:p>
            <a:r>
              <a:rPr lang="es-ES" dirty="0"/>
              <a:t>Unidad i.- </a:t>
            </a:r>
            <a:r>
              <a:rPr lang="es-ES" dirty="0" err="1"/>
              <a:t>introduccion</a:t>
            </a:r>
            <a:r>
              <a:rPr lang="es-ES" dirty="0"/>
              <a:t> a los sistemas de bases de datos</a:t>
            </a:r>
          </a:p>
        </p:txBody>
      </p:sp>
      <p:sp>
        <p:nvSpPr>
          <p:cNvPr id="9" name="8 Rectángulo"/>
          <p:cNvSpPr/>
          <p:nvPr/>
        </p:nvSpPr>
        <p:spPr>
          <a:xfrm>
            <a:off x="395536" y="42980"/>
            <a:ext cx="3312368" cy="836712"/>
          </a:xfrm>
          <a:prstGeom prst="rect">
            <a:avLst/>
          </a:prstGeom>
          <a:solidFill>
            <a:srgbClr val="00206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VE" sz="1600" b="1" dirty="0"/>
              <a:t>UNIVERSIDAD NACIONAL</a:t>
            </a:r>
          </a:p>
          <a:p>
            <a:pPr algn="r"/>
            <a:r>
              <a:rPr lang="es-VE" sz="1400" b="1" dirty="0"/>
              <a:t>EXPERIMENTAL DE GUAYANA</a:t>
            </a:r>
          </a:p>
        </p:txBody>
      </p:sp>
      <p:pic>
        <p:nvPicPr>
          <p:cNvPr id="10" name="9 Imagen" descr="une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7544" y="86522"/>
            <a:ext cx="711523" cy="711523"/>
          </a:xfrm>
          <a:prstGeom prst="rect">
            <a:avLst/>
          </a:prstGeom>
        </p:spPr>
      </p:pic>
      <p:sp>
        <p:nvSpPr>
          <p:cNvPr id="11" name="10 Rectángulo"/>
          <p:cNvSpPr/>
          <p:nvPr/>
        </p:nvSpPr>
        <p:spPr>
          <a:xfrm>
            <a:off x="3779912" y="43542"/>
            <a:ext cx="5364088" cy="836712"/>
          </a:xfrm>
          <a:prstGeom prst="rect">
            <a:avLst/>
          </a:prstGeom>
          <a:solidFill>
            <a:srgbClr val="0070C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600" b="1" dirty="0"/>
              <a:t>INGENIERIA EN INFORMÁTICA</a:t>
            </a:r>
          </a:p>
          <a:p>
            <a:pPr algn="ctr"/>
            <a:r>
              <a:rPr lang="es-VE" sz="1600" b="1" dirty="0"/>
              <a:t>SISTEMAS DE BASE DE DATOS I</a:t>
            </a:r>
            <a:endParaRPr lang="es-VE" sz="1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755576" y="311110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just"/>
            <a:r>
              <a:rPr lang="es-VE" sz="2400" dirty="0"/>
              <a:t> </a:t>
            </a:r>
          </a:p>
          <a:p>
            <a:pPr algn="just"/>
            <a:endParaRPr lang="es-VE" sz="2400" dirty="0"/>
          </a:p>
          <a:p>
            <a:pPr algn="just"/>
            <a:endParaRPr lang="es-VE" sz="2400" dirty="0"/>
          </a:p>
          <a:p>
            <a:pPr algn="just"/>
            <a:endParaRPr lang="es-VE" sz="2400" dirty="0"/>
          </a:p>
          <a:p>
            <a:pPr algn="just"/>
            <a:endParaRPr lang="es-VE" sz="2400" dirty="0"/>
          </a:p>
          <a:p>
            <a:pPr algn="just"/>
            <a:r>
              <a:rPr lang="es-VE" sz="2400" dirty="0"/>
              <a:t>Es el más cercano a los usuarios, es decir, es donde se describen varios esquemas externos o vistas de usuarios. Cada esquema describe la parte de la BD que interesa a un grupo de usuarios en este nivel se representa la visión individual de un usuario o de un grupo de usuarios.</a:t>
            </a:r>
          </a:p>
        </p:txBody>
      </p:sp>
      <p:sp>
        <p:nvSpPr>
          <p:cNvPr id="9" name="7 Título"/>
          <p:cNvSpPr>
            <a:spLocks noGrp="1"/>
          </p:cNvSpPr>
          <p:nvPr>
            <p:ph type="title"/>
          </p:nvPr>
        </p:nvSpPr>
        <p:spPr>
          <a:xfrm>
            <a:off x="467544" y="1916832"/>
            <a:ext cx="7772400" cy="1037955"/>
          </a:xfrm>
        </p:spPr>
        <p:txBody>
          <a:bodyPr/>
          <a:lstStyle/>
          <a:p>
            <a:pPr algn="ctr"/>
            <a:r>
              <a:rPr lang="es-ES_tradnl" sz="3200" dirty="0"/>
              <a:t>Nivel externo</a:t>
            </a:r>
            <a:endParaRPr lang="es-VE" sz="3200" dirty="0"/>
          </a:p>
        </p:txBody>
      </p:sp>
      <p:sp>
        <p:nvSpPr>
          <p:cNvPr id="8" name="7 Rectángulo"/>
          <p:cNvSpPr/>
          <p:nvPr/>
        </p:nvSpPr>
        <p:spPr>
          <a:xfrm>
            <a:off x="395536" y="13484"/>
            <a:ext cx="3312368" cy="836712"/>
          </a:xfrm>
          <a:prstGeom prst="rect">
            <a:avLst/>
          </a:prstGeom>
          <a:solidFill>
            <a:srgbClr val="00206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VE" sz="1600" b="1" dirty="0"/>
              <a:t>UNIVERSIDAD NACIONAL</a:t>
            </a:r>
          </a:p>
          <a:p>
            <a:pPr algn="r"/>
            <a:r>
              <a:rPr lang="es-VE" sz="1400" b="1" dirty="0"/>
              <a:t>EXPERIMENTAL DE GUAYANA</a:t>
            </a:r>
          </a:p>
        </p:txBody>
      </p:sp>
      <p:pic>
        <p:nvPicPr>
          <p:cNvPr id="10" name="9 Imagen" descr="un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57026"/>
            <a:ext cx="711523" cy="750190"/>
          </a:xfrm>
          <a:prstGeom prst="rect">
            <a:avLst/>
          </a:prstGeom>
        </p:spPr>
      </p:pic>
      <p:sp>
        <p:nvSpPr>
          <p:cNvPr id="11" name="10 Rectángulo"/>
          <p:cNvSpPr/>
          <p:nvPr/>
        </p:nvSpPr>
        <p:spPr>
          <a:xfrm>
            <a:off x="3779912" y="14046"/>
            <a:ext cx="5364088" cy="836712"/>
          </a:xfrm>
          <a:prstGeom prst="rect">
            <a:avLst/>
          </a:prstGeom>
          <a:solidFill>
            <a:srgbClr val="0070C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600" b="1" dirty="0"/>
              <a:t>INGENIERIA EN INFORMÁTICA</a:t>
            </a:r>
          </a:p>
          <a:p>
            <a:pPr algn="ctr"/>
            <a:r>
              <a:rPr lang="es-VE" sz="1600" b="1" dirty="0"/>
              <a:t>SISTEMAS DE BASE DE DATOS I</a:t>
            </a:r>
            <a:endParaRPr lang="es-VE" sz="14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755576" y="311110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just"/>
            <a:r>
              <a:rPr lang="es-VE" sz="2400" dirty="0"/>
              <a:t> </a:t>
            </a:r>
          </a:p>
          <a:p>
            <a:pPr algn="just"/>
            <a:endParaRPr lang="es-VE" sz="2400" dirty="0"/>
          </a:p>
          <a:p>
            <a:pPr algn="just"/>
            <a:endParaRPr lang="es-VE" sz="2400" dirty="0"/>
          </a:p>
          <a:p>
            <a:pPr algn="just"/>
            <a:endParaRPr lang="es-VE" sz="2400" dirty="0"/>
          </a:p>
          <a:p>
            <a:pPr algn="just"/>
            <a:endParaRPr lang="es-VE" sz="2400" dirty="0"/>
          </a:p>
          <a:p>
            <a:pPr algn="just"/>
            <a:r>
              <a:rPr lang="es-VE" sz="2400" dirty="0"/>
              <a:t>Este esquema describe las entidades, atributos, relaciones, operaciones de los usuarios y restricciones, ocultando los detalles de las estructuras físicas de almacenamiento. Representa la información conceptual contenida en la BD</a:t>
            </a:r>
          </a:p>
        </p:txBody>
      </p:sp>
      <p:sp>
        <p:nvSpPr>
          <p:cNvPr id="9" name="7 Título"/>
          <p:cNvSpPr>
            <a:spLocks noGrp="1"/>
          </p:cNvSpPr>
          <p:nvPr>
            <p:ph type="title"/>
          </p:nvPr>
        </p:nvSpPr>
        <p:spPr>
          <a:xfrm>
            <a:off x="467544" y="1916832"/>
            <a:ext cx="7772400" cy="1037955"/>
          </a:xfrm>
        </p:spPr>
        <p:txBody>
          <a:bodyPr/>
          <a:lstStyle/>
          <a:p>
            <a:pPr algn="ctr"/>
            <a:r>
              <a:rPr lang="es-ES_tradnl" sz="3200" dirty="0"/>
              <a:t>Nivel conceptual</a:t>
            </a:r>
            <a:endParaRPr lang="es-VE" sz="3200" dirty="0"/>
          </a:p>
        </p:txBody>
      </p:sp>
      <p:sp>
        <p:nvSpPr>
          <p:cNvPr id="8" name="7 Rectángulo"/>
          <p:cNvSpPr/>
          <p:nvPr/>
        </p:nvSpPr>
        <p:spPr>
          <a:xfrm>
            <a:off x="395536" y="13484"/>
            <a:ext cx="3312368" cy="836712"/>
          </a:xfrm>
          <a:prstGeom prst="rect">
            <a:avLst/>
          </a:prstGeom>
          <a:solidFill>
            <a:srgbClr val="00206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VE" sz="1600" b="1" dirty="0"/>
              <a:t>UNIVERSIDAD NACIONAL</a:t>
            </a:r>
          </a:p>
          <a:p>
            <a:pPr algn="r"/>
            <a:r>
              <a:rPr lang="es-VE" sz="1400" b="1" dirty="0"/>
              <a:t>EXPERIMENTAL DE GUAYANA</a:t>
            </a:r>
          </a:p>
        </p:txBody>
      </p:sp>
      <p:pic>
        <p:nvPicPr>
          <p:cNvPr id="10" name="9 Imagen" descr="un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57026"/>
            <a:ext cx="711523" cy="750190"/>
          </a:xfrm>
          <a:prstGeom prst="rect">
            <a:avLst/>
          </a:prstGeom>
        </p:spPr>
      </p:pic>
      <p:sp>
        <p:nvSpPr>
          <p:cNvPr id="11" name="10 Rectángulo"/>
          <p:cNvSpPr/>
          <p:nvPr/>
        </p:nvSpPr>
        <p:spPr>
          <a:xfrm>
            <a:off x="3779912" y="14046"/>
            <a:ext cx="5364088" cy="836712"/>
          </a:xfrm>
          <a:prstGeom prst="rect">
            <a:avLst/>
          </a:prstGeom>
          <a:solidFill>
            <a:srgbClr val="0070C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600" b="1" dirty="0"/>
              <a:t>INGENIERIA EN INFORMÁTICA</a:t>
            </a:r>
          </a:p>
          <a:p>
            <a:pPr algn="ctr"/>
            <a:r>
              <a:rPr lang="es-VE" sz="1600" b="1" dirty="0"/>
              <a:t>SISTEMAS DE BASE DE DATOS I</a:t>
            </a:r>
            <a:endParaRPr lang="es-VE" sz="14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7 Título"/>
          <p:cNvSpPr>
            <a:spLocks noGrp="1"/>
          </p:cNvSpPr>
          <p:nvPr>
            <p:ph type="title"/>
          </p:nvPr>
        </p:nvSpPr>
        <p:spPr>
          <a:xfrm>
            <a:off x="611560" y="1340768"/>
            <a:ext cx="7772400" cy="1037955"/>
          </a:xfrm>
        </p:spPr>
        <p:txBody>
          <a:bodyPr/>
          <a:lstStyle/>
          <a:p>
            <a:pPr algn="ctr"/>
            <a:r>
              <a:rPr lang="es-ES_tradnl" sz="3200" dirty="0"/>
              <a:t>Otro  ESQUEMA…</a:t>
            </a:r>
            <a:endParaRPr lang="es-VE" sz="3200" dirty="0"/>
          </a:p>
        </p:txBody>
      </p:sp>
      <p:sp>
        <p:nvSpPr>
          <p:cNvPr id="8" name="7 Rectángulo"/>
          <p:cNvSpPr/>
          <p:nvPr/>
        </p:nvSpPr>
        <p:spPr>
          <a:xfrm>
            <a:off x="395536" y="13484"/>
            <a:ext cx="3312368" cy="836712"/>
          </a:xfrm>
          <a:prstGeom prst="rect">
            <a:avLst/>
          </a:prstGeom>
          <a:solidFill>
            <a:srgbClr val="00206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VE" sz="1600" b="1" dirty="0"/>
              <a:t>UNIVERSIDAD NACIONAL</a:t>
            </a:r>
          </a:p>
          <a:p>
            <a:pPr algn="r"/>
            <a:r>
              <a:rPr lang="es-VE" sz="1400" b="1" dirty="0"/>
              <a:t>EXPERIMENTAL DE GUAYANA</a:t>
            </a:r>
          </a:p>
        </p:txBody>
      </p:sp>
      <p:pic>
        <p:nvPicPr>
          <p:cNvPr id="10" name="9 Imagen" descr="une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57026"/>
            <a:ext cx="711523" cy="750190"/>
          </a:xfrm>
          <a:prstGeom prst="rect">
            <a:avLst/>
          </a:prstGeom>
        </p:spPr>
      </p:pic>
      <p:sp>
        <p:nvSpPr>
          <p:cNvPr id="11" name="10 Rectángulo"/>
          <p:cNvSpPr/>
          <p:nvPr/>
        </p:nvSpPr>
        <p:spPr>
          <a:xfrm>
            <a:off x="3779912" y="14046"/>
            <a:ext cx="5364088" cy="836712"/>
          </a:xfrm>
          <a:prstGeom prst="rect">
            <a:avLst/>
          </a:prstGeom>
          <a:solidFill>
            <a:srgbClr val="0070C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600" b="1" dirty="0"/>
              <a:t>INGENIERIA EN INFORMÁTICA</a:t>
            </a:r>
          </a:p>
          <a:p>
            <a:pPr algn="ctr"/>
            <a:r>
              <a:rPr lang="es-VE" sz="1600" b="1" dirty="0"/>
              <a:t>SISTEMAS DE BASE DE DATOS I</a:t>
            </a:r>
            <a:endParaRPr lang="es-VE" sz="1400" b="1" dirty="0"/>
          </a:p>
        </p:txBody>
      </p:sp>
      <p:sp>
        <p:nvSpPr>
          <p:cNvPr id="7" name="6 Rectángulo"/>
          <p:cNvSpPr/>
          <p:nvPr/>
        </p:nvSpPr>
        <p:spPr>
          <a:xfrm>
            <a:off x="467545" y="3645024"/>
            <a:ext cx="8280920" cy="2016224"/>
          </a:xfrm>
          <a:prstGeom prst="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12" name="11 Rayo"/>
          <p:cNvSpPr/>
          <p:nvPr/>
        </p:nvSpPr>
        <p:spPr>
          <a:xfrm>
            <a:off x="467545" y="3645024"/>
            <a:ext cx="8133046" cy="2016224"/>
          </a:xfrm>
          <a:prstGeom prst="lightningBol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13" name="12 CuadroTexto"/>
          <p:cNvSpPr txBox="1"/>
          <p:nvPr/>
        </p:nvSpPr>
        <p:spPr>
          <a:xfrm>
            <a:off x="5364088" y="3861048"/>
            <a:ext cx="3253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/>
              <a:t>Esquema conceptual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827584" y="4797152"/>
            <a:ext cx="3253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/>
              <a:t>Esquema lógico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755576" y="311110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just"/>
            <a:r>
              <a:rPr lang="es-VE" sz="2400" dirty="0"/>
              <a:t> </a:t>
            </a:r>
          </a:p>
          <a:p>
            <a:pPr algn="just"/>
            <a:endParaRPr lang="es-VE" sz="2400" dirty="0"/>
          </a:p>
          <a:p>
            <a:pPr algn="just"/>
            <a:endParaRPr lang="es-VE" sz="2400" dirty="0"/>
          </a:p>
          <a:p>
            <a:pPr algn="just"/>
            <a:endParaRPr lang="es-VE" sz="2400" dirty="0"/>
          </a:p>
          <a:p>
            <a:pPr algn="just"/>
            <a:r>
              <a:rPr lang="es-VE" sz="2800" b="1" dirty="0"/>
              <a:t>Esquema Conceptual</a:t>
            </a:r>
            <a:r>
              <a:rPr lang="es-VE" sz="2400" b="1" dirty="0"/>
              <a:t>: visión desde un punto de vista</a:t>
            </a:r>
          </a:p>
          <a:p>
            <a:pPr algn="just"/>
            <a:r>
              <a:rPr lang="es-VE" sz="2400" dirty="0"/>
              <a:t>organizativo, independiente del SGBD que se utilice, e incluso de la utilización o no de sistemas de bases de datos. En este esquema se describe la información de la organización (objetos y relaciones) desde un punto de vista no informático. (diagrama de clases)</a:t>
            </a:r>
          </a:p>
        </p:txBody>
      </p:sp>
      <p:sp>
        <p:nvSpPr>
          <p:cNvPr id="9" name="7 Título"/>
          <p:cNvSpPr>
            <a:spLocks noGrp="1"/>
          </p:cNvSpPr>
          <p:nvPr>
            <p:ph type="title"/>
          </p:nvPr>
        </p:nvSpPr>
        <p:spPr>
          <a:xfrm>
            <a:off x="611560" y="1340768"/>
            <a:ext cx="7772400" cy="1037955"/>
          </a:xfrm>
        </p:spPr>
        <p:txBody>
          <a:bodyPr/>
          <a:lstStyle/>
          <a:p>
            <a:pPr algn="ctr"/>
            <a:r>
              <a:rPr lang="es-ES_tradnl" sz="3200" dirty="0"/>
              <a:t>Otro esquema…</a:t>
            </a:r>
            <a:endParaRPr lang="es-VE" sz="3200" dirty="0"/>
          </a:p>
        </p:txBody>
      </p:sp>
      <p:sp>
        <p:nvSpPr>
          <p:cNvPr id="8" name="7 Rectángulo"/>
          <p:cNvSpPr/>
          <p:nvPr/>
        </p:nvSpPr>
        <p:spPr>
          <a:xfrm>
            <a:off x="395536" y="13484"/>
            <a:ext cx="3312368" cy="836712"/>
          </a:xfrm>
          <a:prstGeom prst="rect">
            <a:avLst/>
          </a:prstGeom>
          <a:solidFill>
            <a:srgbClr val="00206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VE" sz="1600" b="1" dirty="0"/>
              <a:t>UNIVERSIDAD NACIONAL</a:t>
            </a:r>
          </a:p>
          <a:p>
            <a:pPr algn="r"/>
            <a:r>
              <a:rPr lang="es-VE" sz="1400" b="1" dirty="0"/>
              <a:t>EXPERIMENTAL DE GUAYANA</a:t>
            </a:r>
          </a:p>
        </p:txBody>
      </p:sp>
      <p:pic>
        <p:nvPicPr>
          <p:cNvPr id="10" name="9 Imagen" descr="un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57026"/>
            <a:ext cx="711523" cy="750190"/>
          </a:xfrm>
          <a:prstGeom prst="rect">
            <a:avLst/>
          </a:prstGeom>
        </p:spPr>
      </p:pic>
      <p:sp>
        <p:nvSpPr>
          <p:cNvPr id="11" name="10 Rectángulo"/>
          <p:cNvSpPr/>
          <p:nvPr/>
        </p:nvSpPr>
        <p:spPr>
          <a:xfrm>
            <a:off x="3779912" y="14046"/>
            <a:ext cx="5364088" cy="836712"/>
          </a:xfrm>
          <a:prstGeom prst="rect">
            <a:avLst/>
          </a:prstGeom>
          <a:solidFill>
            <a:srgbClr val="0070C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600" b="1" dirty="0"/>
              <a:t>INGENIERIA EN INFORMÁTICA</a:t>
            </a:r>
          </a:p>
          <a:p>
            <a:pPr algn="ctr"/>
            <a:r>
              <a:rPr lang="es-VE" sz="1600" b="1" dirty="0"/>
              <a:t>SISTEMAS DE BASE DE DATOS I</a:t>
            </a:r>
            <a:endParaRPr lang="es-VE" sz="14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755576" y="311110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just"/>
            <a:r>
              <a:rPr lang="es-VE" sz="2400" dirty="0"/>
              <a:t> </a:t>
            </a:r>
          </a:p>
          <a:p>
            <a:pPr algn="just"/>
            <a:endParaRPr lang="es-VE" sz="2400" dirty="0"/>
          </a:p>
          <a:p>
            <a:pPr algn="just"/>
            <a:endParaRPr lang="es-VE" sz="2400" dirty="0"/>
          </a:p>
          <a:p>
            <a:pPr algn="just"/>
            <a:r>
              <a:rPr lang="es-VE" sz="2800" b="1" dirty="0"/>
              <a:t>Esquema Lógico: </a:t>
            </a:r>
            <a:r>
              <a:rPr lang="es-VE" sz="2400" b="1" dirty="0"/>
              <a:t>visión expresada en términos de un SGBD </a:t>
            </a:r>
            <a:r>
              <a:rPr lang="es-VE" sz="2400" dirty="0"/>
              <a:t>concreto, o mejor dicho, de un modelo de datos soportado por un SGBD. En este esquema lógico se  representan las entidades u objetos y relaciones de acuerdo a las características de dicho modelo, sin entrar todavía en detalles de representación física.</a:t>
            </a:r>
          </a:p>
        </p:txBody>
      </p:sp>
      <p:sp>
        <p:nvSpPr>
          <p:cNvPr id="9" name="7 Título"/>
          <p:cNvSpPr>
            <a:spLocks noGrp="1"/>
          </p:cNvSpPr>
          <p:nvPr>
            <p:ph type="title"/>
          </p:nvPr>
        </p:nvSpPr>
        <p:spPr>
          <a:xfrm>
            <a:off x="611560" y="1340768"/>
            <a:ext cx="7772400" cy="1037955"/>
          </a:xfrm>
        </p:spPr>
        <p:txBody>
          <a:bodyPr/>
          <a:lstStyle/>
          <a:p>
            <a:pPr algn="ctr"/>
            <a:r>
              <a:rPr lang="es-ES_tradnl" sz="3200" dirty="0"/>
              <a:t>Otro esquema…</a:t>
            </a:r>
            <a:endParaRPr lang="es-VE" sz="3200" dirty="0"/>
          </a:p>
        </p:txBody>
      </p:sp>
      <p:sp>
        <p:nvSpPr>
          <p:cNvPr id="8" name="7 Rectángulo"/>
          <p:cNvSpPr/>
          <p:nvPr/>
        </p:nvSpPr>
        <p:spPr>
          <a:xfrm>
            <a:off x="395536" y="13484"/>
            <a:ext cx="3312368" cy="836712"/>
          </a:xfrm>
          <a:prstGeom prst="rect">
            <a:avLst/>
          </a:prstGeom>
          <a:solidFill>
            <a:srgbClr val="00206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VE" sz="1600" b="1" dirty="0"/>
              <a:t>UNIVERSIDAD NACIONAL</a:t>
            </a:r>
          </a:p>
          <a:p>
            <a:pPr algn="r"/>
            <a:r>
              <a:rPr lang="es-VE" sz="1400" b="1" dirty="0"/>
              <a:t>EXPERIMENTAL DE GUAYANA</a:t>
            </a:r>
          </a:p>
        </p:txBody>
      </p:sp>
      <p:pic>
        <p:nvPicPr>
          <p:cNvPr id="10" name="9 Imagen" descr="un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57026"/>
            <a:ext cx="711523" cy="750190"/>
          </a:xfrm>
          <a:prstGeom prst="rect">
            <a:avLst/>
          </a:prstGeom>
        </p:spPr>
      </p:pic>
      <p:sp>
        <p:nvSpPr>
          <p:cNvPr id="11" name="10 Rectángulo"/>
          <p:cNvSpPr/>
          <p:nvPr/>
        </p:nvSpPr>
        <p:spPr>
          <a:xfrm>
            <a:off x="3779912" y="14046"/>
            <a:ext cx="5364088" cy="836712"/>
          </a:xfrm>
          <a:prstGeom prst="rect">
            <a:avLst/>
          </a:prstGeom>
          <a:solidFill>
            <a:srgbClr val="0070C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600" b="1" dirty="0"/>
              <a:t>INGENIERIA EN INFORMÁTICA</a:t>
            </a:r>
          </a:p>
          <a:p>
            <a:pPr algn="ctr"/>
            <a:r>
              <a:rPr lang="es-VE" sz="1600" b="1" dirty="0"/>
              <a:t>SISTEMAS DE BASE DE DATOS I</a:t>
            </a:r>
            <a:endParaRPr lang="es-VE" sz="14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95536" y="13484"/>
            <a:ext cx="3312368" cy="836712"/>
          </a:xfrm>
          <a:prstGeom prst="rect">
            <a:avLst/>
          </a:prstGeom>
          <a:solidFill>
            <a:srgbClr val="00206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VE" sz="1600" b="1" dirty="0"/>
              <a:t>UNIVERSIDAD NACIONAL</a:t>
            </a:r>
          </a:p>
          <a:p>
            <a:pPr algn="r"/>
            <a:r>
              <a:rPr lang="es-VE" sz="1400" b="1" dirty="0"/>
              <a:t>EXPERIMENTAL DE GUAYANA</a:t>
            </a:r>
          </a:p>
        </p:txBody>
      </p:sp>
      <p:pic>
        <p:nvPicPr>
          <p:cNvPr id="10" name="9 Imagen" descr="un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57026"/>
            <a:ext cx="711523" cy="750190"/>
          </a:xfrm>
          <a:prstGeom prst="rect">
            <a:avLst/>
          </a:prstGeom>
        </p:spPr>
      </p:pic>
      <p:sp>
        <p:nvSpPr>
          <p:cNvPr id="11" name="10 Rectángulo"/>
          <p:cNvSpPr/>
          <p:nvPr/>
        </p:nvSpPr>
        <p:spPr>
          <a:xfrm>
            <a:off x="3779912" y="14046"/>
            <a:ext cx="5364088" cy="836712"/>
          </a:xfrm>
          <a:prstGeom prst="rect">
            <a:avLst/>
          </a:prstGeom>
          <a:solidFill>
            <a:srgbClr val="0070C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600" b="1" dirty="0"/>
              <a:t>INGENIERIA EN INFORMÁTICA</a:t>
            </a:r>
          </a:p>
          <a:p>
            <a:pPr algn="ctr"/>
            <a:r>
              <a:rPr lang="es-VE" sz="1600" b="1" dirty="0"/>
              <a:t>SISTEMAS DE BASE DE DATOS I</a:t>
            </a:r>
            <a:endParaRPr lang="es-VE" sz="1400" b="1" dirty="0"/>
          </a:p>
        </p:txBody>
      </p:sp>
      <p:sp>
        <p:nvSpPr>
          <p:cNvPr id="12" name="11 Rectángulo"/>
          <p:cNvSpPr/>
          <p:nvPr/>
        </p:nvSpPr>
        <p:spPr>
          <a:xfrm>
            <a:off x="1115616" y="1484784"/>
            <a:ext cx="6984776" cy="936104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000" b="1" spc="300" dirty="0"/>
              <a:t>ESQUEMA EXTERNO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1187624" y="3068960"/>
            <a:ext cx="7056784" cy="187220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 dirty="0"/>
          </a:p>
          <a:p>
            <a:pPr algn="ctr"/>
            <a:endParaRPr lang="es-VE" dirty="0"/>
          </a:p>
          <a:p>
            <a:pPr algn="ctr"/>
            <a:endParaRPr lang="es-VE" dirty="0"/>
          </a:p>
          <a:p>
            <a:pPr algn="ctr"/>
            <a:endParaRPr lang="es-VE" dirty="0"/>
          </a:p>
          <a:p>
            <a:pPr algn="ctr"/>
            <a:endParaRPr lang="es-VE" dirty="0"/>
          </a:p>
          <a:p>
            <a:pPr algn="ctr"/>
            <a:r>
              <a:rPr lang="es-VE" sz="2000" b="1" spc="300" dirty="0"/>
              <a:t>ESQUEMA LOGICO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1259632" y="5589240"/>
            <a:ext cx="6984776" cy="936104"/>
          </a:xfrm>
          <a:prstGeom prst="rect">
            <a:avLst/>
          </a:prstGeom>
          <a:solidFill>
            <a:srgbClr val="F25CE0"/>
          </a:solidFill>
          <a:ln>
            <a:solidFill>
              <a:srgbClr val="F25C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000" b="1" spc="600" dirty="0"/>
              <a:t>ESQUEMA INTERNO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2483768" y="3573016"/>
            <a:ext cx="4536504" cy="64807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2000" b="1" spc="300" dirty="0"/>
              <a:t>ESQUEMA CONCEPTUAL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755576" y="2852936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just"/>
            <a:r>
              <a:rPr lang="es-VE" sz="2000" dirty="0"/>
              <a:t> </a:t>
            </a:r>
          </a:p>
          <a:p>
            <a:pPr algn="just"/>
            <a:endParaRPr lang="es-VE" sz="2000" dirty="0"/>
          </a:p>
          <a:p>
            <a:pPr algn="just"/>
            <a:endParaRPr lang="es-VE" sz="2000" dirty="0"/>
          </a:p>
          <a:p>
            <a:pPr algn="just"/>
            <a:endParaRPr lang="es-VE" sz="2000" dirty="0"/>
          </a:p>
          <a:p>
            <a:pPr algn="just"/>
            <a:endParaRPr lang="es-VE" sz="2000" dirty="0"/>
          </a:p>
          <a:p>
            <a:pPr marL="457200" indent="-457200" algn="just">
              <a:buFont typeface="+mj-lt"/>
              <a:buAutoNum type="arabicPeriod"/>
            </a:pPr>
            <a:r>
              <a:rPr lang="es-VE" sz="2000" dirty="0"/>
              <a:t>El usuario solicita unos datos y crea una consulta a través de la aplicación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VE" sz="2000" dirty="0"/>
              <a:t>El DBMS verifica y acepta el esquema externo para ese usuario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VE" sz="2000" dirty="0"/>
              <a:t>Transforma la solicitud al esquema lógico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VE" sz="2000" dirty="0"/>
              <a:t>Verifica y acepta el esquema lógico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VE" sz="2000" dirty="0"/>
              <a:t>Transforma la solicitud al esquema físico o interno.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VE" sz="2000" dirty="0"/>
              <a:t>Selecciona la o las tablas implicadas en la consulta y ejecuta la consulta.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VE" sz="2000" dirty="0"/>
              <a:t>Transforma del esquema interno al conceptual, y del conceptual al externo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VE" sz="2000" dirty="0"/>
              <a:t>Finalmente, el usuario ve los datos solicitados.</a:t>
            </a:r>
          </a:p>
        </p:txBody>
      </p:sp>
      <p:sp>
        <p:nvSpPr>
          <p:cNvPr id="9" name="7 Título"/>
          <p:cNvSpPr>
            <a:spLocks noGrp="1"/>
          </p:cNvSpPr>
          <p:nvPr>
            <p:ph type="title"/>
          </p:nvPr>
        </p:nvSpPr>
        <p:spPr>
          <a:xfrm>
            <a:off x="467544" y="1340768"/>
            <a:ext cx="7772400" cy="1037955"/>
          </a:xfrm>
        </p:spPr>
        <p:txBody>
          <a:bodyPr/>
          <a:lstStyle/>
          <a:p>
            <a:pPr algn="ctr"/>
            <a:r>
              <a:rPr lang="es-ES_tradnl" sz="3200" dirty="0"/>
              <a:t>¿Qué ocurre ante una  petición del usuario?</a:t>
            </a:r>
            <a:endParaRPr lang="es-VE" sz="3200" dirty="0"/>
          </a:p>
        </p:txBody>
      </p:sp>
      <p:sp>
        <p:nvSpPr>
          <p:cNvPr id="8" name="7 Rectángulo"/>
          <p:cNvSpPr/>
          <p:nvPr/>
        </p:nvSpPr>
        <p:spPr>
          <a:xfrm>
            <a:off x="395536" y="13484"/>
            <a:ext cx="3312368" cy="836712"/>
          </a:xfrm>
          <a:prstGeom prst="rect">
            <a:avLst/>
          </a:prstGeom>
          <a:solidFill>
            <a:srgbClr val="00206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VE" sz="1600" b="1" dirty="0"/>
              <a:t>UNIVERSIDAD NACIONAL</a:t>
            </a:r>
          </a:p>
          <a:p>
            <a:pPr algn="r"/>
            <a:r>
              <a:rPr lang="es-VE" sz="1400" b="1" dirty="0"/>
              <a:t>EXPERIMENTAL DE GUAYANA</a:t>
            </a:r>
          </a:p>
        </p:txBody>
      </p:sp>
      <p:pic>
        <p:nvPicPr>
          <p:cNvPr id="10" name="9 Imagen" descr="une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57026"/>
            <a:ext cx="711523" cy="750190"/>
          </a:xfrm>
          <a:prstGeom prst="rect">
            <a:avLst/>
          </a:prstGeom>
        </p:spPr>
      </p:pic>
      <p:sp>
        <p:nvSpPr>
          <p:cNvPr id="11" name="10 Rectángulo"/>
          <p:cNvSpPr/>
          <p:nvPr/>
        </p:nvSpPr>
        <p:spPr>
          <a:xfrm>
            <a:off x="3779912" y="14046"/>
            <a:ext cx="5364088" cy="836712"/>
          </a:xfrm>
          <a:prstGeom prst="rect">
            <a:avLst/>
          </a:prstGeom>
          <a:solidFill>
            <a:srgbClr val="0070C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600" b="1" dirty="0"/>
              <a:t>INGENIERIA EN INFORMÁTICA</a:t>
            </a:r>
          </a:p>
          <a:p>
            <a:pPr algn="ctr"/>
            <a:r>
              <a:rPr lang="es-VE" sz="1600" b="1" dirty="0"/>
              <a:t>SISTEMAS DE BASE DE DATOS I</a:t>
            </a:r>
            <a:endParaRPr lang="es-VE" sz="1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7 Título"/>
          <p:cNvSpPr>
            <a:spLocks noGrp="1"/>
          </p:cNvSpPr>
          <p:nvPr>
            <p:ph type="title"/>
          </p:nvPr>
        </p:nvSpPr>
        <p:spPr>
          <a:xfrm>
            <a:off x="899592" y="1844824"/>
            <a:ext cx="7772400" cy="1037955"/>
          </a:xfrm>
        </p:spPr>
        <p:txBody>
          <a:bodyPr/>
          <a:lstStyle/>
          <a:p>
            <a:pPr algn="ctr"/>
            <a:r>
              <a:rPr lang="es-ES_tradnl" sz="3200" dirty="0"/>
              <a:t>SISTEMA DE BASE DE DATOS (SBD)</a:t>
            </a:r>
            <a:endParaRPr lang="es-VE" sz="3200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899592" y="3501008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s-VE" sz="2400" b="1" dirty="0"/>
              <a:t>Un Sistema de Base de Datos es el conjunto formado por la base de datos y el software para la manipulación de la misma por parte de los usuarios que se sirvan de ella 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581874" y="5157192"/>
            <a:ext cx="64365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VE" sz="2400" b="1" dirty="0">
                <a:solidFill>
                  <a:schemeClr val="tx2"/>
                </a:solidFill>
              </a:rPr>
              <a:t>Un SBD está compuesto por:</a:t>
            </a:r>
          </a:p>
          <a:p>
            <a:pPr algn="ctr"/>
            <a:r>
              <a:rPr lang="es-VE" sz="2400" b="1" dirty="0">
                <a:solidFill>
                  <a:schemeClr val="tx2"/>
                </a:solidFill>
              </a:rPr>
              <a:t> DATOS+HARDWARE+SOFTWARE+USUARIOS</a:t>
            </a:r>
            <a:endParaRPr lang="es-ES_tradnl" sz="2400" b="1" dirty="0">
              <a:solidFill>
                <a:schemeClr val="tx2"/>
              </a:solidFill>
            </a:endParaRPr>
          </a:p>
          <a:p>
            <a:endParaRPr lang="es-VE" sz="2400" b="1" dirty="0"/>
          </a:p>
        </p:txBody>
      </p:sp>
      <p:sp>
        <p:nvSpPr>
          <p:cNvPr id="9" name="8 Rectángulo"/>
          <p:cNvSpPr/>
          <p:nvPr/>
        </p:nvSpPr>
        <p:spPr>
          <a:xfrm>
            <a:off x="395536" y="13484"/>
            <a:ext cx="3312368" cy="836712"/>
          </a:xfrm>
          <a:prstGeom prst="rect">
            <a:avLst/>
          </a:prstGeom>
          <a:solidFill>
            <a:srgbClr val="00206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VE" sz="1600" b="1" dirty="0"/>
              <a:t>UNIVERSIDAD NACIONAL</a:t>
            </a:r>
          </a:p>
          <a:p>
            <a:pPr algn="r"/>
            <a:r>
              <a:rPr lang="es-VE" sz="1400" b="1" dirty="0"/>
              <a:t>EXPERIMENTAL DE GUAYANA</a:t>
            </a:r>
          </a:p>
        </p:txBody>
      </p:sp>
      <p:pic>
        <p:nvPicPr>
          <p:cNvPr id="12" name="11 Imagen" descr="une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57026"/>
            <a:ext cx="711523" cy="750190"/>
          </a:xfrm>
          <a:prstGeom prst="rect">
            <a:avLst/>
          </a:prstGeom>
        </p:spPr>
      </p:pic>
      <p:sp>
        <p:nvSpPr>
          <p:cNvPr id="13" name="12 Rectángulo"/>
          <p:cNvSpPr/>
          <p:nvPr/>
        </p:nvSpPr>
        <p:spPr>
          <a:xfrm>
            <a:off x="3779912" y="14046"/>
            <a:ext cx="5364088" cy="836712"/>
          </a:xfrm>
          <a:prstGeom prst="rect">
            <a:avLst/>
          </a:prstGeom>
          <a:solidFill>
            <a:srgbClr val="0070C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600" b="1" dirty="0"/>
              <a:t>INGENIERIA EN INFORMÁTICA</a:t>
            </a:r>
          </a:p>
          <a:p>
            <a:pPr algn="ctr"/>
            <a:r>
              <a:rPr lang="es-VE" sz="1600" b="1" dirty="0"/>
              <a:t>SISTEMAS DE BASE DE DATOS I</a:t>
            </a:r>
            <a:endParaRPr lang="es-VE" sz="1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7 Título"/>
          <p:cNvSpPr>
            <a:spLocks noGrp="1"/>
          </p:cNvSpPr>
          <p:nvPr>
            <p:ph type="title"/>
          </p:nvPr>
        </p:nvSpPr>
        <p:spPr>
          <a:xfrm>
            <a:off x="899592" y="1357298"/>
            <a:ext cx="7772400" cy="1037955"/>
          </a:xfrm>
        </p:spPr>
        <p:txBody>
          <a:bodyPr/>
          <a:lstStyle/>
          <a:p>
            <a:pPr algn="ctr"/>
            <a:r>
              <a:rPr lang="es-ES_tradnl" sz="3200" dirty="0"/>
              <a:t>SISTEMA DE BASE DE DATOS (SBD)</a:t>
            </a:r>
            <a:endParaRPr lang="es-VE" sz="3200" dirty="0"/>
          </a:p>
        </p:txBody>
      </p:sp>
      <p:sp>
        <p:nvSpPr>
          <p:cNvPr id="9" name="8 Rectángulo"/>
          <p:cNvSpPr/>
          <p:nvPr/>
        </p:nvSpPr>
        <p:spPr>
          <a:xfrm>
            <a:off x="395536" y="13484"/>
            <a:ext cx="3312368" cy="836712"/>
          </a:xfrm>
          <a:prstGeom prst="rect">
            <a:avLst/>
          </a:prstGeom>
          <a:solidFill>
            <a:srgbClr val="00206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VE" sz="1600" b="1" dirty="0"/>
              <a:t>UNIVERSIDAD NACIONAL</a:t>
            </a:r>
          </a:p>
          <a:p>
            <a:pPr algn="r"/>
            <a:r>
              <a:rPr lang="es-VE" sz="1400" b="1" dirty="0"/>
              <a:t>EXPERIMENTAL DE GUAYANA</a:t>
            </a:r>
          </a:p>
        </p:txBody>
      </p:sp>
      <p:pic>
        <p:nvPicPr>
          <p:cNvPr id="12" name="11 Imagen" descr="une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57026"/>
            <a:ext cx="711523" cy="750190"/>
          </a:xfrm>
          <a:prstGeom prst="rect">
            <a:avLst/>
          </a:prstGeom>
        </p:spPr>
      </p:pic>
      <p:sp>
        <p:nvSpPr>
          <p:cNvPr id="13" name="12 Rectángulo"/>
          <p:cNvSpPr/>
          <p:nvPr/>
        </p:nvSpPr>
        <p:spPr>
          <a:xfrm>
            <a:off x="3779912" y="14046"/>
            <a:ext cx="5364088" cy="836712"/>
          </a:xfrm>
          <a:prstGeom prst="rect">
            <a:avLst/>
          </a:prstGeom>
          <a:solidFill>
            <a:srgbClr val="0070C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600" b="1" dirty="0"/>
              <a:t>INGENIERIA EN INFORMÁTICA</a:t>
            </a:r>
          </a:p>
          <a:p>
            <a:pPr algn="ctr"/>
            <a:r>
              <a:rPr lang="es-VE" sz="1600" b="1" dirty="0"/>
              <a:t>SISTEMAS DE BASE DE DATOS I</a:t>
            </a:r>
            <a:endParaRPr lang="es-VE" sz="14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3">
                <a:lumMod val="60000"/>
                <a:lumOff val="40000"/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143108" y="2928934"/>
            <a:ext cx="5609924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13 Rectángulo"/>
          <p:cNvSpPr/>
          <p:nvPr/>
        </p:nvSpPr>
        <p:spPr>
          <a:xfrm>
            <a:off x="3143240" y="3286124"/>
            <a:ext cx="1285884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15" name="14 Rectángulo"/>
          <p:cNvSpPr/>
          <p:nvPr/>
        </p:nvSpPr>
        <p:spPr>
          <a:xfrm>
            <a:off x="3143240" y="3571876"/>
            <a:ext cx="1285884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16" name="15 Rectángulo"/>
          <p:cNvSpPr/>
          <p:nvPr/>
        </p:nvSpPr>
        <p:spPr>
          <a:xfrm>
            <a:off x="3143240" y="3786190"/>
            <a:ext cx="1285884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17" name="16 Rectángulo"/>
          <p:cNvSpPr/>
          <p:nvPr/>
        </p:nvSpPr>
        <p:spPr>
          <a:xfrm>
            <a:off x="3143240" y="4071942"/>
            <a:ext cx="1285884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18" name="17 CuadroTexto"/>
          <p:cNvSpPr txBox="1"/>
          <p:nvPr/>
        </p:nvSpPr>
        <p:spPr>
          <a:xfrm>
            <a:off x="2071670" y="5143512"/>
            <a:ext cx="7922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1400" dirty="0"/>
              <a:t>Usuario </a:t>
            </a:r>
          </a:p>
          <a:p>
            <a:r>
              <a:rPr lang="es-VE" sz="1400" dirty="0"/>
              <a:t>Final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2928926" y="5143512"/>
            <a:ext cx="17636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1400" dirty="0"/>
              <a:t>Interfaz de aplicación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7072330" y="5143512"/>
            <a:ext cx="4106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1400" dirty="0" err="1"/>
              <a:t>BD</a:t>
            </a:r>
            <a:endParaRPr lang="es-VE" sz="1400" dirty="0"/>
          </a:p>
        </p:txBody>
      </p:sp>
      <p:sp>
        <p:nvSpPr>
          <p:cNvPr id="21" name="20 CuadroTexto"/>
          <p:cNvSpPr txBox="1"/>
          <p:nvPr/>
        </p:nvSpPr>
        <p:spPr>
          <a:xfrm>
            <a:off x="5054539" y="5142125"/>
            <a:ext cx="946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1400" dirty="0"/>
              <a:t>Peticiones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395536" y="13484"/>
            <a:ext cx="3312368" cy="836712"/>
          </a:xfrm>
          <a:prstGeom prst="rect">
            <a:avLst/>
          </a:prstGeom>
          <a:solidFill>
            <a:srgbClr val="00206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VE" sz="1600" b="1" dirty="0"/>
              <a:t>UNIVERSIDAD NACIONAL</a:t>
            </a:r>
          </a:p>
          <a:p>
            <a:pPr algn="r"/>
            <a:r>
              <a:rPr lang="es-VE" sz="1400" b="1" dirty="0"/>
              <a:t>EXPERIMENTAL DE GUAYANA</a:t>
            </a:r>
          </a:p>
        </p:txBody>
      </p:sp>
      <p:pic>
        <p:nvPicPr>
          <p:cNvPr id="6" name="5 Imagen" descr="une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57026"/>
            <a:ext cx="711523" cy="750190"/>
          </a:xfrm>
          <a:prstGeom prst="rect">
            <a:avLst/>
          </a:prstGeom>
        </p:spPr>
      </p:pic>
      <p:sp>
        <p:nvSpPr>
          <p:cNvPr id="7" name="6 Rectángulo"/>
          <p:cNvSpPr/>
          <p:nvPr/>
        </p:nvSpPr>
        <p:spPr>
          <a:xfrm>
            <a:off x="3779912" y="14046"/>
            <a:ext cx="5364088" cy="836712"/>
          </a:xfrm>
          <a:prstGeom prst="rect">
            <a:avLst/>
          </a:prstGeom>
          <a:solidFill>
            <a:srgbClr val="0070C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600" b="1" dirty="0"/>
              <a:t>INGENIERIA EN INFORMÁTICA</a:t>
            </a:r>
          </a:p>
          <a:p>
            <a:pPr algn="ctr"/>
            <a:r>
              <a:rPr lang="es-VE" sz="1600" b="1" dirty="0"/>
              <a:t>SISTEMAS DE BASE DE DATOS I</a:t>
            </a:r>
            <a:endParaRPr lang="es-VE" sz="1400" b="1" dirty="0"/>
          </a:p>
        </p:txBody>
      </p:sp>
      <p:grpSp>
        <p:nvGrpSpPr>
          <p:cNvPr id="2" name="14 Grupo"/>
          <p:cNvGrpSpPr/>
          <p:nvPr/>
        </p:nvGrpSpPr>
        <p:grpSpPr>
          <a:xfrm>
            <a:off x="2143108" y="2143116"/>
            <a:ext cx="5000660" cy="2981341"/>
            <a:chOff x="1928794" y="2786058"/>
            <a:chExt cx="5000660" cy="2981341"/>
          </a:xfrm>
        </p:grpSpPr>
        <p:pic>
          <p:nvPicPr>
            <p:cNvPr id="8" name="7 Imagen" descr="forntend.png"/>
            <p:cNvPicPr>
              <a:picLocks noChangeAspect="1"/>
            </p:cNvPicPr>
            <p:nvPr/>
          </p:nvPicPr>
          <p:blipFill>
            <a:blip r:embed="rId4"/>
            <a:srcRect r="16455"/>
            <a:stretch>
              <a:fillRect/>
            </a:stretch>
          </p:blipFill>
          <p:spPr>
            <a:xfrm>
              <a:off x="1928794" y="2786058"/>
              <a:ext cx="5000660" cy="2981341"/>
            </a:xfrm>
            <a:prstGeom prst="rect">
              <a:avLst/>
            </a:prstGeom>
          </p:spPr>
        </p:pic>
        <p:sp>
          <p:nvSpPr>
            <p:cNvPr id="9" name="8 Rectángulo"/>
            <p:cNvSpPr/>
            <p:nvPr/>
          </p:nvSpPr>
          <p:spPr>
            <a:xfrm>
              <a:off x="3643306" y="2798758"/>
              <a:ext cx="2428892" cy="42862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VE"/>
            </a:p>
          </p:txBody>
        </p:sp>
        <p:sp>
          <p:nvSpPr>
            <p:cNvPr id="10" name="9 Rectángulo"/>
            <p:cNvSpPr/>
            <p:nvPr/>
          </p:nvSpPr>
          <p:spPr>
            <a:xfrm>
              <a:off x="4357686" y="5286388"/>
              <a:ext cx="2428892" cy="42862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VE"/>
            </a:p>
          </p:txBody>
        </p:sp>
        <p:sp>
          <p:nvSpPr>
            <p:cNvPr id="11" name="10 Rectángulo"/>
            <p:cNvSpPr/>
            <p:nvPr/>
          </p:nvSpPr>
          <p:spPr>
            <a:xfrm rot="5400000">
              <a:off x="6285719" y="3618707"/>
              <a:ext cx="808042" cy="42862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VE"/>
            </a:p>
          </p:txBody>
        </p:sp>
        <p:sp>
          <p:nvSpPr>
            <p:cNvPr id="13" name="12 Rectángulo"/>
            <p:cNvSpPr/>
            <p:nvPr/>
          </p:nvSpPr>
          <p:spPr>
            <a:xfrm>
              <a:off x="3286116" y="4357694"/>
              <a:ext cx="3571900" cy="642942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VE"/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3428992" y="4357694"/>
              <a:ext cx="1500198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VE" sz="1100" dirty="0">
                  <a:solidFill>
                    <a:schemeClr val="bg1"/>
                  </a:solidFill>
                </a:rPr>
                <a:t>Interfaz de la aplicación (de escritorio, web…</a:t>
              </a:r>
            </a:p>
          </p:txBody>
        </p:sp>
        <p:sp>
          <p:nvSpPr>
            <p:cNvPr id="14" name="13 CuadroTexto"/>
            <p:cNvSpPr txBox="1"/>
            <p:nvPr/>
          </p:nvSpPr>
          <p:spPr>
            <a:xfrm>
              <a:off x="5214942" y="4429132"/>
              <a:ext cx="1500198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VE" sz="1100" dirty="0" err="1">
                  <a:solidFill>
                    <a:schemeClr val="bg1"/>
                  </a:solidFill>
                </a:rPr>
                <a:t>BD</a:t>
              </a:r>
              <a:r>
                <a:rPr lang="es-VE" sz="1100" dirty="0">
                  <a:solidFill>
                    <a:schemeClr val="bg1"/>
                  </a:solidFill>
                </a:rPr>
                <a:t>, almacenamiento, procesamiento de datos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7 Título"/>
          <p:cNvSpPr>
            <a:spLocks noGrp="1"/>
          </p:cNvSpPr>
          <p:nvPr>
            <p:ph type="title"/>
          </p:nvPr>
        </p:nvSpPr>
        <p:spPr>
          <a:xfrm>
            <a:off x="899592" y="1844824"/>
            <a:ext cx="7772400" cy="1037955"/>
          </a:xfrm>
        </p:spPr>
        <p:txBody>
          <a:bodyPr/>
          <a:lstStyle/>
          <a:p>
            <a:pPr algn="ctr"/>
            <a:r>
              <a:rPr lang="es-ES_tradnl" sz="3200" dirty="0"/>
              <a:t>Usuarios de un SISTEMA DE BASE DE DATOS (SBD)</a:t>
            </a:r>
            <a:endParaRPr lang="es-VE" sz="3200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899592" y="3717032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s-VE" sz="2400" dirty="0"/>
          </a:p>
        </p:txBody>
      </p:sp>
      <p:graphicFrame>
        <p:nvGraphicFramePr>
          <p:cNvPr id="12" name="11 Diagrama"/>
          <p:cNvGraphicFramePr/>
          <p:nvPr/>
        </p:nvGraphicFramePr>
        <p:xfrm>
          <a:off x="1619672" y="3501008"/>
          <a:ext cx="6840760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3" name="Picture 6" descr="usuarios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99592" y="3284984"/>
            <a:ext cx="2209800" cy="1524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7 Rectángulo"/>
          <p:cNvSpPr/>
          <p:nvPr/>
        </p:nvSpPr>
        <p:spPr>
          <a:xfrm>
            <a:off x="395536" y="13484"/>
            <a:ext cx="3312368" cy="836712"/>
          </a:xfrm>
          <a:prstGeom prst="rect">
            <a:avLst/>
          </a:prstGeom>
          <a:solidFill>
            <a:srgbClr val="00206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VE" sz="1600" b="1" dirty="0"/>
              <a:t>UNIVERSIDAD NACIONAL</a:t>
            </a:r>
          </a:p>
          <a:p>
            <a:pPr algn="r"/>
            <a:r>
              <a:rPr lang="es-VE" sz="1400" b="1" dirty="0"/>
              <a:t>EXPERIMENTAL DE GUAYANA</a:t>
            </a:r>
          </a:p>
        </p:txBody>
      </p:sp>
      <p:pic>
        <p:nvPicPr>
          <p:cNvPr id="9" name="8 Imagen" descr="uneg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67544" y="57026"/>
            <a:ext cx="711523" cy="750190"/>
          </a:xfrm>
          <a:prstGeom prst="rect">
            <a:avLst/>
          </a:prstGeom>
        </p:spPr>
      </p:pic>
      <p:sp>
        <p:nvSpPr>
          <p:cNvPr id="14" name="13 Rectángulo"/>
          <p:cNvSpPr/>
          <p:nvPr/>
        </p:nvSpPr>
        <p:spPr>
          <a:xfrm>
            <a:off x="3779912" y="14046"/>
            <a:ext cx="5364088" cy="836712"/>
          </a:xfrm>
          <a:prstGeom prst="rect">
            <a:avLst/>
          </a:prstGeom>
          <a:solidFill>
            <a:srgbClr val="0070C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600" b="1" dirty="0"/>
              <a:t>INGENIERIA EN INFORMÁTICA</a:t>
            </a:r>
          </a:p>
          <a:p>
            <a:pPr algn="ctr"/>
            <a:r>
              <a:rPr lang="es-VE" sz="1600" b="1" dirty="0"/>
              <a:t>SISTEMAS DE BASE DE DATOS I</a:t>
            </a:r>
            <a:endParaRPr lang="es-VE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A91F19B9-33E9-4766-9292-8FA9B8A8A2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>
                                            <p:graphicEl>
                                              <a:dgm id="{A91F19B9-33E9-4766-9292-8FA9B8A8A2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75A71345-B9A8-4E7D-A205-B391A781A8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>
                                            <p:graphicEl>
                                              <a:dgm id="{75A71345-B9A8-4E7D-A205-B391A781A8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840A3E8F-5148-4CF5-9749-EAD0D8A9C6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>
                                            <p:graphicEl>
                                              <a:dgm id="{840A3E8F-5148-4CF5-9749-EAD0D8A9C6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6D7B1DF7-E42A-4E8E-B58C-6CB9ABFFAE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">
                                            <p:graphicEl>
                                              <a:dgm id="{6D7B1DF7-E42A-4E8E-B58C-6CB9ABFFAE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35EF839E-4921-4E40-B92C-742E654170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2">
                                            <p:graphicEl>
                                              <a:dgm id="{35EF839E-4921-4E40-B92C-742E654170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79009CBA-2462-4964-BA62-FC3AF4ED48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2">
                                            <p:graphicEl>
                                              <a:dgm id="{79009CBA-2462-4964-BA62-FC3AF4ED48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7 Título"/>
          <p:cNvSpPr>
            <a:spLocks noGrp="1"/>
          </p:cNvSpPr>
          <p:nvPr>
            <p:ph type="title"/>
          </p:nvPr>
        </p:nvSpPr>
        <p:spPr>
          <a:xfrm>
            <a:off x="3131840" y="1844824"/>
            <a:ext cx="5540152" cy="1037955"/>
          </a:xfrm>
        </p:spPr>
        <p:txBody>
          <a:bodyPr/>
          <a:lstStyle/>
          <a:p>
            <a:pPr algn="ctr"/>
            <a:r>
              <a:rPr lang="es-ES_tradnl" sz="3200" dirty="0"/>
              <a:t>Funciones de un </a:t>
            </a:r>
            <a:r>
              <a:rPr lang="es-ES_tradnl" sz="3200" dirty="0" err="1"/>
              <a:t>dba</a:t>
            </a:r>
            <a:endParaRPr lang="es-VE" sz="3200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899592" y="3717032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s-VE" sz="2400" dirty="0"/>
          </a:p>
        </p:txBody>
      </p:sp>
      <p:pic>
        <p:nvPicPr>
          <p:cNvPr id="2050" name="Picture 2" descr="db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4221088"/>
            <a:ext cx="2304256" cy="2376264"/>
          </a:xfrm>
          <a:prstGeom prst="rect">
            <a:avLst/>
          </a:prstGeom>
          <a:noFill/>
        </p:spPr>
      </p:pic>
      <p:pic>
        <p:nvPicPr>
          <p:cNvPr id="9" name="Picture 5" descr="db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2420888"/>
            <a:ext cx="2400300" cy="1905000"/>
          </a:xfrm>
          <a:prstGeom prst="rect">
            <a:avLst/>
          </a:prstGeom>
          <a:noFill/>
        </p:spPr>
      </p:pic>
      <p:graphicFrame>
        <p:nvGraphicFramePr>
          <p:cNvPr id="15" name="14 Diagrama"/>
          <p:cNvGraphicFramePr/>
          <p:nvPr/>
        </p:nvGraphicFramePr>
        <p:xfrm>
          <a:off x="3491880" y="3284984"/>
          <a:ext cx="5152373" cy="2585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2" name="11 Rectángulo"/>
          <p:cNvSpPr/>
          <p:nvPr/>
        </p:nvSpPr>
        <p:spPr>
          <a:xfrm>
            <a:off x="395536" y="13484"/>
            <a:ext cx="3312368" cy="836712"/>
          </a:xfrm>
          <a:prstGeom prst="rect">
            <a:avLst/>
          </a:prstGeom>
          <a:solidFill>
            <a:srgbClr val="00206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VE" sz="1600" b="1" dirty="0"/>
              <a:t>UNIVERSIDAD NACIONAL</a:t>
            </a:r>
          </a:p>
          <a:p>
            <a:pPr algn="r"/>
            <a:r>
              <a:rPr lang="es-VE" sz="1400" b="1" dirty="0"/>
              <a:t>EXPERIMENTAL DE GUAYANA</a:t>
            </a:r>
          </a:p>
        </p:txBody>
      </p:sp>
      <p:pic>
        <p:nvPicPr>
          <p:cNvPr id="13" name="12 Imagen" descr="uneg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67544" y="57026"/>
            <a:ext cx="711523" cy="750190"/>
          </a:xfrm>
          <a:prstGeom prst="rect">
            <a:avLst/>
          </a:prstGeom>
        </p:spPr>
      </p:pic>
      <p:sp>
        <p:nvSpPr>
          <p:cNvPr id="14" name="13 Rectángulo"/>
          <p:cNvSpPr/>
          <p:nvPr/>
        </p:nvSpPr>
        <p:spPr>
          <a:xfrm>
            <a:off x="3779912" y="14046"/>
            <a:ext cx="5364088" cy="836712"/>
          </a:xfrm>
          <a:prstGeom prst="rect">
            <a:avLst/>
          </a:prstGeom>
          <a:solidFill>
            <a:srgbClr val="0070C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600" b="1" dirty="0"/>
              <a:t>INGENIERIA EN INFORMÁTICA</a:t>
            </a:r>
          </a:p>
          <a:p>
            <a:pPr algn="ctr"/>
            <a:r>
              <a:rPr lang="es-VE" sz="1600" b="1" dirty="0"/>
              <a:t>SISTEMAS DE BASE DE DATOS I</a:t>
            </a:r>
            <a:endParaRPr lang="es-VE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3D576583-12C3-4048-8B5F-E8E24F5137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>
                                            <p:graphicEl>
                                              <a:dgm id="{3D576583-12C3-4048-8B5F-E8E24F5137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A9D85FBD-B392-44BD-8380-8835129C13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5">
                                            <p:graphicEl>
                                              <a:dgm id="{A9D85FBD-B392-44BD-8380-8835129C13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33636EC6-E3D2-4356-9815-58B7F3B905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">
                                            <p:graphicEl>
                                              <a:dgm id="{33636EC6-E3D2-4356-9815-58B7F3B905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B64E576A-5434-4619-A529-CBAD3E3437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5">
                                            <p:graphicEl>
                                              <a:dgm id="{B64E576A-5434-4619-A529-CBAD3E3437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E4F36B30-9D71-419C-A2E8-259A0C073D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5">
                                            <p:graphicEl>
                                              <a:dgm id="{E4F36B30-9D71-419C-A2E8-259A0C073D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7FE8F2E5-C9FD-4CDF-BF0F-6E5D5FB4D8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5">
                                            <p:graphicEl>
                                              <a:dgm id="{7FE8F2E5-C9FD-4CDF-BF0F-6E5D5FB4D8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5B57B82A-E6D3-4DEC-BF7B-63B8B5773D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5">
                                            <p:graphicEl>
                                              <a:dgm id="{5B57B82A-E6D3-4DEC-BF7B-63B8B5773D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A18A85CF-456B-4943-B316-BCAF4AFDE1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5">
                                            <p:graphicEl>
                                              <a:dgm id="{A18A85CF-456B-4943-B316-BCAF4AFDE1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269A56A0-78AE-498A-8762-EF3995EE57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5">
                                            <p:graphicEl>
                                              <a:dgm id="{269A56A0-78AE-498A-8762-EF3995EE57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5F22D49F-C5BE-43EF-AB92-403E695A84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>
                                            <p:graphicEl>
                                              <a:dgm id="{5F22D49F-C5BE-43EF-AB92-403E695A84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42FC48A0-82D8-4EE5-9513-67DC3F5E96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">
                                            <p:graphicEl>
                                              <a:dgm id="{42FC48A0-82D8-4EE5-9513-67DC3F5E96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41D99F07-F64F-4E88-AFBE-DD47E62956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5">
                                            <p:graphicEl>
                                              <a:dgm id="{41D99F07-F64F-4E88-AFBE-DD47E62956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F67F89C0-26FA-4C88-8734-1EAC0711B5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5">
                                            <p:graphicEl>
                                              <a:dgm id="{F67F89C0-26FA-4C88-8734-1EAC0711B5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E346E0A9-F8B7-4824-81BA-0D6B56524B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5">
                                            <p:graphicEl>
                                              <a:dgm id="{E346E0A9-F8B7-4824-81BA-0D6B56524B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755576" y="311110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just"/>
            <a:r>
              <a:rPr lang="es-VE" sz="2400" dirty="0"/>
              <a:t> </a:t>
            </a:r>
          </a:p>
          <a:p>
            <a:pPr algn="just"/>
            <a:endParaRPr lang="es-VE" sz="2400" dirty="0"/>
          </a:p>
          <a:p>
            <a:pPr algn="just"/>
            <a:endParaRPr lang="es-VE" sz="2400" dirty="0"/>
          </a:p>
          <a:p>
            <a:pPr algn="just"/>
            <a:endParaRPr lang="es-VE" sz="2400" dirty="0"/>
          </a:p>
          <a:p>
            <a:pPr algn="just"/>
            <a:endParaRPr lang="es-VE" sz="2400" dirty="0"/>
          </a:p>
          <a:p>
            <a:pPr algn="just"/>
            <a:r>
              <a:rPr lang="es-VE" sz="2400" dirty="0"/>
              <a:t>La arquitectura o Modelo ANSI-</a:t>
            </a:r>
            <a:r>
              <a:rPr lang="es-VE" sz="2400" dirty="0" err="1"/>
              <a:t>SPARC</a:t>
            </a:r>
            <a:r>
              <a:rPr lang="es-VE" sz="2400" dirty="0"/>
              <a:t>, (American </a:t>
            </a:r>
            <a:r>
              <a:rPr lang="es-VE" sz="2400" dirty="0" err="1"/>
              <a:t>National</a:t>
            </a:r>
            <a:r>
              <a:rPr lang="es-VE" sz="2400" dirty="0"/>
              <a:t> </a:t>
            </a:r>
            <a:r>
              <a:rPr lang="es-VE" sz="2400" dirty="0" err="1"/>
              <a:t>Standards</a:t>
            </a:r>
            <a:r>
              <a:rPr lang="es-VE" sz="2400" dirty="0"/>
              <a:t> </a:t>
            </a:r>
            <a:r>
              <a:rPr lang="es-VE" sz="2400" dirty="0" err="1"/>
              <a:t>Institute</a:t>
            </a:r>
            <a:r>
              <a:rPr lang="es-VE" sz="2400" dirty="0"/>
              <a:t>, </a:t>
            </a:r>
            <a:r>
              <a:rPr lang="es-VE" sz="2400" dirty="0" err="1"/>
              <a:t>Standards</a:t>
            </a:r>
            <a:r>
              <a:rPr lang="es-VE" sz="2400" dirty="0"/>
              <a:t> </a:t>
            </a:r>
            <a:r>
              <a:rPr lang="es-VE" sz="2400" dirty="0" err="1"/>
              <a:t>Planning</a:t>
            </a:r>
            <a:r>
              <a:rPr lang="es-VE" sz="2400" dirty="0"/>
              <a:t> And </a:t>
            </a:r>
            <a:r>
              <a:rPr lang="es-VE" sz="2400" dirty="0" err="1"/>
              <a:t>Requirements</a:t>
            </a:r>
            <a:r>
              <a:rPr lang="es-VE" sz="2400" dirty="0"/>
              <a:t> </a:t>
            </a:r>
            <a:r>
              <a:rPr lang="es-VE" sz="2400" dirty="0" err="1"/>
              <a:t>Committee</a:t>
            </a:r>
            <a:r>
              <a:rPr lang="es-VE" sz="2400" dirty="0"/>
              <a:t>), es un estándar de diseño abstracto para un sistema de bases de datos, fue propuesto por primera vez en el año de 1975 por la empresa ANSI.</a:t>
            </a:r>
          </a:p>
          <a:p>
            <a:pPr algn="just"/>
            <a:endParaRPr lang="es-VE" sz="2400" dirty="0"/>
          </a:p>
          <a:p>
            <a:pPr algn="just"/>
            <a:r>
              <a:rPr lang="es-VE" sz="2400" dirty="0"/>
              <a:t>El objetivo de esta arquitectura, también llamada Arquitectura de tres niveles, es separar la vista de los usuarios</a:t>
            </a:r>
            <a:endParaRPr lang="es-ES" sz="2400" dirty="0"/>
          </a:p>
        </p:txBody>
      </p:sp>
      <p:sp>
        <p:nvSpPr>
          <p:cNvPr id="8" name="7 Rectángulo"/>
          <p:cNvSpPr/>
          <p:nvPr/>
        </p:nvSpPr>
        <p:spPr>
          <a:xfrm>
            <a:off x="395536" y="13484"/>
            <a:ext cx="3312368" cy="836712"/>
          </a:xfrm>
          <a:prstGeom prst="rect">
            <a:avLst/>
          </a:prstGeom>
          <a:solidFill>
            <a:srgbClr val="00206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VE" sz="1600" b="1" dirty="0"/>
              <a:t>UNIVERSIDAD NACIONAL</a:t>
            </a:r>
          </a:p>
          <a:p>
            <a:pPr algn="r"/>
            <a:r>
              <a:rPr lang="es-VE" sz="1400" b="1" dirty="0"/>
              <a:t>EXPERIMENTAL DE GUAYANA</a:t>
            </a:r>
          </a:p>
        </p:txBody>
      </p:sp>
      <p:pic>
        <p:nvPicPr>
          <p:cNvPr id="10" name="9 Imagen" descr="une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57026"/>
            <a:ext cx="711523" cy="750190"/>
          </a:xfrm>
          <a:prstGeom prst="rect">
            <a:avLst/>
          </a:prstGeom>
        </p:spPr>
      </p:pic>
      <p:sp>
        <p:nvSpPr>
          <p:cNvPr id="11" name="10 Rectángulo"/>
          <p:cNvSpPr/>
          <p:nvPr/>
        </p:nvSpPr>
        <p:spPr>
          <a:xfrm>
            <a:off x="3779912" y="14046"/>
            <a:ext cx="5364088" cy="836712"/>
          </a:xfrm>
          <a:prstGeom prst="rect">
            <a:avLst/>
          </a:prstGeom>
          <a:solidFill>
            <a:srgbClr val="0070C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600" b="1" dirty="0"/>
              <a:t>INGENIERIA EN INFORMÁTICA</a:t>
            </a:r>
          </a:p>
          <a:p>
            <a:pPr algn="ctr"/>
            <a:r>
              <a:rPr lang="es-VE" sz="1600" b="1" dirty="0"/>
              <a:t>SISTEMAS DE BASE DE DATOS I</a:t>
            </a:r>
            <a:endParaRPr lang="es-VE" sz="1400" b="1" dirty="0"/>
          </a:p>
        </p:txBody>
      </p:sp>
      <p:sp>
        <p:nvSpPr>
          <p:cNvPr id="12" name="7 Título"/>
          <p:cNvSpPr txBox="1">
            <a:spLocks/>
          </p:cNvSpPr>
          <p:nvPr/>
        </p:nvSpPr>
        <p:spPr>
          <a:xfrm>
            <a:off x="1979712" y="1556792"/>
            <a:ext cx="5540152" cy="1037955"/>
          </a:xfrm>
          <a:prstGeom prst="rect">
            <a:avLst/>
          </a:prstGeom>
        </p:spPr>
        <p:txBody>
          <a:bodyPr vert="horz" anchor="b">
            <a:noAutofit/>
            <a:scene3d>
              <a:camera prst="orthographicFront">
                <a:rot lat="0" lon="0" rev="0"/>
              </a:camera>
              <a:lightRig rig="contrasting" dir="t">
                <a:rot lat="0" lon="0" rev="7500000"/>
              </a:lightRig>
            </a:scene3d>
            <a:sp3d contourW="6350" prstMaterial="metal">
              <a:bevelT w="13081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200" b="1" i="0" u="none" strike="noStrike" kern="1200" cap="all" spc="-150" normalizeH="0" baseline="0" noProof="0">
                <a:ln/>
                <a:solidFill>
                  <a:schemeClr val="tx1"/>
                </a:solidFill>
                <a:effectLst>
                  <a:reflection blurRad="12700" stA="50000" endPos="50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Arquitectura de un sbd (SPARC-ANSI)</a:t>
            </a:r>
            <a:endParaRPr kumimoji="0" lang="es-VE" sz="3200" b="1" i="0" u="none" strike="noStrike" kern="1200" cap="all" spc="-150" normalizeH="0" baseline="0" noProof="0" dirty="0">
              <a:ln/>
              <a:solidFill>
                <a:schemeClr val="tx1"/>
              </a:solidFill>
              <a:effectLst>
                <a:reflection blurRad="12700" stA="50000" endPos="50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7 Título"/>
          <p:cNvSpPr>
            <a:spLocks noGrp="1"/>
          </p:cNvSpPr>
          <p:nvPr>
            <p:ph type="title"/>
          </p:nvPr>
        </p:nvSpPr>
        <p:spPr>
          <a:xfrm>
            <a:off x="1979712" y="1556792"/>
            <a:ext cx="5540152" cy="1037955"/>
          </a:xfrm>
        </p:spPr>
        <p:txBody>
          <a:bodyPr/>
          <a:lstStyle/>
          <a:p>
            <a:pPr algn="ctr"/>
            <a:r>
              <a:rPr lang="es-ES_tradnl" sz="3200" dirty="0"/>
              <a:t>Arquitectura de un </a:t>
            </a:r>
            <a:r>
              <a:rPr lang="es-ES_tradnl" sz="3200" dirty="0" err="1"/>
              <a:t>sbd</a:t>
            </a:r>
            <a:r>
              <a:rPr lang="es-ES_tradnl" sz="3200" dirty="0"/>
              <a:t> (SPARC-ANSI)</a:t>
            </a:r>
            <a:endParaRPr lang="es-VE" sz="3200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899592" y="3717032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s-VE" sz="2400" dirty="0"/>
          </a:p>
        </p:txBody>
      </p:sp>
      <p:pic>
        <p:nvPicPr>
          <p:cNvPr id="12" name="Picture 5" descr="spark"/>
          <p:cNvPicPr>
            <a:picLocks noChangeAspect="1" noChangeArrowheads="1"/>
          </p:cNvPicPr>
          <p:nvPr/>
        </p:nvPicPr>
        <p:blipFill>
          <a:blip r:embed="rId3" cstate="print"/>
          <a:srcRect t="11929"/>
          <a:stretch>
            <a:fillRect/>
          </a:stretch>
        </p:blipFill>
        <p:spPr bwMode="auto">
          <a:xfrm>
            <a:off x="1043608" y="2708920"/>
            <a:ext cx="7440613" cy="3721249"/>
          </a:xfrm>
          <a:prstGeom prst="rect">
            <a:avLst/>
          </a:prstGeom>
          <a:noFill/>
        </p:spPr>
      </p:pic>
      <p:sp>
        <p:nvSpPr>
          <p:cNvPr id="8" name="7 Rectángulo"/>
          <p:cNvSpPr/>
          <p:nvPr/>
        </p:nvSpPr>
        <p:spPr>
          <a:xfrm>
            <a:off x="395536" y="13484"/>
            <a:ext cx="3312368" cy="836712"/>
          </a:xfrm>
          <a:prstGeom prst="rect">
            <a:avLst/>
          </a:prstGeom>
          <a:solidFill>
            <a:srgbClr val="00206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VE" sz="1600" b="1" dirty="0"/>
              <a:t>UNIVERSIDAD NACIONAL</a:t>
            </a:r>
          </a:p>
          <a:p>
            <a:pPr algn="r"/>
            <a:r>
              <a:rPr lang="es-VE" sz="1400" b="1" dirty="0"/>
              <a:t>EXPERIMENTAL DE GUAYANA</a:t>
            </a:r>
          </a:p>
        </p:txBody>
      </p:sp>
      <p:pic>
        <p:nvPicPr>
          <p:cNvPr id="9" name="8 Imagen" descr="une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7544" y="57026"/>
            <a:ext cx="711523" cy="750190"/>
          </a:xfrm>
          <a:prstGeom prst="rect">
            <a:avLst/>
          </a:prstGeom>
        </p:spPr>
      </p:pic>
      <p:sp>
        <p:nvSpPr>
          <p:cNvPr id="13" name="12 Rectángulo"/>
          <p:cNvSpPr/>
          <p:nvPr/>
        </p:nvSpPr>
        <p:spPr>
          <a:xfrm>
            <a:off x="3779912" y="14046"/>
            <a:ext cx="5364088" cy="836712"/>
          </a:xfrm>
          <a:prstGeom prst="rect">
            <a:avLst/>
          </a:prstGeom>
          <a:solidFill>
            <a:srgbClr val="0070C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600" b="1" dirty="0"/>
              <a:t>INGENIERIA EN INFORMÁTICA</a:t>
            </a:r>
          </a:p>
          <a:p>
            <a:pPr algn="ctr"/>
            <a:r>
              <a:rPr lang="es-VE" sz="1600" b="1" dirty="0"/>
              <a:t>SISTEMAS DE BASE DE DATOS I</a:t>
            </a:r>
            <a:endParaRPr lang="es-VE" sz="14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755576" y="311110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just"/>
            <a:r>
              <a:rPr lang="es-VE" sz="2400" dirty="0"/>
              <a:t> </a:t>
            </a:r>
          </a:p>
          <a:p>
            <a:pPr algn="just"/>
            <a:endParaRPr lang="es-VE" sz="2400" dirty="0"/>
          </a:p>
          <a:p>
            <a:pPr algn="just"/>
            <a:endParaRPr lang="es-VE" sz="2400" dirty="0"/>
          </a:p>
          <a:p>
            <a:pPr algn="just"/>
            <a:endParaRPr lang="es-VE" sz="2400" dirty="0"/>
          </a:p>
          <a:p>
            <a:pPr algn="just"/>
            <a:endParaRPr lang="es-VE" sz="2400" dirty="0"/>
          </a:p>
          <a:p>
            <a:pPr algn="just"/>
            <a:r>
              <a:rPr lang="es-VE" sz="2400" dirty="0"/>
              <a:t>Es el más cercano al almacenamiento físico, es decir,, describe la organización física de los datos, tal y como están almacenados en la computadora (estructuras de datos en disco y sus rutas de acceso). </a:t>
            </a:r>
          </a:p>
          <a:p>
            <a:pPr algn="just"/>
            <a:r>
              <a:rPr lang="es-VE" sz="2400" dirty="0"/>
              <a:t>Describe los detalles de cómo se almacenan físicamente los datos, relacionados a los archivos que contienen la información, su organización, los  registros, la longitud, los campos que los componen.</a:t>
            </a:r>
          </a:p>
          <a:p>
            <a:pPr algn="just"/>
            <a:endParaRPr lang="es-VE" sz="2400" dirty="0"/>
          </a:p>
        </p:txBody>
      </p:sp>
      <p:sp>
        <p:nvSpPr>
          <p:cNvPr id="9" name="7 Título"/>
          <p:cNvSpPr>
            <a:spLocks noGrp="1"/>
          </p:cNvSpPr>
          <p:nvPr>
            <p:ph type="title"/>
          </p:nvPr>
        </p:nvSpPr>
        <p:spPr>
          <a:xfrm>
            <a:off x="760040" y="1628800"/>
            <a:ext cx="7772400" cy="1037955"/>
          </a:xfrm>
        </p:spPr>
        <p:txBody>
          <a:bodyPr/>
          <a:lstStyle/>
          <a:p>
            <a:pPr algn="ctr"/>
            <a:r>
              <a:rPr lang="es-ES_tradnl" sz="3200" dirty="0"/>
              <a:t>Nivel interno</a:t>
            </a:r>
            <a:endParaRPr lang="es-VE" sz="3200" dirty="0"/>
          </a:p>
        </p:txBody>
      </p:sp>
      <p:sp>
        <p:nvSpPr>
          <p:cNvPr id="8" name="7 Rectángulo"/>
          <p:cNvSpPr/>
          <p:nvPr/>
        </p:nvSpPr>
        <p:spPr>
          <a:xfrm>
            <a:off x="395536" y="13484"/>
            <a:ext cx="3312368" cy="836712"/>
          </a:xfrm>
          <a:prstGeom prst="rect">
            <a:avLst/>
          </a:prstGeom>
          <a:solidFill>
            <a:srgbClr val="00206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VE" sz="1600" b="1" dirty="0"/>
              <a:t>UNIVERSIDAD NACIONAL</a:t>
            </a:r>
          </a:p>
          <a:p>
            <a:pPr algn="r"/>
            <a:r>
              <a:rPr lang="es-VE" sz="1400" b="1" dirty="0"/>
              <a:t>EXPERIMENTAL DE GUAYANA</a:t>
            </a:r>
          </a:p>
        </p:txBody>
      </p:sp>
      <p:pic>
        <p:nvPicPr>
          <p:cNvPr id="10" name="9 Imagen" descr="une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57026"/>
            <a:ext cx="711523" cy="750190"/>
          </a:xfrm>
          <a:prstGeom prst="rect">
            <a:avLst/>
          </a:prstGeom>
        </p:spPr>
      </p:pic>
      <p:sp>
        <p:nvSpPr>
          <p:cNvPr id="11" name="10 Rectángulo"/>
          <p:cNvSpPr/>
          <p:nvPr/>
        </p:nvSpPr>
        <p:spPr>
          <a:xfrm>
            <a:off x="3779912" y="14046"/>
            <a:ext cx="5364088" cy="836712"/>
          </a:xfrm>
          <a:prstGeom prst="rect">
            <a:avLst/>
          </a:prstGeom>
          <a:solidFill>
            <a:srgbClr val="0070C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600" b="1" dirty="0"/>
              <a:t>INGENIERIA EN INFORMÁTICA</a:t>
            </a:r>
          </a:p>
          <a:p>
            <a:pPr algn="ctr"/>
            <a:r>
              <a:rPr lang="es-VE" sz="1600" b="1" dirty="0"/>
              <a:t>SISTEMAS DE BASE DE DATOS I</a:t>
            </a:r>
            <a:endParaRPr lang="es-VE" sz="14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roPPT2007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53000"/>
                <a:satMod val="200000"/>
              </a:schemeClr>
              <a:schemeClr val="phClr">
                <a:tint val="78000"/>
                <a:satMod val="230000"/>
              </a:schemeClr>
            </a:duotone>
          </a:blip>
          <a:tile tx="0" ty="0" sx="90000" sy="9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2B63B17-83CB-43E4-BDF9-B353FEEC2FD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IntroPPT2007</Template>
  <TotalTime>0</TotalTime>
  <Words>1397</Words>
  <Application>Microsoft Office PowerPoint</Application>
  <PresentationFormat>Presentación en pantalla (4:3)</PresentationFormat>
  <Paragraphs>186</Paragraphs>
  <Slides>16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Calibri</vt:lpstr>
      <vt:lpstr>Corbel</vt:lpstr>
      <vt:lpstr>Wingdings</vt:lpstr>
      <vt:lpstr>Wingdings 2</vt:lpstr>
      <vt:lpstr>Wingdings 3</vt:lpstr>
      <vt:lpstr>IntroPPT2007</vt:lpstr>
      <vt:lpstr>Unidad i.- introduccion a los sistemas de bases de datos</vt:lpstr>
      <vt:lpstr>SISTEMA DE BASE DE DATOS (SBD)</vt:lpstr>
      <vt:lpstr>SISTEMA DE BASE DE DATOS (SBD)</vt:lpstr>
      <vt:lpstr>Presentación de PowerPoint</vt:lpstr>
      <vt:lpstr>Usuarios de un SISTEMA DE BASE DE DATOS (SBD)</vt:lpstr>
      <vt:lpstr>Funciones de un dba</vt:lpstr>
      <vt:lpstr>Presentación de PowerPoint</vt:lpstr>
      <vt:lpstr>Arquitectura de un sbd (SPARC-ANSI)</vt:lpstr>
      <vt:lpstr>Nivel interno</vt:lpstr>
      <vt:lpstr>Nivel externo</vt:lpstr>
      <vt:lpstr>Nivel conceptual</vt:lpstr>
      <vt:lpstr>Otro  ESQUEMA…</vt:lpstr>
      <vt:lpstr>Otro esquema…</vt:lpstr>
      <vt:lpstr>Otro esquema…</vt:lpstr>
      <vt:lpstr>Presentación de PowerPoint</vt:lpstr>
      <vt:lpstr>¿Qué ocurre ante una  petición del usuario?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2017-04-03T22:48:04Z</dcterms:created>
  <dcterms:modified xsi:type="dcterms:W3CDTF">2022-05-09T19:13:11Z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TC101769269990</vt:lpwstr>
  </property>
</Properties>
</file>