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7" r:id="rId2"/>
    <p:sldId id="256" r:id="rId3"/>
    <p:sldId id="295" r:id="rId4"/>
    <p:sldId id="259" r:id="rId5"/>
    <p:sldId id="260" r:id="rId6"/>
    <p:sldId id="296" r:id="rId7"/>
    <p:sldId id="303" r:id="rId8"/>
    <p:sldId id="263" r:id="rId9"/>
    <p:sldId id="258" r:id="rId10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Walter Turncoat" panose="020B0604020202020204" charset="0"/>
      <p:regular r:id="rId16"/>
    </p:embeddedFont>
    <p:embeddedFont>
      <p:font typeface="CHICKEN Pie Height" panose="020B0604020202020204" charset="0"/>
      <p:regular r:id="rId17"/>
    </p:embeddedFont>
    <p:embeddedFont>
      <p:font typeface="Top Secret" panose="020B0604020202020204" charset="0"/>
      <p:regular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  <p:embeddedFont>
      <p:font typeface="Muthiara -Demo Version-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FB9461-E5AC-47F8-8AA6-5BF79E793501}">
  <a:tblStyle styleId="{9DFB9461-E5AC-47F8-8AA6-5BF79E793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6B3EC-8770-4C4F-981F-48A8244F38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22503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72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3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19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822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879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62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38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7423694" y="2798737"/>
            <a:ext cx="1617944" cy="1829054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234989" y="2839988"/>
            <a:ext cx="1635537" cy="1783192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2332650" y="1867225"/>
            <a:ext cx="4478700" cy="10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32650" y="2971775"/>
            <a:ext cx="4478700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7351600" y="2783674"/>
            <a:ext cx="1613838" cy="1779823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435775" y="4406300"/>
            <a:ext cx="6350700" cy="3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46" name="Google Shape;146;p10"/>
          <p:cNvGrpSpPr/>
          <p:nvPr/>
        </p:nvGrpSpPr>
        <p:grpSpPr>
          <a:xfrm>
            <a:off x="7185170" y="2671550"/>
            <a:ext cx="1677505" cy="2096681"/>
            <a:chOff x="7185170" y="2671550"/>
            <a:chExt cx="1677505" cy="2096681"/>
          </a:xfrm>
        </p:grpSpPr>
        <p:sp>
          <p:nvSpPr>
            <p:cNvPr id="147" name="Google Shape;147;p10"/>
            <p:cNvSpPr/>
            <p:nvPr/>
          </p:nvSpPr>
          <p:spPr>
            <a:xfrm>
              <a:off x="7185170" y="4136225"/>
              <a:ext cx="430080" cy="200025"/>
            </a:xfrm>
            <a:custGeom>
              <a:avLst/>
              <a:gdLst/>
              <a:ahLst/>
              <a:cxnLst/>
              <a:rect l="l" t="t" r="r" b="b"/>
              <a:pathLst>
                <a:path w="12288" h="5715" extrusionOk="0">
                  <a:moveTo>
                    <a:pt x="12288" y="0"/>
                  </a:moveTo>
                  <a:cubicBezTo>
                    <a:pt x="9576" y="3613"/>
                    <a:pt x="4517" y="5715"/>
                    <a:pt x="0" y="571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8" name="Google Shape;148;p10"/>
            <p:cNvSpPr/>
            <p:nvPr/>
          </p:nvSpPr>
          <p:spPr>
            <a:xfrm>
              <a:off x="8608225" y="4085363"/>
              <a:ext cx="254450" cy="250875"/>
            </a:xfrm>
            <a:custGeom>
              <a:avLst/>
              <a:gdLst/>
              <a:ahLst/>
              <a:cxnLst/>
              <a:rect l="l" t="t" r="r" b="b"/>
              <a:pathLst>
                <a:path w="10178" h="10035" extrusionOk="0">
                  <a:moveTo>
                    <a:pt x="0" y="1177"/>
                  </a:moveTo>
                  <a:cubicBezTo>
                    <a:pt x="2720" y="-862"/>
                    <a:pt x="9177" y="-121"/>
                    <a:pt x="10001" y="3177"/>
                  </a:cubicBezTo>
                  <a:cubicBezTo>
                    <a:pt x="10708" y="6006"/>
                    <a:pt x="7488" y="10035"/>
                    <a:pt x="4572" y="1003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9" name="Google Shape;149;p10"/>
            <p:cNvSpPr/>
            <p:nvPr/>
          </p:nvSpPr>
          <p:spPr>
            <a:xfrm>
              <a:off x="7891813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0" name="Google Shape;150;p10"/>
            <p:cNvSpPr/>
            <p:nvPr/>
          </p:nvSpPr>
          <p:spPr>
            <a:xfrm>
              <a:off x="8210875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1" name="Google Shape;15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36121" y="2671550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0"/>
            <p:cNvSpPr/>
            <p:nvPr/>
          </p:nvSpPr>
          <p:spPr>
            <a:xfrm>
              <a:off x="8118926" y="37549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7820330" y="37301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7381212">
              <a:off x="8216847" y="4057606"/>
              <a:ext cx="123784" cy="80190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5" name="Google Shape;155;p10"/>
            <p:cNvSpPr/>
            <p:nvPr/>
          </p:nvSpPr>
          <p:spPr>
            <a:xfrm>
              <a:off x="8068455" y="3653557"/>
              <a:ext cx="347296" cy="34850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7687269" y="3637756"/>
              <a:ext cx="305060" cy="3167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7990150" y="3797472"/>
              <a:ext cx="82950" cy="15000"/>
            </a:xfrm>
            <a:custGeom>
              <a:avLst/>
              <a:gdLst/>
              <a:ahLst/>
              <a:cxnLst/>
              <a:rect l="l" t="t" r="r" b="b"/>
              <a:pathLst>
                <a:path w="3318" h="600" extrusionOk="0">
                  <a:moveTo>
                    <a:pt x="0" y="600"/>
                  </a:moveTo>
                  <a:cubicBezTo>
                    <a:pt x="955" y="38"/>
                    <a:pt x="2431" y="-279"/>
                    <a:pt x="3318" y="386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329788" y="4081200"/>
            <a:ext cx="8484419" cy="1041759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-897303" y="196826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 smtClean="0">
                <a:solidFill>
                  <a:srgbClr val="FFFF00"/>
                </a:solidFill>
              </a:rPr>
              <a:t>G</a:t>
            </a:r>
            <a:r>
              <a:rPr lang="en" dirty="0" smtClean="0">
                <a:solidFill>
                  <a:srgbClr val="FFFF00"/>
                </a:solidFill>
              </a:rPr>
              <a:t>uide number 3</a:t>
            </a:r>
            <a:br>
              <a:rPr lang="en" dirty="0" smtClean="0">
                <a:solidFill>
                  <a:srgbClr val="FFFF00"/>
                </a:solidFill>
              </a:rPr>
            </a:br>
            <a:r>
              <a:rPr lang="en" dirty="0" smtClean="0"/>
              <a:t>English</a:t>
            </a:r>
            <a:endParaRPr dirty="0"/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831760" y="2317687"/>
            <a:ext cx="2509800" cy="18642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400" b="1" dirty="0">
                <a:latin typeface="Comic Sans MS" panose="030F0702030302020204" pitchFamily="66" charset="0"/>
              </a:rPr>
              <a:t>E</a:t>
            </a:r>
            <a:r>
              <a:rPr lang="es-VE" sz="1400" b="1" dirty="0" smtClean="0">
                <a:latin typeface="Comic Sans MS" panose="030F0702030302020204" pitchFamily="66" charset="0"/>
              </a:rPr>
              <a:t>stamos, a mitad del camino. No te desanimes. Continua aprendiendo inglés.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400" b="1" dirty="0" smtClean="0">
                <a:latin typeface="Comic Sans MS" panose="030F0702030302020204" pitchFamily="66" charset="0"/>
              </a:rPr>
              <a:t>Todos los contenidos vistos serán muy útiles para tus estudios universitarios.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670205" y="1432134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2800" b="1" dirty="0" err="1" smtClean="0">
                <a:solidFill>
                  <a:srgbClr val="FFFF00"/>
                </a:solidFill>
                <a:latin typeface="Muthiara -Demo Version-" panose="02000500000000000000" pitchFamily="2" charset="0"/>
              </a:rPr>
              <a:t>Hello</a:t>
            </a:r>
            <a:r>
              <a:rPr lang="es-VE" sz="2800" b="1" dirty="0" smtClean="0">
                <a:solidFill>
                  <a:srgbClr val="FFFF00"/>
                </a:solidFill>
                <a:latin typeface="Muthiara -Demo Version-" panose="02000500000000000000" pitchFamily="2" charset="0"/>
              </a:rPr>
              <a:t>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600" b="1" dirty="0" smtClean="0"/>
              <a:t>En esta guía encontraras toda la información referida a los cognados en ingles (cognates) se pronuncia (</a:t>
            </a:r>
            <a:r>
              <a:rPr lang="es-VE" sz="1600" b="1" dirty="0" err="1" smtClean="0"/>
              <a:t>cogneits</a:t>
            </a:r>
            <a:r>
              <a:rPr lang="es-VE" sz="1600" b="1" dirty="0" smtClean="0"/>
              <a:t>).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600" b="1" dirty="0" smtClean="0"/>
              <a:t>Aunque éstas palabras parecen ser difíciles, realmente son muy útiles para realizar traducciones efectivas.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Cognates !!</a:t>
            </a:r>
            <a:br>
              <a:rPr lang="en" dirty="0" smtClean="0"/>
            </a:br>
            <a:r>
              <a:rPr lang="en" dirty="0" smtClean="0"/>
              <a:t>Cognados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op Secret" panose="02000500000000000000" pitchFamily="2" charset="0"/>
              </a:rPr>
              <a:t>cognateS</a:t>
            </a:r>
            <a:endParaRPr dirty="0">
              <a:latin typeface="Top Secret" panose="02000500000000000000" pitchFamily="2" charset="0"/>
            </a:endParaRPr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Cognates are words in </a:t>
            </a:r>
            <a:r>
              <a:rPr lang="en-US" sz="1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that have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spelling and meaning. They can help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-language learners with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reading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tasks, but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friends are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words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two languages that are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but have diﬀerent meanings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VE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600" indent="0">
              <a:buNone/>
            </a:pPr>
            <a:endParaRPr lang="es-VE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VE" sz="18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ME IMAGINO que conoces el significado de LAS PALABRAS RESALTADAS EN </a:t>
            </a:r>
            <a:r>
              <a:rPr lang="es-VE" sz="1800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AMARILLO</a:t>
            </a:r>
            <a:r>
              <a:rPr lang="es-VE" sz="18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 SIN BUSCARLAS EN EL DICCIONARIO</a:t>
            </a:r>
            <a:r>
              <a:rPr lang="es-VE" sz="1800" dirty="0" smtClean="0">
                <a:solidFill>
                  <a:schemeClr val="tx1"/>
                </a:solidFill>
                <a:latin typeface="CHICKEN Pie Height" panose="02000600000000000000" pitchFamily="2" charset="0"/>
                <a:cs typeface="Arial" panose="020B0604020202020204" pitchFamily="34" charset="0"/>
              </a:rPr>
              <a:t>?.  Yes!!!!!</a:t>
            </a:r>
            <a:endParaRPr lang="es-VE" sz="1800" dirty="0">
              <a:solidFill>
                <a:schemeClr val="tx1"/>
              </a:solidFill>
              <a:latin typeface="CHICKEN Pie Height" panose="02000600000000000000" pitchFamily="2" charset="0"/>
              <a:cs typeface="Arial" panose="020B0604020202020204" pitchFamily="34" charset="0"/>
            </a:endParaRPr>
          </a:p>
          <a:p>
            <a:pPr marL="101600" indent="0">
              <a:buNone/>
            </a:pPr>
            <a:r>
              <a:rPr lang="es-VE" sz="1800" dirty="0">
                <a:latin typeface="CHICKEN Pie Height" panose="02000600000000000000" pitchFamily="2" charset="0"/>
                <a:cs typeface="Adobe Hebrew" panose="02040503050201020203" pitchFamily="18" charset="-79"/>
              </a:rPr>
              <a:t/>
            </a:r>
            <a:br>
              <a:rPr lang="es-VE" sz="1800" dirty="0">
                <a:latin typeface="CHICKEN Pie Height" panose="02000600000000000000" pitchFamily="2" charset="0"/>
                <a:cs typeface="Adobe Hebrew" panose="02040503050201020203" pitchFamily="18" charset="-79"/>
              </a:rPr>
            </a:br>
            <a:endParaRPr sz="1800" dirty="0">
              <a:latin typeface="CHICKEN Pie Height" panose="02000600000000000000" pitchFamily="2" charset="0"/>
              <a:cs typeface="Adobe Hebrew" panose="02040503050201020203" pitchFamily="18" charset="-79"/>
            </a:endParaRPr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9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448372" y="394976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op Secret" panose="02000500000000000000" pitchFamily="2" charset="0"/>
              </a:rPr>
              <a:t>TRADUCCIÓN</a:t>
            </a:r>
            <a:endParaRPr dirty="0">
              <a:latin typeface="Top Secret" panose="02000500000000000000" pitchFamily="2" charset="0"/>
            </a:endParaRPr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448372" y="791276"/>
            <a:ext cx="6368064" cy="39719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lang="es-VE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V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VE" sz="1100" dirty="0">
                <a:latin typeface="Arial" panose="020B0604020202020204" pitchFamily="34" charset="0"/>
                <a:cs typeface="Arial" panose="020B0604020202020204" pitchFamily="34" charset="0"/>
              </a:rPr>
              <a:t>cognados son palabras en distintos idiomas que tienen ortografía y significado similar. Ellos pueden ayudar a los alumnos de segundo idioma con la expansión del vocabulario y la lectura de tareas de comprensión, pero los falsos amigos </a:t>
            </a:r>
            <a:r>
              <a:rPr lang="es-V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(false cognates) son </a:t>
            </a:r>
            <a:r>
              <a:rPr lang="es-VE" sz="1100" dirty="0">
                <a:latin typeface="Arial" panose="020B0604020202020204" pitchFamily="34" charset="0"/>
                <a:cs typeface="Arial" panose="020B0604020202020204" pitchFamily="34" charset="0"/>
              </a:rPr>
              <a:t>pares de palabras en dos idiomas que se perciben como similares, pero tienen distintos significados</a:t>
            </a:r>
            <a:r>
              <a:rPr lang="es-V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1600" indent="0">
              <a:buNone/>
            </a:pPr>
            <a:endParaRPr lang="es-V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VE" sz="1100" dirty="0" smtClean="0">
                <a:latin typeface="CHICKEN Pie Height" panose="02000600000000000000" pitchFamily="2" charset="0"/>
                <a:cs typeface="Arial" panose="020B0604020202020204" pitchFamily="34" charset="0"/>
              </a:rPr>
              <a:t>Te fijaste que las palabras subrayadas en amarillo tienen una escritura muy parecida al español y que realmente significan igual o un sinónimo de la palabra que estas pensando</a:t>
            </a:r>
            <a:r>
              <a:rPr lang="es-V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V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Observa:</a:t>
            </a:r>
          </a:p>
          <a:p>
            <a:pPr lvl="1" indent="-288000">
              <a:lnSpc>
                <a:spcPct val="100000"/>
              </a:lnSpc>
            </a:pPr>
            <a:r>
              <a:rPr lang="es-V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Different: diferente                                        Similar: similar</a:t>
            </a:r>
          </a:p>
          <a:p>
            <a:pPr lvl="1" indent="-288000">
              <a:lnSpc>
                <a:spcPct val="100000"/>
              </a:lnSpc>
            </a:pPr>
            <a:r>
              <a:rPr lang="es-V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V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vocabulario                               Expansión: expansión</a:t>
            </a:r>
          </a:p>
          <a:p>
            <a:pPr lvl="1" indent="-288000">
              <a:lnSpc>
                <a:spcPct val="100000"/>
              </a:lnSpc>
            </a:pPr>
            <a:r>
              <a:rPr lang="es-V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False: falsa</a:t>
            </a:r>
          </a:p>
          <a:p>
            <a:endParaRPr lang="es-VE" sz="1100" dirty="0" smtClean="0">
              <a:latin typeface="CHICKEN Pie Height" panose="02000600000000000000" pitchFamily="2" charset="0"/>
              <a:cs typeface="Arial" panose="020B0604020202020204" pitchFamily="34" charset="0"/>
            </a:endParaRPr>
          </a:p>
          <a:p>
            <a:pPr marL="101600" indent="0">
              <a:buNone/>
            </a:pPr>
            <a:r>
              <a:rPr lang="es-VE" sz="1800" dirty="0" smtClean="0">
                <a:ln>
                  <a:solidFill>
                    <a:schemeClr val="accent6"/>
                  </a:solidFill>
                </a:ln>
                <a:latin typeface="CHICKEN Pie Height" panose="02000600000000000000" pitchFamily="2" charset="0"/>
                <a:cs typeface="Arial" panose="020B0604020202020204" pitchFamily="34" charset="0"/>
              </a:rPr>
              <a:t>Pero qué paso con la palabra? </a:t>
            </a:r>
            <a:r>
              <a:rPr lang="es-VE" sz="1800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CHICKEN Pie Height" panose="02000600000000000000" pitchFamily="2" charset="0"/>
                <a:cs typeface="Arial" panose="020B0604020202020204" pitchFamily="34" charset="0"/>
              </a:rPr>
              <a:t>LANGUAGE</a:t>
            </a:r>
          </a:p>
          <a:p>
            <a:pPr marL="101600" indent="0">
              <a:buNone/>
            </a:pPr>
            <a:r>
              <a:rPr lang="es-VE" sz="1100" dirty="0" smtClean="0">
                <a:latin typeface="+mn-lt"/>
                <a:cs typeface="Arial" panose="020B0604020202020204" pitchFamily="34" charset="0"/>
              </a:rPr>
              <a:t>     </a:t>
            </a:r>
          </a:p>
          <a:p>
            <a:pPr marL="101600" indent="0">
              <a:buNone/>
            </a:pPr>
            <a:r>
              <a:rPr lang="es-VE" sz="1100" dirty="0" smtClean="0">
                <a:latin typeface="+mn-lt"/>
                <a:cs typeface="Arial" panose="020B0604020202020204" pitchFamily="34" charset="0"/>
              </a:rPr>
              <a:t> Resulta ser que es un falso cognado. Creemos que es lenguaje pero realmente traduce </a:t>
            </a:r>
            <a:r>
              <a:rPr lang="es-VE" sz="1100" dirty="0" smtClean="0">
                <a:solidFill>
                  <a:srgbClr val="FFFF00"/>
                </a:solidFill>
                <a:latin typeface="CHICKEN Pie Height" panose="02000600000000000000" pitchFamily="2" charset="0"/>
                <a:cs typeface="Arial" panose="020B0604020202020204" pitchFamily="34" charset="0"/>
              </a:rPr>
              <a:t>idioma. </a:t>
            </a:r>
            <a:r>
              <a:rPr lang="es-VE" sz="1100" dirty="0" smtClean="0">
                <a:latin typeface="+mj-lt"/>
                <a:cs typeface="Arial" panose="020B0604020202020204" pitchFamily="34" charset="0"/>
              </a:rPr>
              <a:t>Otra seria </a:t>
            </a:r>
            <a:r>
              <a:rPr lang="es-VE" sz="1100" dirty="0" err="1" smtClean="0">
                <a:solidFill>
                  <a:srgbClr val="FFFF00"/>
                </a:solidFill>
                <a:latin typeface="CHICKEN Pie Height" panose="02000600000000000000" pitchFamily="2" charset="0"/>
                <a:cs typeface="Arial" panose="020B0604020202020204" pitchFamily="34" charset="0"/>
              </a:rPr>
              <a:t>exit</a:t>
            </a:r>
            <a:r>
              <a:rPr lang="es-VE" sz="1100" dirty="0" smtClean="0">
                <a:solidFill>
                  <a:srgbClr val="FFFF00"/>
                </a:solidFill>
                <a:latin typeface="CHICKEN Pie Height" panose="02000600000000000000" pitchFamily="2" charset="0"/>
                <a:cs typeface="Arial" panose="020B0604020202020204" pitchFamily="34" charset="0"/>
              </a:rPr>
              <a:t>: </a:t>
            </a:r>
            <a:r>
              <a:rPr lang="es-VE" sz="1100" dirty="0" smtClean="0">
                <a:latin typeface="+mj-lt"/>
                <a:cs typeface="Arial" panose="020B0604020202020204" pitchFamily="34" charset="0"/>
              </a:rPr>
              <a:t>creemos que es éxito pero su traducción es salida.  </a:t>
            </a:r>
          </a:p>
          <a:p>
            <a:pPr algn="ctr"/>
            <a:endParaRPr lang="es-VE" sz="1100" dirty="0" smtClean="0">
              <a:latin typeface="+mj-lt"/>
              <a:cs typeface="Arial" panose="020B0604020202020204" pitchFamily="34" charset="0"/>
            </a:endParaRPr>
          </a:p>
          <a:p>
            <a:pPr marL="101600" indent="0">
              <a:buNone/>
            </a:pPr>
            <a:endParaRPr lang="es-V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600" indent="0">
              <a:buNone/>
            </a:pPr>
            <a:r>
              <a:rPr lang="es-VE" sz="1100" dirty="0">
                <a:latin typeface="Adobe Hebrew" panose="02040503050201020203" pitchFamily="18" charset="-79"/>
                <a:cs typeface="Adobe Hebrew" panose="02040503050201020203" pitchFamily="18" charset="-79"/>
              </a:rPr>
              <a:t/>
            </a:r>
            <a:br>
              <a:rPr lang="es-VE" sz="1100" dirty="0"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endParaRPr sz="11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ctrTitle"/>
          </p:nvPr>
        </p:nvSpPr>
        <p:spPr>
          <a:xfrm>
            <a:off x="2440715" y="861385"/>
            <a:ext cx="4478700" cy="10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 smtClean="0"/>
              <a:t>E</a:t>
            </a:r>
            <a:r>
              <a:rPr lang="en" dirty="0" smtClean="0"/>
              <a:t>ntonces?</a:t>
            </a:r>
            <a:br>
              <a:rPr lang="en" dirty="0" smtClean="0"/>
            </a:br>
            <a:r>
              <a:rPr lang="es-VE" dirty="0" smtClean="0"/>
              <a:t>Q</a:t>
            </a:r>
            <a:r>
              <a:rPr lang="en" dirty="0" smtClean="0"/>
              <a:t>ué son los cognates</a:t>
            </a:r>
            <a:br>
              <a:rPr lang="en" dirty="0" smtClean="0"/>
            </a:br>
            <a:r>
              <a:rPr lang="en" dirty="0" smtClean="0"/>
              <a:t>y qué son false cognates?</a:t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 smtClean="0"/>
              <a:t>Ya tienes la idea!!!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57045" y="3491343"/>
            <a:ext cx="6692395" cy="1413165"/>
          </a:xfrm>
        </p:spPr>
        <p:txBody>
          <a:bodyPr/>
          <a:lstStyle/>
          <a:p>
            <a:r>
              <a:rPr lang="es-VE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VE" b="1" dirty="0">
                <a:solidFill>
                  <a:srgbClr val="FFFF00"/>
                </a:solidFill>
                <a:latin typeface="Arial Narrow" panose="020B0606020202030204" pitchFamily="34" charset="0"/>
              </a:rPr>
              <a:t>L</a:t>
            </a:r>
            <a:r>
              <a:rPr lang="es-VE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os false Cognates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Son aquellas palabras que tienen  grafía parecida al español,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pero realmente significa otra cosa ejemplo: </a:t>
            </a:r>
            <a:endParaRPr lang="es-ES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fabric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suele confundirse con fabrica o fabricar pero realmente significa tela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fabrica es </a:t>
            </a:r>
            <a:r>
              <a:rPr lang="es-E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Factory</a:t>
            </a:r>
            <a:endParaRPr lang="es-V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6</a:t>
            </a:fld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65" y="304886"/>
            <a:ext cx="5669929" cy="311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323325" y="508158"/>
            <a:ext cx="4497300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000" dirty="0">
                <a:solidFill>
                  <a:srgbClr val="FFFF00"/>
                </a:solidFill>
                <a:latin typeface="plantagenet"/>
              </a:rPr>
              <a:t>Un cognado </a:t>
            </a:r>
            <a:r>
              <a:rPr lang="es-VE" sz="2000" dirty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es aquella palabra </a:t>
            </a:r>
            <a:r>
              <a:rPr lang="es-VE" sz="2000" dirty="0">
                <a:solidFill>
                  <a:srgbClr val="FFFF00"/>
                </a:solidFill>
                <a:latin typeface="plantagenet"/>
              </a:rPr>
              <a:t>que </a:t>
            </a:r>
            <a:r>
              <a:rPr lang="es-VE" sz="2000" b="1" dirty="0">
                <a:solidFill>
                  <a:srgbClr val="FFFF00"/>
                </a:solidFill>
                <a:latin typeface="plantagenet"/>
              </a:rPr>
              <a:t>existe en dos idiomas</a:t>
            </a:r>
            <a:r>
              <a:rPr lang="es-VE" sz="2000" dirty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, compartiendo una misma </a:t>
            </a:r>
            <a:r>
              <a:rPr lang="es-VE" sz="2000" b="1" dirty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raíz</a:t>
            </a:r>
            <a:r>
              <a:rPr lang="es-VE" sz="2000" dirty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 morfológica y un mismo significado. Sabiendo esto, no es extraño que el hispanohablante medio confunda sistemáticamente palabras como </a:t>
            </a:r>
            <a:r>
              <a:rPr lang="es-VE" sz="2000" i="1" dirty="0" err="1">
                <a:solidFill>
                  <a:schemeClr val="accent3">
                    <a:lumMod val="75000"/>
                  </a:schemeClr>
                </a:solidFill>
                <a:latin typeface="plantagenet"/>
              </a:rPr>
              <a:t>actually</a:t>
            </a:r>
            <a:r>
              <a:rPr lang="es-VE" sz="2000" dirty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 o </a:t>
            </a:r>
            <a:r>
              <a:rPr lang="es-VE" sz="2000" i="1" dirty="0" err="1" smtClean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exit</a:t>
            </a:r>
            <a:r>
              <a:rPr lang="es-VE" sz="2000" dirty="0" smtClean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, </a:t>
            </a:r>
            <a:r>
              <a:rPr lang="es-VE" sz="2000" dirty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en realidad </a:t>
            </a:r>
            <a:r>
              <a:rPr lang="es-VE" sz="2000" i="1" dirty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false </a:t>
            </a:r>
            <a:r>
              <a:rPr lang="es-VE" sz="2000" i="1" dirty="0" smtClean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cognates</a:t>
            </a:r>
            <a:r>
              <a:rPr lang="es-VE" sz="2000" dirty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 con un significado totalmente distinto entre ambos idiomas. A pesar de la abundancia de estos falsos amigos, lo cierto es que son muchos más los cognados que comparten raíz en inglés y </a:t>
            </a:r>
            <a:r>
              <a:rPr lang="es-VE" sz="2000" dirty="0" smtClean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español</a:t>
            </a:r>
            <a:r>
              <a:rPr lang="es-VE" sz="1800" dirty="0" smtClean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.</a:t>
            </a:r>
            <a:br>
              <a:rPr lang="es-VE" sz="1800" dirty="0" smtClean="0">
                <a:solidFill>
                  <a:schemeClr val="accent3">
                    <a:lumMod val="75000"/>
                  </a:schemeClr>
                </a:solidFill>
                <a:latin typeface="plantagenet"/>
              </a:rPr>
            </a:br>
            <a:r>
              <a:rPr lang="es-VE" sz="1800" dirty="0" smtClean="0">
                <a:solidFill>
                  <a:schemeClr val="accent3">
                    <a:lumMod val="75000"/>
                  </a:schemeClr>
                </a:solidFill>
                <a:latin typeface="plantagenet"/>
              </a:rPr>
              <a:t>Ejemplo: Virus = virus</a:t>
            </a:r>
            <a:endParaRPr lang="es-VE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Tipos de lentes para gafas en función de los defectos más com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31" y="3654649"/>
            <a:ext cx="766829" cy="3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pos de lentes para gafas en función de los defectos más com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04" y="3336259"/>
            <a:ext cx="766829" cy="3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sumen - Iconos gratis de archivos y carpe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39" y="282676"/>
            <a:ext cx="1024832" cy="10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body" idx="1"/>
          </p:nvPr>
        </p:nvSpPr>
        <p:spPr>
          <a:xfrm>
            <a:off x="1754309" y="1468771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1"/>
                </a:solidFill>
              </a:rPr>
              <a:t>cognates</a:t>
            </a:r>
            <a:endParaRPr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" sz="1200" b="1" dirty="0" smtClean="0">
                <a:solidFill>
                  <a:schemeClr val="tx1"/>
                </a:solidFill>
              </a:rPr>
              <a:t>Hospital</a:t>
            </a:r>
          </a:p>
          <a:p>
            <a:pPr marL="3429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VE" sz="1200" b="1" dirty="0" smtClean="0">
                <a:solidFill>
                  <a:schemeClr val="tx1"/>
                </a:solidFill>
              </a:rPr>
              <a:t>E</a:t>
            </a:r>
            <a:r>
              <a:rPr lang="en" sz="1200" b="1" dirty="0" smtClean="0">
                <a:solidFill>
                  <a:schemeClr val="tx1"/>
                </a:solidFill>
              </a:rPr>
              <a:t>rror</a:t>
            </a:r>
          </a:p>
          <a:p>
            <a:pPr marL="3429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VE" sz="1200" b="1" dirty="0" smtClean="0">
                <a:solidFill>
                  <a:schemeClr val="tx1"/>
                </a:solidFill>
              </a:rPr>
              <a:t>M</a:t>
            </a:r>
            <a:r>
              <a:rPr lang="en" sz="1200" b="1" dirty="0" smtClean="0">
                <a:solidFill>
                  <a:schemeClr val="tx1"/>
                </a:solidFill>
              </a:rPr>
              <a:t>etal</a:t>
            </a:r>
          </a:p>
          <a:p>
            <a:pPr marL="3429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VE" sz="1200" b="1" dirty="0" smtClean="0">
                <a:solidFill>
                  <a:schemeClr val="tx1"/>
                </a:solidFill>
              </a:rPr>
              <a:t>C</a:t>
            </a:r>
            <a:r>
              <a:rPr lang="en" sz="1200" b="1" dirty="0" smtClean="0">
                <a:solidFill>
                  <a:schemeClr val="tx1"/>
                </a:solidFill>
              </a:rPr>
              <a:t>ompany</a:t>
            </a:r>
          </a:p>
          <a:p>
            <a:pPr marL="3429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VE" sz="1200" b="1" dirty="0" smtClean="0">
                <a:solidFill>
                  <a:schemeClr val="tx1"/>
                </a:solidFill>
              </a:rPr>
              <a:t>M</a:t>
            </a:r>
            <a:r>
              <a:rPr lang="en" sz="1200" b="1" dirty="0" smtClean="0">
                <a:solidFill>
                  <a:schemeClr val="tx1"/>
                </a:solidFill>
              </a:rPr>
              <a:t>anual </a:t>
            </a:r>
          </a:p>
          <a:p>
            <a:pPr marL="3429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VE" sz="1200" b="1" dirty="0" smtClean="0">
                <a:solidFill>
                  <a:schemeClr val="tx1"/>
                </a:solidFill>
              </a:rPr>
              <a:t>D</a:t>
            </a:r>
            <a:r>
              <a:rPr lang="en" sz="1200" b="1" dirty="0" smtClean="0">
                <a:solidFill>
                  <a:schemeClr val="tx1"/>
                </a:solidFill>
              </a:rPr>
              <a:t>escribe</a:t>
            </a:r>
          </a:p>
          <a:p>
            <a:pPr marL="3429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VE" sz="1200" b="1" dirty="0" smtClean="0">
                <a:solidFill>
                  <a:schemeClr val="tx1"/>
                </a:solidFill>
              </a:rPr>
              <a:t>N</a:t>
            </a:r>
            <a:r>
              <a:rPr lang="en" sz="1200" b="1" dirty="0" smtClean="0">
                <a:solidFill>
                  <a:schemeClr val="tx1"/>
                </a:solidFill>
              </a:rPr>
              <a:t>ormal </a:t>
            </a:r>
          </a:p>
          <a:p>
            <a:pPr marL="3429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" sz="1200" b="1" dirty="0" smtClean="0">
                <a:solidFill>
                  <a:schemeClr val="tx1"/>
                </a:solidFill>
              </a:rPr>
              <a:t>important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</a:pPr>
            <a:endParaRPr dirty="0"/>
          </a:p>
        </p:txBody>
      </p:sp>
      <p:sp>
        <p:nvSpPr>
          <p:cNvPr id="274" name="Google Shape;274;p20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 err="1" smtClean="0"/>
              <a:t>examples</a:t>
            </a:r>
            <a:endParaRPr dirty="0"/>
          </a:p>
        </p:txBody>
      </p:sp>
      <p:sp>
        <p:nvSpPr>
          <p:cNvPr id="275" name="Google Shape;275;p20"/>
          <p:cNvSpPr txBox="1">
            <a:spLocks noGrp="1"/>
          </p:cNvSpPr>
          <p:nvPr>
            <p:ph type="body" idx="2"/>
          </p:nvPr>
        </p:nvSpPr>
        <p:spPr>
          <a:xfrm>
            <a:off x="4754491" y="99234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b="1" dirty="0" smtClean="0">
                <a:solidFill>
                  <a:schemeClr val="accent3"/>
                </a:solidFill>
              </a:rPr>
              <a:t>F</a:t>
            </a:r>
            <a:r>
              <a:rPr lang="en" b="1" dirty="0" smtClean="0">
                <a:solidFill>
                  <a:schemeClr val="accent3"/>
                </a:solidFill>
              </a:rPr>
              <a:t>alse cognates</a:t>
            </a:r>
          </a:p>
          <a:p>
            <a:pPr marL="342900" indent="-342900"/>
            <a:r>
              <a:rPr lang="es-VE" sz="1400" b="1" dirty="0" err="1" smtClean="0">
                <a:solidFill>
                  <a:schemeClr val="accent3">
                    <a:lumMod val="75000"/>
                  </a:schemeClr>
                </a:solidFill>
              </a:rPr>
              <a:t>Signature</a:t>
            </a:r>
            <a:endParaRPr lang="es-VE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/>
            <a:r>
              <a:rPr lang="es-VE" sz="1400" b="1" dirty="0" err="1" smtClean="0">
                <a:solidFill>
                  <a:schemeClr val="accent3">
                    <a:lumMod val="75000"/>
                  </a:schemeClr>
                </a:solidFill>
              </a:rPr>
              <a:t>Spade</a:t>
            </a:r>
            <a:endParaRPr lang="es-VE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/>
            <a:r>
              <a:rPr lang="es-VE" sz="1400" b="1" dirty="0" smtClean="0">
                <a:solidFill>
                  <a:schemeClr val="accent3">
                    <a:lumMod val="75000"/>
                  </a:schemeClr>
                </a:solidFill>
              </a:rPr>
              <a:t>Pie</a:t>
            </a:r>
          </a:p>
          <a:p>
            <a:pPr marL="342900" indent="-342900"/>
            <a:r>
              <a:rPr lang="es-VE" sz="1400" b="1" dirty="0" err="1" smtClean="0">
                <a:solidFill>
                  <a:schemeClr val="accent3">
                    <a:lumMod val="75000"/>
                  </a:schemeClr>
                </a:solidFill>
              </a:rPr>
              <a:t>Misery</a:t>
            </a:r>
            <a:endParaRPr lang="es-VE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/>
            <a:r>
              <a:rPr lang="es-VE" sz="1400" b="1" dirty="0" smtClean="0">
                <a:solidFill>
                  <a:schemeClr val="accent3">
                    <a:lumMod val="75000"/>
                  </a:schemeClr>
                </a:solidFill>
              </a:rPr>
              <a:t>Library</a:t>
            </a:r>
          </a:p>
          <a:p>
            <a:pPr marL="342900" indent="-342900"/>
            <a:r>
              <a:rPr lang="es-VE" sz="1400" b="1" dirty="0" err="1" smtClean="0">
                <a:solidFill>
                  <a:schemeClr val="accent3">
                    <a:lumMod val="75000"/>
                  </a:schemeClr>
                </a:solidFill>
              </a:rPr>
              <a:t>Rope</a:t>
            </a:r>
            <a:endParaRPr lang="es-VE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/>
            <a:r>
              <a:rPr lang="es-VE" sz="1400" b="1" dirty="0" err="1" smtClean="0">
                <a:solidFill>
                  <a:schemeClr val="accent3">
                    <a:lumMod val="75000"/>
                  </a:schemeClr>
                </a:solidFill>
              </a:rPr>
              <a:t>Terrific</a:t>
            </a:r>
            <a:endParaRPr lang="es-VE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/>
            <a:r>
              <a:rPr lang="es-VE" sz="1400" b="1" dirty="0" err="1" smtClean="0">
                <a:solidFill>
                  <a:schemeClr val="accent3">
                    <a:lumMod val="75000"/>
                  </a:schemeClr>
                </a:solidFill>
              </a:rPr>
              <a:t>Vacuum</a:t>
            </a:r>
            <a:endParaRPr lang="es-VE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/>
            <a:r>
              <a:rPr lang="es-CO" sz="1400" b="1" dirty="0" err="1" smtClean="0">
                <a:solidFill>
                  <a:schemeClr val="accent3">
                    <a:lumMod val="75000"/>
                  </a:schemeClr>
                </a:solidFill>
              </a:rPr>
              <a:t>Stationery</a:t>
            </a:r>
            <a:endParaRPr lang="es-CO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/>
            <a:r>
              <a:rPr lang="es-CO" sz="1400" b="1" dirty="0" err="1" smtClean="0">
                <a:solidFill>
                  <a:schemeClr val="accent3">
                    <a:lumMod val="75000"/>
                  </a:schemeClr>
                </a:solidFill>
              </a:rPr>
              <a:t>Casualty</a:t>
            </a:r>
            <a:endParaRPr lang="es-CO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/>
            <a:r>
              <a:rPr lang="es-CO" sz="1400" b="1" dirty="0" err="1" smtClean="0">
                <a:solidFill>
                  <a:schemeClr val="accent3">
                    <a:lumMod val="75000"/>
                  </a:schemeClr>
                </a:solidFill>
              </a:rPr>
              <a:t>Crane</a:t>
            </a:r>
            <a:endParaRPr lang="es-CO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sz="1200" b="1" dirty="0">
              <a:solidFill>
                <a:schemeClr val="accent3"/>
              </a:solidFill>
            </a:endParaRPr>
          </a:p>
        </p:txBody>
      </p:sp>
      <p:sp>
        <p:nvSpPr>
          <p:cNvPr id="276" name="Google Shape;276;p20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6" name="Picture 2" descr="Ilustración de máscara médica | Vector Premium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6550" r="94089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65" y="3425376"/>
            <a:ext cx="1505512" cy="10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1.jpe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016" y="3824238"/>
            <a:ext cx="268631" cy="255017"/>
          </a:xfrm>
          <a:prstGeom prst="rect">
            <a:avLst/>
          </a:prstGeom>
        </p:spPr>
      </p:pic>
      <p:pic>
        <p:nvPicPr>
          <p:cNvPr id="8" name="Picture 2" descr="Ilustración de máscara médica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6550" r="94089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88" y="3136674"/>
            <a:ext cx="1407218" cy="10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razón 1"/>
          <p:cNvSpPr/>
          <p:nvPr/>
        </p:nvSpPr>
        <p:spPr>
          <a:xfrm>
            <a:off x="8055033" y="3587449"/>
            <a:ext cx="105023" cy="11480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0" name="Corazón 9"/>
          <p:cNvSpPr/>
          <p:nvPr/>
        </p:nvSpPr>
        <p:spPr>
          <a:xfrm>
            <a:off x="8165545" y="3770931"/>
            <a:ext cx="105023" cy="11480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1" name="Corazón 10"/>
          <p:cNvSpPr/>
          <p:nvPr/>
        </p:nvSpPr>
        <p:spPr>
          <a:xfrm>
            <a:off x="8491237" y="3766837"/>
            <a:ext cx="105023" cy="11480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Corazón 11"/>
          <p:cNvSpPr/>
          <p:nvPr/>
        </p:nvSpPr>
        <p:spPr>
          <a:xfrm>
            <a:off x="8596260" y="3587449"/>
            <a:ext cx="105023" cy="11480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3" name="Corazón 12"/>
          <p:cNvSpPr/>
          <p:nvPr/>
        </p:nvSpPr>
        <p:spPr>
          <a:xfrm>
            <a:off x="8251144" y="3564387"/>
            <a:ext cx="105023" cy="11480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5" name="Corazón 14"/>
          <p:cNvSpPr/>
          <p:nvPr/>
        </p:nvSpPr>
        <p:spPr>
          <a:xfrm>
            <a:off x="8325484" y="3777957"/>
            <a:ext cx="105023" cy="11480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6" name="Corazón 15"/>
          <p:cNvSpPr/>
          <p:nvPr/>
        </p:nvSpPr>
        <p:spPr>
          <a:xfrm>
            <a:off x="8423778" y="3541038"/>
            <a:ext cx="105023" cy="11480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>
                <a:solidFill>
                  <a:schemeClr val="accent6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ctrTitle" idx="4294967295"/>
          </p:nvPr>
        </p:nvSpPr>
        <p:spPr>
          <a:xfrm>
            <a:off x="1263185" y="2533729"/>
            <a:ext cx="6424200" cy="4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 smtClean="0">
                <a:solidFill>
                  <a:schemeClr val="accent2"/>
                </a:solidFill>
              </a:rPr>
              <a:t>T</a:t>
            </a:r>
            <a:r>
              <a:rPr lang="en" dirty="0" smtClean="0">
                <a:solidFill>
                  <a:schemeClr val="accent2"/>
                </a:solidFill>
              </a:rPr>
              <a:t>hanks for your attention!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38" name="Google Shape;238;p1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947" y="782718"/>
            <a:ext cx="1590675" cy="14192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092568" y="3648501"/>
            <a:ext cx="3719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" sz="2000" b="1" dirty="0">
                <a:solidFill>
                  <a:schemeClr val="tx1"/>
                </a:solidFill>
              </a:rPr>
              <a:t>Dudas al grupo de Whatsapp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381</Words>
  <Application>Microsoft Office PowerPoint</Application>
  <PresentationFormat>Presentación en pantalla (16:9)</PresentationFormat>
  <Paragraphs>64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2" baseType="lpstr">
      <vt:lpstr>Arial Narrow</vt:lpstr>
      <vt:lpstr>plantagenet</vt:lpstr>
      <vt:lpstr>Arial</vt:lpstr>
      <vt:lpstr>Walter Turncoat</vt:lpstr>
      <vt:lpstr>CHICKEN Pie Height</vt:lpstr>
      <vt:lpstr>Top Secret</vt:lpstr>
      <vt:lpstr>Nunito</vt:lpstr>
      <vt:lpstr>Muthiara -Demo Version-</vt:lpstr>
      <vt:lpstr>Adobe Hebrew</vt:lpstr>
      <vt:lpstr>Calibri</vt:lpstr>
      <vt:lpstr>Comic Sans MS</vt:lpstr>
      <vt:lpstr>Adobe Gothic Std B</vt:lpstr>
      <vt:lpstr>Osric template</vt:lpstr>
      <vt:lpstr>Guide number 3 English</vt:lpstr>
      <vt:lpstr>Cognates !! Cognados</vt:lpstr>
      <vt:lpstr>cognateS</vt:lpstr>
      <vt:lpstr>TRADUCCIÓN</vt:lpstr>
      <vt:lpstr> Entonces? Qué son los cognates y qué son false cognates?  Ya tienes la idea!!!</vt:lpstr>
      <vt:lpstr>Presentación de PowerPoint</vt:lpstr>
      <vt:lpstr>Un cognado es aquella palabra que existe en dos idiomas, compartiendo una misma raíz morfológica y un mismo significado. Sabiendo esto, no es extraño que el hispanohablante medio confunda sistemáticamente palabras como actually o exit, en realidad false cognates con un significado totalmente distinto entre ambos idiomas. A pesar de la abundancia de estos falsos amigos, lo cierto es que son muchos más los cognados que comparten raíz en inglés y español. Ejemplo: Virus = virus</vt:lpstr>
      <vt:lpstr>examples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Cognates !! Cognados</dc:title>
  <dc:creator>Richard</dc:creator>
  <cp:lastModifiedBy>PC1</cp:lastModifiedBy>
  <cp:revision>22</cp:revision>
  <dcterms:modified xsi:type="dcterms:W3CDTF">2024-06-01T11:42:41Z</dcterms:modified>
</cp:coreProperties>
</file>