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5"/>
  </p:notesMasterIdLst>
  <p:sldIdLst>
    <p:sldId id="256" r:id="rId3"/>
    <p:sldId id="284" r:id="rId4"/>
    <p:sldId id="311" r:id="rId5"/>
    <p:sldId id="310" r:id="rId6"/>
    <p:sldId id="322" r:id="rId7"/>
    <p:sldId id="319" r:id="rId8"/>
    <p:sldId id="323" r:id="rId9"/>
    <p:sldId id="318" r:id="rId10"/>
    <p:sldId id="321" r:id="rId11"/>
    <p:sldId id="287" r:id="rId12"/>
    <p:sldId id="288" r:id="rId13"/>
    <p:sldId id="304" r:id="rId14"/>
    <p:sldId id="305" r:id="rId15"/>
    <p:sldId id="301" r:id="rId16"/>
    <p:sldId id="302" r:id="rId17"/>
    <p:sldId id="303" r:id="rId18"/>
    <p:sldId id="306" r:id="rId19"/>
    <p:sldId id="309" r:id="rId20"/>
    <p:sldId id="325" r:id="rId21"/>
    <p:sldId id="324" r:id="rId22"/>
    <p:sldId id="317" r:id="rId23"/>
    <p:sldId id="326" r:id="rId24"/>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1658" autoAdjust="0"/>
  </p:normalViewPr>
  <p:slideViewPr>
    <p:cSldViewPr>
      <p:cViewPr varScale="1">
        <p:scale>
          <a:sx n="110" d="100"/>
          <a:sy n="110" d="100"/>
        </p:scale>
        <p:origin x="690" y="102"/>
      </p:cViewPr>
      <p:guideLst>
        <p:guide orient="horz" pos="2160"/>
        <p:guide pos="2880"/>
      </p:guideLst>
    </p:cSldViewPr>
  </p:slid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F8C45D-8EF0-49E0-A4B0-2EC564890E8F}" type="doc">
      <dgm:prSet loTypeId="urn:microsoft.com/office/officeart/2005/8/layout/hierarchy3" loCatId="hierarchy" qsTypeId="urn:microsoft.com/office/officeart/2005/8/quickstyle/3d1" qsCatId="3D" csTypeId="urn:microsoft.com/office/officeart/2005/8/colors/accent2_2" csCatId="accent2" phldr="1"/>
      <dgm:spPr/>
      <dgm:t>
        <a:bodyPr/>
        <a:lstStyle/>
        <a:p>
          <a:endParaRPr lang="es-VE"/>
        </a:p>
      </dgm:t>
    </dgm:pt>
    <dgm:pt modelId="{0F454D83-88FE-4510-B046-7505689FBBE0}">
      <dgm:prSet phldrT="[Texto]"/>
      <dgm:spPr/>
      <dgm:t>
        <a:bodyPr/>
        <a:lstStyle/>
        <a:p>
          <a:r>
            <a:rPr lang="es-VE" b="1" dirty="0"/>
            <a:t>Conceptuales o Semánticos</a:t>
          </a:r>
        </a:p>
      </dgm:t>
    </dgm:pt>
    <dgm:pt modelId="{0D3E42E7-2CD9-478A-8104-07C8139ADF9E}" type="parTrans" cxnId="{6C094341-E61F-4243-9324-559B66F3E0AD}">
      <dgm:prSet/>
      <dgm:spPr/>
      <dgm:t>
        <a:bodyPr/>
        <a:lstStyle/>
        <a:p>
          <a:endParaRPr lang="es-VE"/>
        </a:p>
      </dgm:t>
    </dgm:pt>
    <dgm:pt modelId="{284B1BC4-A374-42CB-AC64-4B55AEF4761D}" type="sibTrans" cxnId="{6C094341-E61F-4243-9324-559B66F3E0AD}">
      <dgm:prSet/>
      <dgm:spPr/>
      <dgm:t>
        <a:bodyPr/>
        <a:lstStyle/>
        <a:p>
          <a:endParaRPr lang="es-VE"/>
        </a:p>
      </dgm:t>
    </dgm:pt>
    <dgm:pt modelId="{2123DB13-217A-46E1-92F3-1FE238ACDD80}">
      <dgm:prSet phldrT="[Texto]"/>
      <dgm:spPr/>
      <dgm:t>
        <a:bodyPr/>
        <a:lstStyle/>
        <a:p>
          <a:r>
            <a:rPr lang="es-VE" dirty="0"/>
            <a:t>Enfocados a describir el mundo real con independencia del </a:t>
          </a:r>
          <a:r>
            <a:rPr lang="es-VE" dirty="0" err="1"/>
            <a:t>DBMS</a:t>
          </a:r>
          <a:r>
            <a:rPr lang="es-VE" dirty="0"/>
            <a:t> a usar</a:t>
          </a:r>
        </a:p>
      </dgm:t>
    </dgm:pt>
    <dgm:pt modelId="{5121D2AE-EC1A-4994-AFAD-B7BC3FDCA713}" type="parTrans" cxnId="{E5258CAD-83A6-43E7-83F3-F0650B7EC0F0}">
      <dgm:prSet/>
      <dgm:spPr/>
      <dgm:t>
        <a:bodyPr/>
        <a:lstStyle/>
        <a:p>
          <a:endParaRPr lang="es-VE"/>
        </a:p>
      </dgm:t>
    </dgm:pt>
    <dgm:pt modelId="{12F01681-0A7B-444B-94A6-DEE27C477627}" type="sibTrans" cxnId="{E5258CAD-83A6-43E7-83F3-F0650B7EC0F0}">
      <dgm:prSet/>
      <dgm:spPr/>
      <dgm:t>
        <a:bodyPr/>
        <a:lstStyle/>
        <a:p>
          <a:endParaRPr lang="es-VE"/>
        </a:p>
      </dgm:t>
    </dgm:pt>
    <dgm:pt modelId="{C90AB496-BF74-4804-A844-D0217E3624F8}">
      <dgm:prSet phldrT="[Texto]"/>
      <dgm:spPr/>
      <dgm:t>
        <a:bodyPr/>
        <a:lstStyle/>
        <a:p>
          <a:r>
            <a:rPr lang="es-VE" dirty="0"/>
            <a:t>Entidad-</a:t>
          </a:r>
          <a:r>
            <a:rPr lang="es-VE" dirty="0" err="1"/>
            <a:t>Relacion</a:t>
          </a:r>
          <a:r>
            <a:rPr lang="es-VE" dirty="0"/>
            <a:t>, Objetos (UML)</a:t>
          </a:r>
        </a:p>
      </dgm:t>
    </dgm:pt>
    <dgm:pt modelId="{91B632E2-FEA2-4BAB-8EF2-D3B152620645}" type="parTrans" cxnId="{540ABEB0-E719-4C78-B2EA-C19ED502C761}">
      <dgm:prSet/>
      <dgm:spPr/>
      <dgm:t>
        <a:bodyPr/>
        <a:lstStyle/>
        <a:p>
          <a:endParaRPr lang="es-VE"/>
        </a:p>
      </dgm:t>
    </dgm:pt>
    <dgm:pt modelId="{5EA66109-2EDB-43E7-B232-1CD2C5C77B61}" type="sibTrans" cxnId="{540ABEB0-E719-4C78-B2EA-C19ED502C761}">
      <dgm:prSet/>
      <dgm:spPr/>
      <dgm:t>
        <a:bodyPr/>
        <a:lstStyle/>
        <a:p>
          <a:endParaRPr lang="es-VE"/>
        </a:p>
      </dgm:t>
    </dgm:pt>
    <dgm:pt modelId="{EF0F4410-65D1-4103-9525-DC9D13CE5DBD}">
      <dgm:prSet phldrT="[Texto]"/>
      <dgm:spPr/>
      <dgm:t>
        <a:bodyPr/>
        <a:lstStyle/>
        <a:p>
          <a:r>
            <a:rPr lang="es-VE" b="1" dirty="0"/>
            <a:t>Convencionales o lógicos</a:t>
          </a:r>
        </a:p>
      </dgm:t>
    </dgm:pt>
    <dgm:pt modelId="{914A9B2A-2CD3-4F2E-AA06-0033698753F5}" type="parTrans" cxnId="{F328D396-7004-4EF0-BC5E-AF2F806DDCC3}">
      <dgm:prSet/>
      <dgm:spPr/>
      <dgm:t>
        <a:bodyPr/>
        <a:lstStyle/>
        <a:p>
          <a:endParaRPr lang="es-VE"/>
        </a:p>
      </dgm:t>
    </dgm:pt>
    <dgm:pt modelId="{324C07BC-8169-44EA-9A50-A3DDDC9D3B57}" type="sibTrans" cxnId="{F328D396-7004-4EF0-BC5E-AF2F806DDCC3}">
      <dgm:prSet/>
      <dgm:spPr/>
      <dgm:t>
        <a:bodyPr/>
        <a:lstStyle/>
        <a:p>
          <a:endParaRPr lang="es-VE"/>
        </a:p>
      </dgm:t>
    </dgm:pt>
    <dgm:pt modelId="{45BAB9A6-BCAA-451C-B685-3EB0CB6E1F24}">
      <dgm:prSet phldrT="[Texto]"/>
      <dgm:spPr/>
      <dgm:t>
        <a:bodyPr/>
        <a:lstStyle/>
        <a:p>
          <a:r>
            <a:rPr lang="es-VE" dirty="0"/>
            <a:t>Orientados a su implementación en DBMS</a:t>
          </a:r>
        </a:p>
      </dgm:t>
    </dgm:pt>
    <dgm:pt modelId="{86769A34-9CCA-4EB3-B962-24D73E38539A}" type="parTrans" cxnId="{3A46C633-7273-4869-AD87-8CFB78665453}">
      <dgm:prSet/>
      <dgm:spPr/>
      <dgm:t>
        <a:bodyPr/>
        <a:lstStyle/>
        <a:p>
          <a:endParaRPr lang="es-VE"/>
        </a:p>
      </dgm:t>
    </dgm:pt>
    <dgm:pt modelId="{59582B3A-55E7-4418-9C9B-A7B3487C23D9}" type="sibTrans" cxnId="{3A46C633-7273-4869-AD87-8CFB78665453}">
      <dgm:prSet/>
      <dgm:spPr/>
      <dgm:t>
        <a:bodyPr/>
        <a:lstStyle/>
        <a:p>
          <a:endParaRPr lang="es-VE"/>
        </a:p>
      </dgm:t>
    </dgm:pt>
    <dgm:pt modelId="{1EAA4507-9D79-40E0-B202-5E868EEFE6F2}">
      <dgm:prSet phldrT="[Texto]"/>
      <dgm:spPr/>
      <dgm:t>
        <a:bodyPr/>
        <a:lstStyle/>
        <a:p>
          <a:r>
            <a:rPr lang="es-VE" dirty="0"/>
            <a:t>Jerárquico, Red, relacional, documental entre otros</a:t>
          </a:r>
        </a:p>
      </dgm:t>
    </dgm:pt>
    <dgm:pt modelId="{696D6132-8C99-4FF3-9A9B-CD0E552B8F66}" type="parTrans" cxnId="{1ADB6FFD-994B-4AAE-AAAC-FE9C7BC73A0C}">
      <dgm:prSet/>
      <dgm:spPr/>
      <dgm:t>
        <a:bodyPr/>
        <a:lstStyle/>
        <a:p>
          <a:endParaRPr lang="es-VE"/>
        </a:p>
      </dgm:t>
    </dgm:pt>
    <dgm:pt modelId="{55B36556-027A-4E03-A268-9D2BDDF27ED9}" type="sibTrans" cxnId="{1ADB6FFD-994B-4AAE-AAAC-FE9C7BC73A0C}">
      <dgm:prSet/>
      <dgm:spPr/>
      <dgm:t>
        <a:bodyPr/>
        <a:lstStyle/>
        <a:p>
          <a:endParaRPr lang="es-VE"/>
        </a:p>
      </dgm:t>
    </dgm:pt>
    <dgm:pt modelId="{5F960208-C0DC-43A2-81B9-73AB19610EFC}" type="pres">
      <dgm:prSet presAssocID="{4DF8C45D-8EF0-49E0-A4B0-2EC564890E8F}" presName="diagram" presStyleCnt="0">
        <dgm:presLayoutVars>
          <dgm:chPref val="1"/>
          <dgm:dir/>
          <dgm:animOne val="branch"/>
          <dgm:animLvl val="lvl"/>
          <dgm:resizeHandles/>
        </dgm:presLayoutVars>
      </dgm:prSet>
      <dgm:spPr/>
    </dgm:pt>
    <dgm:pt modelId="{2914470F-D7F9-4E50-99C8-9729B4E82635}" type="pres">
      <dgm:prSet presAssocID="{0F454D83-88FE-4510-B046-7505689FBBE0}" presName="root" presStyleCnt="0"/>
      <dgm:spPr/>
    </dgm:pt>
    <dgm:pt modelId="{A2BF7A5D-9084-4BD6-8AF3-5EB92E326A65}" type="pres">
      <dgm:prSet presAssocID="{0F454D83-88FE-4510-B046-7505689FBBE0}" presName="rootComposite" presStyleCnt="0"/>
      <dgm:spPr/>
    </dgm:pt>
    <dgm:pt modelId="{8D5DD948-8864-4DD9-9039-61D61C36D6EE}" type="pres">
      <dgm:prSet presAssocID="{0F454D83-88FE-4510-B046-7505689FBBE0}" presName="rootText" presStyleLbl="node1" presStyleIdx="0" presStyleCnt="2"/>
      <dgm:spPr/>
    </dgm:pt>
    <dgm:pt modelId="{79CD7FC2-9245-48D6-A2A7-7D546211A4BD}" type="pres">
      <dgm:prSet presAssocID="{0F454D83-88FE-4510-B046-7505689FBBE0}" presName="rootConnector" presStyleLbl="node1" presStyleIdx="0" presStyleCnt="2"/>
      <dgm:spPr/>
    </dgm:pt>
    <dgm:pt modelId="{F248A079-4AE4-4E90-AF32-E2DAAC31ED8C}" type="pres">
      <dgm:prSet presAssocID="{0F454D83-88FE-4510-B046-7505689FBBE0}" presName="childShape" presStyleCnt="0"/>
      <dgm:spPr/>
    </dgm:pt>
    <dgm:pt modelId="{826D90AA-D60D-4F7F-B51B-897428A76D67}" type="pres">
      <dgm:prSet presAssocID="{5121D2AE-EC1A-4994-AFAD-B7BC3FDCA713}" presName="Name13" presStyleLbl="parChTrans1D2" presStyleIdx="0" presStyleCnt="4"/>
      <dgm:spPr/>
    </dgm:pt>
    <dgm:pt modelId="{1AE78F2C-7AC5-4A14-9D16-7D21F37580DA}" type="pres">
      <dgm:prSet presAssocID="{2123DB13-217A-46E1-92F3-1FE238ACDD80}" presName="childText" presStyleLbl="bgAcc1" presStyleIdx="0" presStyleCnt="4">
        <dgm:presLayoutVars>
          <dgm:bulletEnabled val="1"/>
        </dgm:presLayoutVars>
      </dgm:prSet>
      <dgm:spPr/>
    </dgm:pt>
    <dgm:pt modelId="{E72AFE82-151C-4586-82A1-85624AC5E18C}" type="pres">
      <dgm:prSet presAssocID="{91B632E2-FEA2-4BAB-8EF2-D3B152620645}" presName="Name13" presStyleLbl="parChTrans1D2" presStyleIdx="1" presStyleCnt="4"/>
      <dgm:spPr/>
    </dgm:pt>
    <dgm:pt modelId="{24A9E612-B3AF-48AA-A535-06EC13C080DA}" type="pres">
      <dgm:prSet presAssocID="{C90AB496-BF74-4804-A844-D0217E3624F8}" presName="childText" presStyleLbl="bgAcc1" presStyleIdx="1" presStyleCnt="4">
        <dgm:presLayoutVars>
          <dgm:bulletEnabled val="1"/>
        </dgm:presLayoutVars>
      </dgm:prSet>
      <dgm:spPr/>
    </dgm:pt>
    <dgm:pt modelId="{B2349F2A-0936-45D6-A409-FB0CF695B5F5}" type="pres">
      <dgm:prSet presAssocID="{EF0F4410-65D1-4103-9525-DC9D13CE5DBD}" presName="root" presStyleCnt="0"/>
      <dgm:spPr/>
    </dgm:pt>
    <dgm:pt modelId="{2C98CC18-7CC3-430A-B551-C225E9552052}" type="pres">
      <dgm:prSet presAssocID="{EF0F4410-65D1-4103-9525-DC9D13CE5DBD}" presName="rootComposite" presStyleCnt="0"/>
      <dgm:spPr/>
    </dgm:pt>
    <dgm:pt modelId="{F3255033-BB86-4C1B-B9F3-2EB6064CB997}" type="pres">
      <dgm:prSet presAssocID="{EF0F4410-65D1-4103-9525-DC9D13CE5DBD}" presName="rootText" presStyleLbl="node1" presStyleIdx="1" presStyleCnt="2"/>
      <dgm:spPr/>
    </dgm:pt>
    <dgm:pt modelId="{862C0A30-2202-4FDD-BDD3-D07D8DD0C92E}" type="pres">
      <dgm:prSet presAssocID="{EF0F4410-65D1-4103-9525-DC9D13CE5DBD}" presName="rootConnector" presStyleLbl="node1" presStyleIdx="1" presStyleCnt="2"/>
      <dgm:spPr/>
    </dgm:pt>
    <dgm:pt modelId="{9A416FD3-F9D1-41A7-94A2-C65E0A1F1DE5}" type="pres">
      <dgm:prSet presAssocID="{EF0F4410-65D1-4103-9525-DC9D13CE5DBD}" presName="childShape" presStyleCnt="0"/>
      <dgm:spPr/>
    </dgm:pt>
    <dgm:pt modelId="{956D38D8-6C67-4785-B269-2F3F402DF1E8}" type="pres">
      <dgm:prSet presAssocID="{86769A34-9CCA-4EB3-B962-24D73E38539A}" presName="Name13" presStyleLbl="parChTrans1D2" presStyleIdx="2" presStyleCnt="4"/>
      <dgm:spPr/>
    </dgm:pt>
    <dgm:pt modelId="{0C518DDE-DF6B-4870-89C0-18B2091097BE}" type="pres">
      <dgm:prSet presAssocID="{45BAB9A6-BCAA-451C-B685-3EB0CB6E1F24}" presName="childText" presStyleLbl="bgAcc1" presStyleIdx="2" presStyleCnt="4">
        <dgm:presLayoutVars>
          <dgm:bulletEnabled val="1"/>
        </dgm:presLayoutVars>
      </dgm:prSet>
      <dgm:spPr/>
    </dgm:pt>
    <dgm:pt modelId="{90440092-BBBE-457A-8213-C9242BD4A9DF}" type="pres">
      <dgm:prSet presAssocID="{696D6132-8C99-4FF3-9A9B-CD0E552B8F66}" presName="Name13" presStyleLbl="parChTrans1D2" presStyleIdx="3" presStyleCnt="4"/>
      <dgm:spPr/>
    </dgm:pt>
    <dgm:pt modelId="{FABCD744-D8AF-42C3-8C81-3575D4CA49EA}" type="pres">
      <dgm:prSet presAssocID="{1EAA4507-9D79-40E0-B202-5E868EEFE6F2}" presName="childText" presStyleLbl="bgAcc1" presStyleIdx="3" presStyleCnt="4">
        <dgm:presLayoutVars>
          <dgm:bulletEnabled val="1"/>
        </dgm:presLayoutVars>
      </dgm:prSet>
      <dgm:spPr/>
    </dgm:pt>
  </dgm:ptLst>
  <dgm:cxnLst>
    <dgm:cxn modelId="{4C414802-97BB-4591-BD87-5D5936C1C95A}" type="presOf" srcId="{91B632E2-FEA2-4BAB-8EF2-D3B152620645}" destId="{E72AFE82-151C-4586-82A1-85624AC5E18C}" srcOrd="0" destOrd="0" presId="urn:microsoft.com/office/officeart/2005/8/layout/hierarchy3"/>
    <dgm:cxn modelId="{45405C11-5A49-4F32-982D-3EFA03BC7F1C}" type="presOf" srcId="{EF0F4410-65D1-4103-9525-DC9D13CE5DBD}" destId="{862C0A30-2202-4FDD-BDD3-D07D8DD0C92E}" srcOrd="1" destOrd="0" presId="urn:microsoft.com/office/officeart/2005/8/layout/hierarchy3"/>
    <dgm:cxn modelId="{B1F60526-AF83-4191-876A-7EC929C0694C}" type="presOf" srcId="{0F454D83-88FE-4510-B046-7505689FBBE0}" destId="{8D5DD948-8864-4DD9-9039-61D61C36D6EE}" srcOrd="0" destOrd="0" presId="urn:microsoft.com/office/officeart/2005/8/layout/hierarchy3"/>
    <dgm:cxn modelId="{A7DCAD26-80DF-4711-983F-731DBA14479C}" type="presOf" srcId="{1EAA4507-9D79-40E0-B202-5E868EEFE6F2}" destId="{FABCD744-D8AF-42C3-8C81-3575D4CA49EA}" srcOrd="0" destOrd="0" presId="urn:microsoft.com/office/officeart/2005/8/layout/hierarchy3"/>
    <dgm:cxn modelId="{ACA9D82E-534A-41A3-9F06-B0655716EA08}" type="presOf" srcId="{0F454D83-88FE-4510-B046-7505689FBBE0}" destId="{79CD7FC2-9245-48D6-A2A7-7D546211A4BD}" srcOrd="1" destOrd="0" presId="urn:microsoft.com/office/officeart/2005/8/layout/hierarchy3"/>
    <dgm:cxn modelId="{3A46C633-7273-4869-AD87-8CFB78665453}" srcId="{EF0F4410-65D1-4103-9525-DC9D13CE5DBD}" destId="{45BAB9A6-BCAA-451C-B685-3EB0CB6E1F24}" srcOrd="0" destOrd="0" parTransId="{86769A34-9CCA-4EB3-B962-24D73E38539A}" sibTransId="{59582B3A-55E7-4418-9C9B-A7B3487C23D9}"/>
    <dgm:cxn modelId="{B4F0DE3D-F2A5-4C86-A435-FC197D77E489}" type="presOf" srcId="{C90AB496-BF74-4804-A844-D0217E3624F8}" destId="{24A9E612-B3AF-48AA-A535-06EC13C080DA}" srcOrd="0" destOrd="0" presId="urn:microsoft.com/office/officeart/2005/8/layout/hierarchy3"/>
    <dgm:cxn modelId="{6C094341-E61F-4243-9324-559B66F3E0AD}" srcId="{4DF8C45D-8EF0-49E0-A4B0-2EC564890E8F}" destId="{0F454D83-88FE-4510-B046-7505689FBBE0}" srcOrd="0" destOrd="0" parTransId="{0D3E42E7-2CD9-478A-8104-07C8139ADF9E}" sibTransId="{284B1BC4-A374-42CB-AC64-4B55AEF4761D}"/>
    <dgm:cxn modelId="{2FD04163-5E47-4D4A-B515-B41EA4512F4C}" type="presOf" srcId="{86769A34-9CCA-4EB3-B962-24D73E38539A}" destId="{956D38D8-6C67-4785-B269-2F3F402DF1E8}" srcOrd="0" destOrd="0" presId="urn:microsoft.com/office/officeart/2005/8/layout/hierarchy3"/>
    <dgm:cxn modelId="{B5049271-C56B-4FE5-BDC7-9242BEED5786}" type="presOf" srcId="{696D6132-8C99-4FF3-9A9B-CD0E552B8F66}" destId="{90440092-BBBE-457A-8213-C9242BD4A9DF}" srcOrd="0" destOrd="0" presId="urn:microsoft.com/office/officeart/2005/8/layout/hierarchy3"/>
    <dgm:cxn modelId="{F0BA4D58-EAEC-44B4-AB92-E89EEAA884D9}" type="presOf" srcId="{4DF8C45D-8EF0-49E0-A4B0-2EC564890E8F}" destId="{5F960208-C0DC-43A2-81B9-73AB19610EFC}" srcOrd="0" destOrd="0" presId="urn:microsoft.com/office/officeart/2005/8/layout/hierarchy3"/>
    <dgm:cxn modelId="{D0E6BF7D-6C58-4479-B73D-678D8271657C}" type="presOf" srcId="{5121D2AE-EC1A-4994-AFAD-B7BC3FDCA713}" destId="{826D90AA-D60D-4F7F-B51B-897428A76D67}" srcOrd="0" destOrd="0" presId="urn:microsoft.com/office/officeart/2005/8/layout/hierarchy3"/>
    <dgm:cxn modelId="{F328D396-7004-4EF0-BC5E-AF2F806DDCC3}" srcId="{4DF8C45D-8EF0-49E0-A4B0-2EC564890E8F}" destId="{EF0F4410-65D1-4103-9525-DC9D13CE5DBD}" srcOrd="1" destOrd="0" parTransId="{914A9B2A-2CD3-4F2E-AA06-0033698753F5}" sibTransId="{324C07BC-8169-44EA-9A50-A3DDDC9D3B57}"/>
    <dgm:cxn modelId="{112EF2A8-0F97-4628-B33F-7A0161B0D2B9}" type="presOf" srcId="{2123DB13-217A-46E1-92F3-1FE238ACDD80}" destId="{1AE78F2C-7AC5-4A14-9D16-7D21F37580DA}" srcOrd="0" destOrd="0" presId="urn:microsoft.com/office/officeart/2005/8/layout/hierarchy3"/>
    <dgm:cxn modelId="{E5258CAD-83A6-43E7-83F3-F0650B7EC0F0}" srcId="{0F454D83-88FE-4510-B046-7505689FBBE0}" destId="{2123DB13-217A-46E1-92F3-1FE238ACDD80}" srcOrd="0" destOrd="0" parTransId="{5121D2AE-EC1A-4994-AFAD-B7BC3FDCA713}" sibTransId="{12F01681-0A7B-444B-94A6-DEE27C477627}"/>
    <dgm:cxn modelId="{540ABEB0-E719-4C78-B2EA-C19ED502C761}" srcId="{0F454D83-88FE-4510-B046-7505689FBBE0}" destId="{C90AB496-BF74-4804-A844-D0217E3624F8}" srcOrd="1" destOrd="0" parTransId="{91B632E2-FEA2-4BAB-8EF2-D3B152620645}" sibTransId="{5EA66109-2EDB-43E7-B232-1CD2C5C77B61}"/>
    <dgm:cxn modelId="{918352B7-B5C6-4231-8B46-38034DD86895}" type="presOf" srcId="{EF0F4410-65D1-4103-9525-DC9D13CE5DBD}" destId="{F3255033-BB86-4C1B-B9F3-2EB6064CB997}" srcOrd="0" destOrd="0" presId="urn:microsoft.com/office/officeart/2005/8/layout/hierarchy3"/>
    <dgm:cxn modelId="{7C8EC2E4-2754-4D47-98EC-CBCBA24EF86C}" type="presOf" srcId="{45BAB9A6-BCAA-451C-B685-3EB0CB6E1F24}" destId="{0C518DDE-DF6B-4870-89C0-18B2091097BE}" srcOrd="0" destOrd="0" presId="urn:microsoft.com/office/officeart/2005/8/layout/hierarchy3"/>
    <dgm:cxn modelId="{1ADB6FFD-994B-4AAE-AAAC-FE9C7BC73A0C}" srcId="{EF0F4410-65D1-4103-9525-DC9D13CE5DBD}" destId="{1EAA4507-9D79-40E0-B202-5E868EEFE6F2}" srcOrd="1" destOrd="0" parTransId="{696D6132-8C99-4FF3-9A9B-CD0E552B8F66}" sibTransId="{55B36556-027A-4E03-A268-9D2BDDF27ED9}"/>
    <dgm:cxn modelId="{BF4122F0-3833-4DDF-953F-F1470F2C6C84}" type="presParOf" srcId="{5F960208-C0DC-43A2-81B9-73AB19610EFC}" destId="{2914470F-D7F9-4E50-99C8-9729B4E82635}" srcOrd="0" destOrd="0" presId="urn:microsoft.com/office/officeart/2005/8/layout/hierarchy3"/>
    <dgm:cxn modelId="{EDBD51D4-B249-4D35-B86C-58B0D408CE34}" type="presParOf" srcId="{2914470F-D7F9-4E50-99C8-9729B4E82635}" destId="{A2BF7A5D-9084-4BD6-8AF3-5EB92E326A65}" srcOrd="0" destOrd="0" presId="urn:microsoft.com/office/officeart/2005/8/layout/hierarchy3"/>
    <dgm:cxn modelId="{1BDB8184-6C26-457C-9DCC-DF8E889D06E2}" type="presParOf" srcId="{A2BF7A5D-9084-4BD6-8AF3-5EB92E326A65}" destId="{8D5DD948-8864-4DD9-9039-61D61C36D6EE}" srcOrd="0" destOrd="0" presId="urn:microsoft.com/office/officeart/2005/8/layout/hierarchy3"/>
    <dgm:cxn modelId="{31FDE190-34BA-464D-9414-0F06633E2266}" type="presParOf" srcId="{A2BF7A5D-9084-4BD6-8AF3-5EB92E326A65}" destId="{79CD7FC2-9245-48D6-A2A7-7D546211A4BD}" srcOrd="1" destOrd="0" presId="urn:microsoft.com/office/officeart/2005/8/layout/hierarchy3"/>
    <dgm:cxn modelId="{8DB72E6F-2E01-412A-AB16-DFE3E0A07907}" type="presParOf" srcId="{2914470F-D7F9-4E50-99C8-9729B4E82635}" destId="{F248A079-4AE4-4E90-AF32-E2DAAC31ED8C}" srcOrd="1" destOrd="0" presId="urn:microsoft.com/office/officeart/2005/8/layout/hierarchy3"/>
    <dgm:cxn modelId="{1191FBEC-CF44-494E-898A-FE3A6A4BEB7B}" type="presParOf" srcId="{F248A079-4AE4-4E90-AF32-E2DAAC31ED8C}" destId="{826D90AA-D60D-4F7F-B51B-897428A76D67}" srcOrd="0" destOrd="0" presId="urn:microsoft.com/office/officeart/2005/8/layout/hierarchy3"/>
    <dgm:cxn modelId="{84678EC9-0F80-4A0E-84DE-4E4AF9A6B70E}" type="presParOf" srcId="{F248A079-4AE4-4E90-AF32-E2DAAC31ED8C}" destId="{1AE78F2C-7AC5-4A14-9D16-7D21F37580DA}" srcOrd="1" destOrd="0" presId="urn:microsoft.com/office/officeart/2005/8/layout/hierarchy3"/>
    <dgm:cxn modelId="{F0763FED-C88E-405D-8DD4-230BDF7E8CB8}" type="presParOf" srcId="{F248A079-4AE4-4E90-AF32-E2DAAC31ED8C}" destId="{E72AFE82-151C-4586-82A1-85624AC5E18C}" srcOrd="2" destOrd="0" presId="urn:microsoft.com/office/officeart/2005/8/layout/hierarchy3"/>
    <dgm:cxn modelId="{7920E425-D891-444E-A84B-46A5A0098754}" type="presParOf" srcId="{F248A079-4AE4-4E90-AF32-E2DAAC31ED8C}" destId="{24A9E612-B3AF-48AA-A535-06EC13C080DA}" srcOrd="3" destOrd="0" presId="urn:microsoft.com/office/officeart/2005/8/layout/hierarchy3"/>
    <dgm:cxn modelId="{3E3D3C1B-43B9-477B-8B64-DF0B1B9E0B04}" type="presParOf" srcId="{5F960208-C0DC-43A2-81B9-73AB19610EFC}" destId="{B2349F2A-0936-45D6-A409-FB0CF695B5F5}" srcOrd="1" destOrd="0" presId="urn:microsoft.com/office/officeart/2005/8/layout/hierarchy3"/>
    <dgm:cxn modelId="{281871CB-7AF5-4AE0-9406-1D0F31421FCE}" type="presParOf" srcId="{B2349F2A-0936-45D6-A409-FB0CF695B5F5}" destId="{2C98CC18-7CC3-430A-B551-C225E9552052}" srcOrd="0" destOrd="0" presId="urn:microsoft.com/office/officeart/2005/8/layout/hierarchy3"/>
    <dgm:cxn modelId="{BF285106-F351-43FE-B600-8976DC625725}" type="presParOf" srcId="{2C98CC18-7CC3-430A-B551-C225E9552052}" destId="{F3255033-BB86-4C1B-B9F3-2EB6064CB997}" srcOrd="0" destOrd="0" presId="urn:microsoft.com/office/officeart/2005/8/layout/hierarchy3"/>
    <dgm:cxn modelId="{7A463267-FD51-4D66-B925-DC559E124FD5}" type="presParOf" srcId="{2C98CC18-7CC3-430A-B551-C225E9552052}" destId="{862C0A30-2202-4FDD-BDD3-D07D8DD0C92E}" srcOrd="1" destOrd="0" presId="urn:microsoft.com/office/officeart/2005/8/layout/hierarchy3"/>
    <dgm:cxn modelId="{3F129682-E679-4085-89DB-2BEFCD9DC8EC}" type="presParOf" srcId="{B2349F2A-0936-45D6-A409-FB0CF695B5F5}" destId="{9A416FD3-F9D1-41A7-94A2-C65E0A1F1DE5}" srcOrd="1" destOrd="0" presId="urn:microsoft.com/office/officeart/2005/8/layout/hierarchy3"/>
    <dgm:cxn modelId="{6F6CF18C-FA67-4CE7-B8B0-B372CEB05067}" type="presParOf" srcId="{9A416FD3-F9D1-41A7-94A2-C65E0A1F1DE5}" destId="{956D38D8-6C67-4785-B269-2F3F402DF1E8}" srcOrd="0" destOrd="0" presId="urn:microsoft.com/office/officeart/2005/8/layout/hierarchy3"/>
    <dgm:cxn modelId="{3A82A583-30C5-49DE-808F-D196F5DA6BA0}" type="presParOf" srcId="{9A416FD3-F9D1-41A7-94A2-C65E0A1F1DE5}" destId="{0C518DDE-DF6B-4870-89C0-18B2091097BE}" srcOrd="1" destOrd="0" presId="urn:microsoft.com/office/officeart/2005/8/layout/hierarchy3"/>
    <dgm:cxn modelId="{7FE88483-2381-4C3E-9935-C4C0AC7BF911}" type="presParOf" srcId="{9A416FD3-F9D1-41A7-94A2-C65E0A1F1DE5}" destId="{90440092-BBBE-457A-8213-C9242BD4A9DF}" srcOrd="2" destOrd="0" presId="urn:microsoft.com/office/officeart/2005/8/layout/hierarchy3"/>
    <dgm:cxn modelId="{FD6DF131-C023-4306-A734-A5C0ECFA303B}" type="presParOf" srcId="{9A416FD3-F9D1-41A7-94A2-C65E0A1F1DE5}" destId="{FABCD744-D8AF-42C3-8C81-3575D4CA49EA}"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DD948-8864-4DD9-9039-61D61C36D6EE}">
      <dsp:nvSpPr>
        <dsp:cNvPr id="0" name=""/>
        <dsp:cNvSpPr/>
      </dsp:nvSpPr>
      <dsp:spPr>
        <a:xfrm>
          <a:off x="489473" y="659"/>
          <a:ext cx="1933175" cy="966587"/>
        </a:xfrm>
        <a:prstGeom prst="roundRect">
          <a:avLst>
            <a:gd name="adj" fmla="val 10000"/>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VE" sz="2000" b="1" kern="1200" dirty="0"/>
            <a:t>Conceptuales o Semánticos</a:t>
          </a:r>
        </a:p>
      </dsp:txBody>
      <dsp:txXfrm>
        <a:off x="517783" y="28969"/>
        <a:ext cx="1876555" cy="909967"/>
      </dsp:txXfrm>
    </dsp:sp>
    <dsp:sp modelId="{826D90AA-D60D-4F7F-B51B-897428A76D67}">
      <dsp:nvSpPr>
        <dsp:cNvPr id="0" name=""/>
        <dsp:cNvSpPr/>
      </dsp:nvSpPr>
      <dsp:spPr>
        <a:xfrm>
          <a:off x="682790" y="967247"/>
          <a:ext cx="193317" cy="724940"/>
        </a:xfrm>
        <a:custGeom>
          <a:avLst/>
          <a:gdLst/>
          <a:ahLst/>
          <a:cxnLst/>
          <a:rect l="0" t="0" r="0" b="0"/>
          <a:pathLst>
            <a:path>
              <a:moveTo>
                <a:pt x="0" y="0"/>
              </a:moveTo>
              <a:lnTo>
                <a:pt x="0" y="724940"/>
              </a:lnTo>
              <a:lnTo>
                <a:pt x="193317" y="72494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AE78F2C-7AC5-4A14-9D16-7D21F37580DA}">
      <dsp:nvSpPr>
        <dsp:cNvPr id="0" name=""/>
        <dsp:cNvSpPr/>
      </dsp:nvSpPr>
      <dsp:spPr>
        <a:xfrm>
          <a:off x="876108" y="1208894"/>
          <a:ext cx="1546540" cy="96658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VE" sz="1200" kern="1200" dirty="0"/>
            <a:t>Enfocados a describir el mundo real con independencia del </a:t>
          </a:r>
          <a:r>
            <a:rPr lang="es-VE" sz="1200" kern="1200" dirty="0" err="1"/>
            <a:t>DBMS</a:t>
          </a:r>
          <a:r>
            <a:rPr lang="es-VE" sz="1200" kern="1200" dirty="0"/>
            <a:t> a usar</a:t>
          </a:r>
        </a:p>
      </dsp:txBody>
      <dsp:txXfrm>
        <a:off x="904418" y="1237204"/>
        <a:ext cx="1489920" cy="909967"/>
      </dsp:txXfrm>
    </dsp:sp>
    <dsp:sp modelId="{E72AFE82-151C-4586-82A1-85624AC5E18C}">
      <dsp:nvSpPr>
        <dsp:cNvPr id="0" name=""/>
        <dsp:cNvSpPr/>
      </dsp:nvSpPr>
      <dsp:spPr>
        <a:xfrm>
          <a:off x="682790" y="967247"/>
          <a:ext cx="193317" cy="1933175"/>
        </a:xfrm>
        <a:custGeom>
          <a:avLst/>
          <a:gdLst/>
          <a:ahLst/>
          <a:cxnLst/>
          <a:rect l="0" t="0" r="0" b="0"/>
          <a:pathLst>
            <a:path>
              <a:moveTo>
                <a:pt x="0" y="0"/>
              </a:moveTo>
              <a:lnTo>
                <a:pt x="0" y="1933175"/>
              </a:lnTo>
              <a:lnTo>
                <a:pt x="193317" y="19331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A9E612-B3AF-48AA-A535-06EC13C080DA}">
      <dsp:nvSpPr>
        <dsp:cNvPr id="0" name=""/>
        <dsp:cNvSpPr/>
      </dsp:nvSpPr>
      <dsp:spPr>
        <a:xfrm>
          <a:off x="876108" y="2417128"/>
          <a:ext cx="1546540" cy="96658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VE" sz="1200" kern="1200" dirty="0"/>
            <a:t>Entidad-</a:t>
          </a:r>
          <a:r>
            <a:rPr lang="es-VE" sz="1200" kern="1200" dirty="0" err="1"/>
            <a:t>Relacion</a:t>
          </a:r>
          <a:r>
            <a:rPr lang="es-VE" sz="1200" kern="1200" dirty="0"/>
            <a:t>, Objetos (UML)</a:t>
          </a:r>
        </a:p>
      </dsp:txBody>
      <dsp:txXfrm>
        <a:off x="904418" y="2445438"/>
        <a:ext cx="1489920" cy="909967"/>
      </dsp:txXfrm>
    </dsp:sp>
    <dsp:sp modelId="{F3255033-BB86-4C1B-B9F3-2EB6064CB997}">
      <dsp:nvSpPr>
        <dsp:cNvPr id="0" name=""/>
        <dsp:cNvSpPr/>
      </dsp:nvSpPr>
      <dsp:spPr>
        <a:xfrm>
          <a:off x="2905942" y="659"/>
          <a:ext cx="1933175" cy="966587"/>
        </a:xfrm>
        <a:prstGeom prst="roundRect">
          <a:avLst>
            <a:gd name="adj" fmla="val 10000"/>
          </a:avLst>
        </a:prstGeom>
        <a:gradFill rotWithShape="0">
          <a:gsLst>
            <a:gs pos="0">
              <a:schemeClr val="accent2">
                <a:hueOff val="0"/>
                <a:satOff val="0"/>
                <a:lumOff val="0"/>
                <a:alphaOff val="0"/>
                <a:shade val="60000"/>
              </a:schemeClr>
            </a:gs>
            <a:gs pos="33000">
              <a:schemeClr val="accent2">
                <a:hueOff val="0"/>
                <a:satOff val="0"/>
                <a:lumOff val="0"/>
                <a:alphaOff val="0"/>
                <a:tint val="86500"/>
              </a:schemeClr>
            </a:gs>
            <a:gs pos="46750">
              <a:schemeClr val="accent2">
                <a:hueOff val="0"/>
                <a:satOff val="0"/>
                <a:lumOff val="0"/>
                <a:alphaOff val="0"/>
                <a:tint val="71000"/>
                <a:satMod val="112000"/>
              </a:schemeClr>
            </a:gs>
            <a:gs pos="53000">
              <a:schemeClr val="accent2">
                <a:hueOff val="0"/>
                <a:satOff val="0"/>
                <a:lumOff val="0"/>
                <a:alphaOff val="0"/>
                <a:tint val="71000"/>
                <a:satMod val="112000"/>
              </a:schemeClr>
            </a:gs>
            <a:gs pos="68000">
              <a:schemeClr val="accent2">
                <a:hueOff val="0"/>
                <a:satOff val="0"/>
                <a:lumOff val="0"/>
                <a:alphaOff val="0"/>
                <a:tint val="86000"/>
              </a:schemeClr>
            </a:gs>
            <a:gs pos="100000">
              <a:schemeClr val="accent2">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VE" sz="2000" b="1" kern="1200" dirty="0"/>
            <a:t>Convencionales o lógicos</a:t>
          </a:r>
        </a:p>
      </dsp:txBody>
      <dsp:txXfrm>
        <a:off x="2934252" y="28969"/>
        <a:ext cx="1876555" cy="909967"/>
      </dsp:txXfrm>
    </dsp:sp>
    <dsp:sp modelId="{956D38D8-6C67-4785-B269-2F3F402DF1E8}">
      <dsp:nvSpPr>
        <dsp:cNvPr id="0" name=""/>
        <dsp:cNvSpPr/>
      </dsp:nvSpPr>
      <dsp:spPr>
        <a:xfrm>
          <a:off x="3099260" y="967247"/>
          <a:ext cx="193317" cy="724940"/>
        </a:xfrm>
        <a:custGeom>
          <a:avLst/>
          <a:gdLst/>
          <a:ahLst/>
          <a:cxnLst/>
          <a:rect l="0" t="0" r="0" b="0"/>
          <a:pathLst>
            <a:path>
              <a:moveTo>
                <a:pt x="0" y="0"/>
              </a:moveTo>
              <a:lnTo>
                <a:pt x="0" y="724940"/>
              </a:lnTo>
              <a:lnTo>
                <a:pt x="193317" y="724940"/>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C518DDE-DF6B-4870-89C0-18B2091097BE}">
      <dsp:nvSpPr>
        <dsp:cNvPr id="0" name=""/>
        <dsp:cNvSpPr/>
      </dsp:nvSpPr>
      <dsp:spPr>
        <a:xfrm>
          <a:off x="3292578" y="1208894"/>
          <a:ext cx="1546540" cy="96658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VE" sz="1200" kern="1200" dirty="0"/>
            <a:t>Orientados a su implementación en DBMS</a:t>
          </a:r>
        </a:p>
      </dsp:txBody>
      <dsp:txXfrm>
        <a:off x="3320888" y="1237204"/>
        <a:ext cx="1489920" cy="909967"/>
      </dsp:txXfrm>
    </dsp:sp>
    <dsp:sp modelId="{90440092-BBBE-457A-8213-C9242BD4A9DF}">
      <dsp:nvSpPr>
        <dsp:cNvPr id="0" name=""/>
        <dsp:cNvSpPr/>
      </dsp:nvSpPr>
      <dsp:spPr>
        <a:xfrm>
          <a:off x="3099260" y="967247"/>
          <a:ext cx="193317" cy="1933175"/>
        </a:xfrm>
        <a:custGeom>
          <a:avLst/>
          <a:gdLst/>
          <a:ahLst/>
          <a:cxnLst/>
          <a:rect l="0" t="0" r="0" b="0"/>
          <a:pathLst>
            <a:path>
              <a:moveTo>
                <a:pt x="0" y="0"/>
              </a:moveTo>
              <a:lnTo>
                <a:pt x="0" y="1933175"/>
              </a:lnTo>
              <a:lnTo>
                <a:pt x="193317" y="1933175"/>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ABCD744-D8AF-42C3-8C81-3575D4CA49EA}">
      <dsp:nvSpPr>
        <dsp:cNvPr id="0" name=""/>
        <dsp:cNvSpPr/>
      </dsp:nvSpPr>
      <dsp:spPr>
        <a:xfrm>
          <a:off x="3292578" y="2417128"/>
          <a:ext cx="1546540" cy="96658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190500" dist="228600" dir="2700000" sy="90000" rotWithShape="0">
            <a:srgbClr val="000000">
              <a:alpha val="255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s-VE" sz="1200" kern="1200" dirty="0"/>
            <a:t>Jerárquico, Red, relacional, documental entre otros</a:t>
          </a:r>
        </a:p>
      </dsp:txBody>
      <dsp:txXfrm>
        <a:off x="3320888" y="2445438"/>
        <a:ext cx="1489920" cy="9099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C238408C-6839-46EE-8131-EDA75C487F2E}" type="datetimeFigureOut">
              <a:rPr lang="es-ES"/>
              <a:pPr/>
              <a:t>09/05/2022</a:t>
            </a:fld>
            <a:endParaRPr lang="es-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87D77045-401A-4D5E-BFE3-54C21A8A6634}" type="slidenum">
              <a:rPr/>
              <a:pPr/>
              <a:t>‹Nº›</a:t>
            </a:fld>
            <a:endParaRPr lang="es-ES"/>
          </a:p>
        </p:txBody>
      </p:sp>
    </p:spTree>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a:defRPr lang="es-ES" sz="1200" kern="1200">
        <a:solidFill>
          <a:schemeClr val="tx1"/>
        </a:solidFill>
        <a:latin typeface="+mn-lt"/>
        <a:ea typeface="+mn-ea"/>
        <a:cs typeface="+mn-cs"/>
      </a:defRPr>
    </a:lvl2pPr>
    <a:lvl3pPr marL="914400" algn="l" rtl="0">
      <a:defRPr lang="es-ES" sz="1200" kern="1200">
        <a:solidFill>
          <a:schemeClr val="tx1"/>
        </a:solidFill>
        <a:latin typeface="+mn-lt"/>
        <a:ea typeface="+mn-ea"/>
        <a:cs typeface="+mn-cs"/>
      </a:defRPr>
    </a:lvl3pPr>
    <a:lvl4pPr marL="1371600" algn="l" rtl="0">
      <a:defRPr lang="es-ES" sz="1200" kern="1200">
        <a:solidFill>
          <a:schemeClr val="tx1"/>
        </a:solidFill>
        <a:latin typeface="+mn-lt"/>
        <a:ea typeface="+mn-ea"/>
        <a:cs typeface="+mn-cs"/>
      </a:defRPr>
    </a:lvl4pPr>
    <a:lvl5pPr marL="1828800" algn="l" rtl="0">
      <a:defRPr lang="es-ES" sz="1200" kern="1200">
        <a:solidFill>
          <a:schemeClr val="tx1"/>
        </a:solidFill>
        <a:latin typeface="+mn-lt"/>
        <a:ea typeface="+mn-ea"/>
        <a:cs typeface="+mn-cs"/>
      </a:defRPr>
    </a:lvl5pPr>
    <a:lvl6pPr marL="2286000" algn="l" rtl="0">
      <a:defRPr lang="es-ES" sz="1200" kern="1200">
        <a:solidFill>
          <a:schemeClr val="tx1"/>
        </a:solidFill>
        <a:latin typeface="+mn-lt"/>
        <a:ea typeface="+mn-ea"/>
        <a:cs typeface="+mn-cs"/>
      </a:defRPr>
    </a:lvl6pPr>
    <a:lvl7pPr marL="2743200" algn="l" rtl="0">
      <a:defRPr lang="es-ES" sz="1200" kern="1200">
        <a:solidFill>
          <a:schemeClr val="tx1"/>
        </a:solidFill>
        <a:latin typeface="+mn-lt"/>
        <a:ea typeface="+mn-ea"/>
        <a:cs typeface="+mn-cs"/>
      </a:defRPr>
    </a:lvl7pPr>
    <a:lvl8pPr marL="3200400" algn="l" rtl="0">
      <a:defRPr lang="es-ES" sz="1200" kern="1200">
        <a:solidFill>
          <a:schemeClr val="tx1"/>
        </a:solidFill>
        <a:latin typeface="+mn-lt"/>
        <a:ea typeface="+mn-ea"/>
        <a:cs typeface="+mn-cs"/>
      </a:defRPr>
    </a:lvl8pPr>
    <a:lvl9pPr marL="3657600" algn="l" rtl="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En esta unidad</a:t>
            </a:r>
            <a:r>
              <a:rPr lang="es-ES" baseline="0" dirty="0"/>
              <a:t> vamos a adentrarnos un poco en los modelos conceptuales y lógicos de datos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Como les había mencionado anteriormente el modelo más usado hoy en</a:t>
            </a:r>
            <a:r>
              <a:rPr lang="es-ES" baseline="0" dirty="0"/>
              <a:t> día sigue siendo el relacional, aún cuando otro tipo de </a:t>
            </a:r>
            <a:r>
              <a:rPr lang="es-ES" baseline="0" dirty="0" err="1"/>
              <a:t>BD</a:t>
            </a:r>
            <a:r>
              <a:rPr lang="es-ES" baseline="0" dirty="0"/>
              <a:t> han ido cobrando auge debido a las limitaciones del modelo. </a:t>
            </a:r>
          </a:p>
          <a:p>
            <a:r>
              <a:rPr lang="es-ES" baseline="0" dirty="0"/>
              <a:t>El modelo relacional es el conocido como </a:t>
            </a:r>
            <a:r>
              <a:rPr lang="es-ES" baseline="0" dirty="0" err="1"/>
              <a:t>BD</a:t>
            </a:r>
            <a:r>
              <a:rPr lang="es-ES" baseline="0" dirty="0"/>
              <a:t> SQL, pues es este el modelo que trabaja con este lenguaje. Los demás modelos son conocidos como </a:t>
            </a:r>
            <a:r>
              <a:rPr lang="es-ES" baseline="0" dirty="0" err="1"/>
              <a:t>BD</a:t>
            </a:r>
            <a:r>
              <a:rPr lang="es-ES" baseline="0" dirty="0"/>
              <a:t> </a:t>
            </a:r>
            <a:r>
              <a:rPr lang="es-ES" baseline="0" dirty="0" err="1"/>
              <a:t>NoSQL</a:t>
            </a:r>
            <a:r>
              <a:rPr lang="es-ES" baseline="0" dirty="0"/>
              <a:t> pues al no ser relacionales no pueden trabajar con SQL como lenguaje de consulta</a:t>
            </a:r>
          </a:p>
          <a:p>
            <a:r>
              <a:rPr lang="es-ES" baseline="0" dirty="0"/>
              <a:t>Los modelos </a:t>
            </a:r>
            <a:r>
              <a:rPr lang="es-ES" baseline="0" dirty="0" err="1"/>
              <a:t>Jerarquico</a:t>
            </a:r>
            <a:r>
              <a:rPr lang="es-ES" baseline="0" dirty="0"/>
              <a:t> y de Red son los antecesores del modelo relacional. Hoy en día se encuentran en desuso. Las </a:t>
            </a:r>
            <a:r>
              <a:rPr lang="es-ES" baseline="0" dirty="0" err="1"/>
              <a:t>BD</a:t>
            </a:r>
            <a:r>
              <a:rPr lang="es-ES" baseline="0" dirty="0"/>
              <a:t> </a:t>
            </a:r>
            <a:r>
              <a:rPr lang="es-ES" baseline="0" dirty="0" err="1"/>
              <a:t>NoSql</a:t>
            </a:r>
            <a:r>
              <a:rPr lang="es-ES" baseline="0" dirty="0"/>
              <a:t> han ido cobrando auge como las </a:t>
            </a:r>
            <a:r>
              <a:rPr lang="es-ES" baseline="0" dirty="0" err="1"/>
              <a:t>BD</a:t>
            </a:r>
            <a:r>
              <a:rPr lang="es-ES" baseline="0" dirty="0"/>
              <a:t> documentales, </a:t>
            </a:r>
            <a:r>
              <a:rPr lang="es-ES" baseline="0" dirty="0" err="1"/>
              <a:t>BD</a:t>
            </a:r>
            <a:r>
              <a:rPr lang="es-ES" baseline="0" dirty="0"/>
              <a:t> clave-valor, </a:t>
            </a:r>
            <a:r>
              <a:rPr lang="es-ES" baseline="0" dirty="0" err="1"/>
              <a:t>BD</a:t>
            </a:r>
            <a:r>
              <a:rPr lang="es-ES" baseline="0" dirty="0"/>
              <a:t> orientada a grafos entre otros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APOLO (el</a:t>
            </a:r>
            <a:r>
              <a:rPr lang="es-ES" baseline="0" dirty="0"/>
              <a:t> mismo programa espacial con el que el hombre llegó a la luna). El primer alunizaje con tripulación humana fue con el APOLO 11</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a:t>Esto que les presento son algunos comando</a:t>
            </a:r>
            <a:r>
              <a:rPr lang="es-VE" baseline="0" dirty="0"/>
              <a:t>s usados para trabajar con el Sistema Manejador </a:t>
            </a:r>
            <a:r>
              <a:rPr lang="es-VE" baseline="0" dirty="0" err="1"/>
              <a:t>IMS</a:t>
            </a:r>
            <a:endParaRPr lang="es-VE" dirty="0"/>
          </a:p>
        </p:txBody>
      </p:sp>
      <p:sp>
        <p:nvSpPr>
          <p:cNvPr id="4" name="3 Marcador de número de diapositiva"/>
          <p:cNvSpPr>
            <a:spLocks noGrp="1"/>
          </p:cNvSpPr>
          <p:nvPr>
            <p:ph type="sldNum" sz="quarter" idx="10"/>
          </p:nvPr>
        </p:nvSpPr>
        <p:spPr/>
        <p:txBody>
          <a:bodyPr/>
          <a:lstStyle/>
          <a:p>
            <a:fld id="{87D77045-401A-4D5E-BFE3-54C21A8A6634}" type="slidenum">
              <a:rPr lang="es-VE" smtClean="0"/>
              <a:pPr/>
              <a:t>13</a:t>
            </a:fld>
            <a:endParaRPr lang="es-V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Por</a:t>
            </a:r>
            <a:r>
              <a:rPr lang="es-ES" baseline="0" dirty="0"/>
              <a:t> su complejidad, algunos consideraban que el uso de los modelos </a:t>
            </a:r>
            <a:r>
              <a:rPr lang="es-ES" baseline="0" dirty="0" err="1"/>
              <a:t>Jerarquico</a:t>
            </a:r>
            <a:r>
              <a:rPr lang="es-ES" baseline="0" dirty="0"/>
              <a:t> y de Red eran solo para eruditos. La aparición del modelo Relacional rompió la brecha de la complejidad de uso, este modelo es tan fácil de entender que no se necesita profundos conocimientos en </a:t>
            </a:r>
            <a:r>
              <a:rPr lang="es-ES" baseline="0" dirty="0" err="1"/>
              <a:t>BD</a:t>
            </a:r>
            <a:r>
              <a:rPr lang="es-ES" baseline="0" dirty="0"/>
              <a:t>. Esta característica impulsó su crecimiento y es el la década de los 80 cuando grandes compañías se dedican a crear software especializados para el uso de este modelo, es decir los </a:t>
            </a:r>
            <a:r>
              <a:rPr lang="es-ES" baseline="0" dirty="0" err="1"/>
              <a:t>RDBMS</a:t>
            </a:r>
            <a:r>
              <a:rPr lang="es-ES" baseline="0" dirty="0"/>
              <a:t>, y a mediados de los 80 se adapta como estándar en lenguaje SQL para todos los </a:t>
            </a:r>
            <a:r>
              <a:rPr lang="es-ES" baseline="0" dirty="0" err="1"/>
              <a:t>RDBMS</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A</a:t>
            </a:r>
            <a:r>
              <a:rPr lang="es-ES" baseline="0" dirty="0"/>
              <a:t> principios de los 90 el paradigma Orientado a Objetos estaba cobrando un rápido crecimiento. No eran pocas las voces que decían que el modelo relacional moriría para dar paso a el modelo de </a:t>
            </a:r>
            <a:r>
              <a:rPr lang="es-ES" baseline="0" dirty="0" err="1"/>
              <a:t>BD</a:t>
            </a:r>
            <a:r>
              <a:rPr lang="es-ES" baseline="0" dirty="0"/>
              <a:t> orientado a objetos. El tiempo demostró  que los dos modelos son importantes, pero las </a:t>
            </a:r>
            <a:r>
              <a:rPr lang="es-ES" baseline="0" dirty="0" err="1"/>
              <a:t>BDOO</a:t>
            </a:r>
            <a:r>
              <a:rPr lang="es-ES" baseline="0" dirty="0"/>
              <a:t> no obtuvieron el éxito esperado. Sin embargo el mundo relacional adoptó ciertas características del mundo de los objetos y es por esto que hoy tenemos las </a:t>
            </a:r>
            <a:r>
              <a:rPr lang="es-ES" baseline="0" dirty="0" err="1"/>
              <a:t>BD</a:t>
            </a:r>
            <a:r>
              <a:rPr lang="es-ES" baseline="0" dirty="0"/>
              <a:t> relacionales orientadas a objetos u objeto relacional</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18</a:t>
            </a:fld>
            <a:endParaRPr lang="es-E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sz="4000" dirty="0"/>
              <a:t>Este es el ranking mundial de</a:t>
            </a:r>
            <a:r>
              <a:rPr lang="es-ES" sz="4000" baseline="0" dirty="0"/>
              <a:t> DMBS. A su mano derecha tiene al tabla actualizada para Mayo de 2022, y hay par de cosas  interesantes de observar, primero, que los 4 primeros lugares siguen estando ocupados por Manejadores relacionales, y lo segundo es que entre los primeros 10 puestos se ha colado Access</a:t>
            </a:r>
          </a:p>
          <a:p>
            <a:r>
              <a:rPr lang="es-ES" sz="4000" baseline="0" dirty="0"/>
              <a:t>También notamos que desde hace dos años no ha variado la tabal en los primeros 5 lugares, pues siguen apareciendo los mismos manejadores, </a:t>
            </a:r>
            <a:r>
              <a:rPr lang="es-ES" sz="4000" baseline="0"/>
              <a:t>siendo liderados </a:t>
            </a:r>
            <a:r>
              <a:rPr lang="es-ES" sz="4000" baseline="0" dirty="0"/>
              <a:t>por Oracle</a:t>
            </a:r>
            <a:endParaRPr lang="es-ES" sz="4000"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19</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Para iniciar</a:t>
            </a:r>
            <a:r>
              <a:rPr lang="es-ES" baseline="0" dirty="0"/>
              <a:t> debemos tener claro lo que es un modelo. Lo más importante que debemos comprender es que un modelo toma elementos del mundo real y al utilizarlo nos permite trabajar con la realidad. </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a:t>
            </a:fld>
            <a:endParaRPr lang="es-E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Una</a:t>
            </a:r>
            <a:r>
              <a:rPr lang="es-ES" baseline="0" dirty="0"/>
              <a:t> vez creado al modelo lógico es momento de pasar al modelo físico</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a:t>Bien esta lámina resumen</a:t>
            </a:r>
            <a:r>
              <a:rPr lang="es-VE" baseline="0" dirty="0"/>
              <a:t> un poco lo que hemos hablado relacionando cada esquema al ciclo de desarrollo. </a:t>
            </a:r>
          </a:p>
          <a:p>
            <a:r>
              <a:rPr lang="es-VE" baseline="0" dirty="0"/>
              <a:t>Con esto finalizamos esta entrega</a:t>
            </a:r>
          </a:p>
          <a:p>
            <a:r>
              <a:rPr lang="es-VE" baseline="0" dirty="0"/>
              <a:t>En la próxima seguiremos hablando del modelado pero </a:t>
            </a:r>
            <a:r>
              <a:rPr lang="es-VE" baseline="0"/>
              <a:t>relacionado específicamente </a:t>
            </a:r>
            <a:r>
              <a:rPr lang="es-VE" baseline="0" dirty="0"/>
              <a:t>al mundo relacional.</a:t>
            </a:r>
            <a:endParaRPr lang="es-VE" dirty="0"/>
          </a:p>
        </p:txBody>
      </p:sp>
      <p:sp>
        <p:nvSpPr>
          <p:cNvPr id="4" name="3 Marcador de número de diapositiva"/>
          <p:cNvSpPr>
            <a:spLocks noGrp="1"/>
          </p:cNvSpPr>
          <p:nvPr>
            <p:ph type="sldNum" sz="quarter" idx="10"/>
          </p:nvPr>
        </p:nvSpPr>
        <p:spPr/>
        <p:txBody>
          <a:bodyPr/>
          <a:lstStyle/>
          <a:p>
            <a:fld id="{87D77045-401A-4D5E-BFE3-54C21A8A6634}" type="slidenum">
              <a:rPr lang="es-VE" smtClean="0"/>
              <a:pPr/>
              <a:t>22</a:t>
            </a:fld>
            <a:endParaRPr lang="es-V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3</a:t>
            </a:fld>
            <a:endParaRPr lang="es-E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En</a:t>
            </a:r>
            <a:r>
              <a:rPr lang="es-ES" baseline="0" dirty="0"/>
              <a:t> la presentación anterior estuvimos hablando del modelo de 3 niveles, y se mencionó que había un esquema conceptual y otro lógico. Hoy vamos a estar hablando como se trabajan esos esquemas a través de los modelos de datos conceptuales y lógicos </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4</a:t>
            </a:fld>
            <a:endParaRPr lang="es-E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Cuando</a:t>
            </a:r>
            <a:r>
              <a:rPr lang="es-ES" baseline="0" dirty="0"/>
              <a:t> vamos a crear una </a:t>
            </a:r>
            <a:r>
              <a:rPr lang="es-ES" baseline="0" dirty="0" err="1"/>
              <a:t>BD</a:t>
            </a:r>
            <a:r>
              <a:rPr lang="es-ES" baseline="0" dirty="0"/>
              <a:t> lo primero que se debe hacer es revisar el contexto organizacional donde va a trabajar la </a:t>
            </a:r>
            <a:r>
              <a:rPr lang="es-ES" baseline="0" dirty="0" err="1"/>
              <a:t>BD</a:t>
            </a:r>
            <a:r>
              <a:rPr lang="es-ES" baseline="0" dirty="0"/>
              <a:t>, es decir, debemos recoger los requerimientos que debe satisfacer esa  </a:t>
            </a:r>
            <a:r>
              <a:rPr lang="es-ES" baseline="0" dirty="0" err="1"/>
              <a:t>BD</a:t>
            </a:r>
            <a:r>
              <a:rPr lang="es-ES" baseline="0" dirty="0"/>
              <a:t>. Una vez que tengamos claro este aspecto pasamos a trabajar con el diseño conceptual de la </a:t>
            </a:r>
            <a:r>
              <a:rPr lang="es-ES" baseline="0" dirty="0" err="1"/>
              <a:t>BD</a:t>
            </a:r>
            <a:r>
              <a:rPr lang="es-ES" baseline="0" dirty="0"/>
              <a:t>, es obvio este diseño debe cubrir los requerimientos previamente recopilados</a:t>
            </a:r>
          </a:p>
        </p:txBody>
      </p:sp>
      <p:sp>
        <p:nvSpPr>
          <p:cNvPr id="4" name="Slide Number Placeholder 3"/>
          <p:cNvSpPr>
            <a:spLocks noGrp="1"/>
          </p:cNvSpPr>
          <p:nvPr>
            <p:ph type="sldNum" sz="quarter" idx="10"/>
          </p:nvPr>
        </p:nvSpPr>
        <p:spPr/>
        <p:txBody>
          <a:bodyPr/>
          <a:lstStyle/>
          <a:p>
            <a:fld id="{87D77045-401A-4D5E-BFE3-54C21A8A6634}"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El modelo conceptual</a:t>
            </a:r>
            <a:r>
              <a:rPr lang="es-ES" baseline="0" dirty="0"/>
              <a:t> más usado en el Modelo Entidad-Relación (</a:t>
            </a:r>
            <a:r>
              <a:rPr lang="es-ES" baseline="0" dirty="0" err="1"/>
              <a:t>MER</a:t>
            </a:r>
            <a:r>
              <a:rPr lang="es-ES" baseline="0" dirty="0"/>
              <a:t>), del cual estaremos hablando más adelante en otra presentación. Esta es la base para la construcción de una </a:t>
            </a:r>
            <a:r>
              <a:rPr lang="es-ES" baseline="0" dirty="0" err="1"/>
              <a:t>BD</a:t>
            </a:r>
            <a:endParaRPr lang="es-ES" baseline="0" dirty="0"/>
          </a:p>
          <a:p>
            <a:endParaRPr lang="es-ES" baseline="0"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Una vez que tenemos el</a:t>
            </a:r>
            <a:r>
              <a:rPr lang="es-ES" baseline="0" dirty="0"/>
              <a:t> modelo conceptual creado, como por ejemplo el </a:t>
            </a:r>
            <a:r>
              <a:rPr lang="es-ES" baseline="0" dirty="0" err="1"/>
              <a:t>MER</a:t>
            </a:r>
            <a:r>
              <a:rPr lang="es-ES" baseline="0" dirty="0"/>
              <a:t>, pasamos al diseño lógico.  Aquí es donde el diseñador va a optar por trabajar con un modelo en particular, bien sea relacional, orientado a objetos, documental etc.</a:t>
            </a:r>
          </a:p>
          <a:p>
            <a:endParaRPr lang="es-ES" baseline="0" dirty="0"/>
          </a:p>
          <a:p>
            <a:r>
              <a:rPr lang="es-ES" baseline="0" dirty="0"/>
              <a:t>El modelo más usado en la actualidad sigue siendo el modelo Relacional que no es lo mismo que el </a:t>
            </a:r>
            <a:r>
              <a:rPr lang="es-ES" baseline="0" dirty="0" err="1"/>
              <a:t>MER</a:t>
            </a:r>
            <a:r>
              <a:rPr lang="es-ES" baseline="0" dirty="0"/>
              <a:t>. </a:t>
            </a:r>
          </a:p>
          <a:p>
            <a:r>
              <a:rPr lang="es-ES" baseline="0" dirty="0"/>
              <a:t>Recordemos que el </a:t>
            </a:r>
            <a:r>
              <a:rPr lang="es-ES" baseline="0" dirty="0" err="1"/>
              <a:t>MER</a:t>
            </a:r>
            <a:r>
              <a:rPr lang="es-ES" baseline="0" dirty="0"/>
              <a:t> pertenece a la capa de diseño conceptual, y el Modelo Relacional pertenece a la capa lógica</a:t>
            </a:r>
            <a:endParaRPr lang="es-ES" dirty="0"/>
          </a:p>
        </p:txBody>
      </p:sp>
      <p:sp>
        <p:nvSpPr>
          <p:cNvPr id="4" name="Slide Number Placeholder 3"/>
          <p:cNvSpPr>
            <a:spLocks noGrp="1"/>
          </p:cNvSpPr>
          <p:nvPr>
            <p:ph type="sldNum" sz="quarter" idx="10"/>
          </p:nvPr>
        </p:nvSpPr>
        <p:spPr/>
        <p:txBody>
          <a:bodyPr/>
          <a:lstStyle/>
          <a:p>
            <a:fld id="{87D77045-401A-4D5E-BFE3-54C21A8A6634}"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a:p>
        </p:txBody>
      </p:sp>
      <p:sp>
        <p:nvSpPr>
          <p:cNvPr id="4" name="Slide Number Placeholder 3"/>
          <p:cNvSpPr>
            <a:spLocks noGrp="1"/>
          </p:cNvSpPr>
          <p:nvPr>
            <p:ph type="sldNum" sz="quarter" idx="10"/>
          </p:nvPr>
        </p:nvSpPr>
        <p:spPr/>
        <p:txBody>
          <a:bodyPr/>
          <a:lstStyle/>
          <a:p>
            <a:fld id="{87D77045-401A-4D5E-BFE3-54C21A8A6634}"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VE" dirty="0"/>
              <a:t>* </a:t>
            </a:r>
            <a:r>
              <a:rPr lang="es-VE" i="1" dirty="0"/>
              <a:t>Estas características aplican</a:t>
            </a:r>
            <a:r>
              <a:rPr lang="es-VE" i="1" baseline="0" dirty="0"/>
              <a:t>  propiamente para el modelo lógico relacional</a:t>
            </a:r>
            <a:endParaRPr lang="es-VE" i="1" dirty="0"/>
          </a:p>
        </p:txBody>
      </p:sp>
      <p:sp>
        <p:nvSpPr>
          <p:cNvPr id="4" name="3 Marcador de número de diapositiva"/>
          <p:cNvSpPr>
            <a:spLocks noGrp="1"/>
          </p:cNvSpPr>
          <p:nvPr>
            <p:ph type="sldNum" sz="quarter" idx="10"/>
          </p:nvPr>
        </p:nvSpPr>
        <p:spPr/>
        <p:txBody>
          <a:bodyPr/>
          <a:lstStyle/>
          <a:p>
            <a:fld id="{87D77045-401A-4D5E-BFE3-54C21A8A6634}" type="slidenum">
              <a:rPr lang="es-VE" smtClean="0"/>
              <a:pPr/>
              <a:t>9</a:t>
            </a:fld>
            <a:endParaRPr lang="es-V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s-E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p>
            <a:endParaRPr lang="es-E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p>
            <a:endParaRPr lang="es-E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s-E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s-E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s-E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s-ES"/>
          </a:p>
        </p:txBody>
      </p:sp>
      <p:sp>
        <p:nvSpPr>
          <p:cNvPr id="28" name="Date Placeholder 27"/>
          <p:cNvSpPr>
            <a:spLocks noGrp="1"/>
          </p:cNvSpPr>
          <p:nvPr>
            <p:ph type="dt" sz="half" idx="10"/>
          </p:nvPr>
        </p:nvSpPr>
        <p:spPr>
          <a:xfrm>
            <a:off x="6477000" y="6416675"/>
            <a:ext cx="2133600" cy="365125"/>
          </a:xfrm>
        </p:spPr>
        <p:txBody>
          <a:bodyPr/>
          <a:lstStyle/>
          <a:p>
            <a:fld id="{743653DA-8BF4-4869-96FE-9BCF43372D46}" type="datetimeFigureOut">
              <a:rPr lang="es-ES"/>
              <a:pPr/>
              <a:t>09/05/2022</a:t>
            </a:fld>
            <a:endParaRPr lang="es-ES"/>
          </a:p>
        </p:txBody>
      </p:sp>
      <p:sp>
        <p:nvSpPr>
          <p:cNvPr id="17" name="Footer Placeholder 16"/>
          <p:cNvSpPr>
            <a:spLocks noGrp="1"/>
          </p:cNvSpPr>
          <p:nvPr>
            <p:ph type="ftr" sz="quarter" idx="11"/>
          </p:nvPr>
        </p:nvSpPr>
        <p:spPr>
          <a:xfrm>
            <a:off x="914400" y="6416675"/>
            <a:ext cx="5562600" cy="365125"/>
          </a:xfrm>
        </p:spPr>
        <p:txBody>
          <a:bodyPr/>
          <a:lstStyle/>
          <a:p>
            <a:endParaRPr lang="es-ES"/>
          </a:p>
        </p:txBody>
      </p:sp>
      <p:sp>
        <p:nvSpPr>
          <p:cNvPr id="29" name="Slide Number Placeholder 28"/>
          <p:cNvSpPr>
            <a:spLocks noGrp="1"/>
          </p:cNvSpPr>
          <p:nvPr>
            <p:ph type="sldNum" sz="quarter" idx="12"/>
          </p:nvPr>
        </p:nvSpPr>
        <p:spPr>
          <a:xfrm>
            <a:off x="8610600" y="6416675"/>
            <a:ext cx="457200" cy="365125"/>
          </a:xfrm>
        </p:spPr>
        <p:txBody>
          <a:bodyPr/>
          <a:lstStyle/>
          <a:p>
            <a:fld id="{72AC53DF-4216-466D-99A7-94400E6C2A25}" type="slidenum">
              <a:rPr/>
              <a:pPr/>
              <a:t>‹Nº›</a:t>
            </a:fld>
            <a:endParaRPr lang="es-E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Title 7"/>
          <p:cNvSpPr>
            <a:spLocks noGrp="1"/>
          </p:cNvSpPr>
          <p:nvPr>
            <p:ph type="ctrTitle"/>
          </p:nvPr>
        </p:nvSpPr>
        <p:spPr>
          <a:xfrm>
            <a:off x="533400" y="464504"/>
            <a:ext cx="8153400" cy="774192"/>
          </a:xfrm>
        </p:spPr>
        <p:txBody>
          <a:bodyPr/>
          <a:lstStyle>
            <a:lvl1pPr marR="9144" algn="r" latinLnBrk="0">
              <a:defRPr lang="es-ES" sz="3800"/>
            </a:lvl1pPr>
            <a:extLst/>
          </a:lstStyle>
          <a:p>
            <a:r>
              <a:rPr lang="es-ES"/>
              <a:t>Haga clic para modificar el estilo de título del patrón</a:t>
            </a:r>
          </a:p>
        </p:txBody>
      </p:sp>
      <p:sp>
        <p:nvSpPr>
          <p:cNvPr id="9" name="Subtitle 8"/>
          <p:cNvSpPr>
            <a:spLocks noGrp="1"/>
          </p:cNvSpPr>
          <p:nvPr>
            <p:ph type="subTitle" idx="1"/>
          </p:nvPr>
        </p:nvSpPr>
        <p:spPr>
          <a:xfrm>
            <a:off x="4838381" y="1371600"/>
            <a:ext cx="3848419" cy="457200"/>
          </a:xfrm>
        </p:spPr>
        <p:txBody>
          <a:bodyPr tIns="0"/>
          <a:lstStyle>
            <a:lvl1pPr marL="0" indent="0" algn="r" latinLnBrk="0">
              <a:spcBef>
                <a:spcPts val="0"/>
              </a:spcBef>
              <a:buNone/>
              <a:defRPr lang="es-ES"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a:t>Haga clic para modificar el estilo de subtítulo del patrón</a:t>
            </a:r>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Date Placeholder 3"/>
          <p:cNvSpPr>
            <a:spLocks noGrp="1"/>
          </p:cNvSpPr>
          <p:nvPr>
            <p:ph type="dt" sz="half" idx="10"/>
          </p:nvPr>
        </p:nvSpPr>
        <p:spPr/>
        <p:txBody>
          <a:bodyPr/>
          <a:lstStyle/>
          <a:p>
            <a:fld id="{B7129108-AC8D-4212-9283-60D9E99BF07A}" type="datetimeFigureOut">
              <a:rPr lang="es-ES"/>
              <a:pPr/>
              <a:t>09/05/2022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AD93096-5B34-4342-9326-69289CEAE4C2}" type="slidenum">
              <a: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latinLnBrk="0">
              <a:buNone/>
              <a:defRPr lang="es-ES" sz="4000" b="1" cap="all">
                <a:ln/>
                <a:solidFill>
                  <a:schemeClr val="tx1"/>
                </a:solidFill>
                <a:effectLst>
                  <a:reflection blurRad="12700" stA="50000" endPos="50000" dir="5400000" sy="-100000" rotWithShape="0"/>
                </a:effectLst>
              </a:defRPr>
            </a:lvl1pPr>
            <a:extLst/>
          </a:lstStyle>
          <a:p>
            <a:r>
              <a:rPr lang="es-ES"/>
              <a:t>Haga clic para modificar el estilo de título del patrón</a:t>
            </a:r>
          </a:p>
        </p:txBody>
      </p:sp>
      <p:sp>
        <p:nvSpPr>
          <p:cNvPr id="3" name="Text Placeholder 2"/>
          <p:cNvSpPr>
            <a:spLocks noGrp="1"/>
          </p:cNvSpPr>
          <p:nvPr>
            <p:ph type="body" idx="1"/>
          </p:nvPr>
        </p:nvSpPr>
        <p:spPr>
          <a:xfrm>
            <a:off x="914400" y="5334000"/>
            <a:ext cx="7772400" cy="1052512"/>
          </a:xfrm>
        </p:spPr>
        <p:txBody>
          <a:bodyPr anchor="t"/>
          <a:lstStyle>
            <a:lvl1pPr marL="374904" latinLnBrk="0">
              <a:buNone/>
              <a:defRPr lang="es-ES" sz="2000">
                <a:solidFill>
                  <a:schemeClr val="tx2"/>
                </a:solidFill>
              </a:defRPr>
            </a:lvl1pPr>
            <a:lvl2pPr>
              <a:buNone/>
              <a:defRPr lang="es-ES" sz="1800">
                <a:solidFill>
                  <a:schemeClr val="tx1">
                    <a:tint val="75000"/>
                  </a:schemeClr>
                </a:solidFill>
              </a:defRPr>
            </a:lvl2pPr>
            <a:lvl3pPr>
              <a:buNone/>
              <a:defRPr lang="es-ES" sz="1600">
                <a:solidFill>
                  <a:schemeClr val="tx1">
                    <a:tint val="75000"/>
                  </a:schemeClr>
                </a:solidFill>
              </a:defRPr>
            </a:lvl3pPr>
            <a:lvl4pPr>
              <a:buNone/>
              <a:defRPr lang="es-ES" sz="1400">
                <a:solidFill>
                  <a:schemeClr val="tx1">
                    <a:tint val="75000"/>
                  </a:schemeClr>
                </a:solidFill>
              </a:defRPr>
            </a:lvl4pPr>
            <a:lvl5pPr>
              <a:buNone/>
              <a:defRPr lang="es-ES" sz="1400">
                <a:solidFill>
                  <a:schemeClr val="tx1">
                    <a:tint val="75000"/>
                  </a:schemeClr>
                </a:solidFill>
              </a:defRPr>
            </a:lvl5pPr>
            <a:extLst/>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B6DED3D3-6235-4F4C-B439-DF277FB555A7}" type="datetimeFigureOut">
              <a:rPr lang="es-ES"/>
              <a:pPr/>
              <a:t>09/05/2022</a:t>
            </a:fld>
            <a:endParaRPr lang="es-ES"/>
          </a:p>
        </p:txBody>
      </p:sp>
      <p:sp>
        <p:nvSpPr>
          <p:cNvPr id="5" name="Footer Placeholder 4"/>
          <p:cNvSpPr>
            <a:spLocks noGrp="1"/>
          </p:cNvSpPr>
          <p:nvPr>
            <p:ph type="ftr" sz="quarter" idx="11"/>
          </p:nvPr>
        </p:nvSpPr>
        <p:spPr>
          <a:xfrm>
            <a:off x="914400" y="6416675"/>
            <a:ext cx="5562600" cy="365125"/>
          </a:xfrm>
        </p:spPr>
        <p:txBody>
          <a:bodyPr/>
          <a:lstStyle/>
          <a:p>
            <a:endParaRPr lang="es-ES"/>
          </a:p>
        </p:txBody>
      </p:sp>
      <p:sp>
        <p:nvSpPr>
          <p:cNvPr id="6" name="Slide Number Placeholder 5"/>
          <p:cNvSpPr>
            <a:spLocks noGrp="1"/>
          </p:cNvSpPr>
          <p:nvPr>
            <p:ph type="sldNum" sz="quarter" idx="12"/>
          </p:nvPr>
        </p:nvSpPr>
        <p:spPr/>
        <p:txBody>
          <a:bodyPr/>
          <a:lstStyle/>
          <a:p>
            <a:fld id="{1AD93096-5B34-4342-9326-69289CEAE4C2}" type="slidenum">
              <a: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p>
            <a:r>
              <a:rPr lang="es-ES"/>
              <a:t>Haga clic para modificar el estilo de título del patrón</a:t>
            </a:r>
          </a:p>
        </p:txBody>
      </p:sp>
      <p:sp>
        <p:nvSpPr>
          <p:cNvPr id="3" name="Content Placeholder 2"/>
          <p:cNvSpPr>
            <a:spLocks noGrp="1"/>
          </p:cNvSpPr>
          <p:nvPr>
            <p:ph sz="half" idx="1"/>
          </p:nvPr>
        </p:nvSpPr>
        <p:spPr>
          <a:xfrm>
            <a:off x="464344" y="1600200"/>
            <a:ext cx="4038600" cy="4525963"/>
          </a:xfrm>
        </p:spPr>
        <p:txBody>
          <a:bodyPr/>
          <a:lstStyle>
            <a:lvl1pPr marL="0" indent="0" latinLnBrk="0">
              <a:buFontTx/>
              <a:buNone/>
              <a:defRPr lang="es-ES" sz="2000"/>
            </a:lvl1pPr>
            <a:lvl2pPr>
              <a:defRPr lang="es-ES" sz="2400"/>
            </a:lvl2pPr>
            <a:lvl3pPr>
              <a:defRPr lang="es-ES" sz="2000"/>
            </a:lvl3pPr>
            <a:lvl4pPr>
              <a:defRPr lang="es-ES" sz="1800"/>
            </a:lvl4pPr>
            <a:lvl5pPr>
              <a:defRPr lang="es-ES" sz="1800"/>
            </a:lvl5pPr>
            <a:extLst/>
          </a:lstStyle>
          <a:p>
            <a:pPr lvl="0"/>
            <a:r>
              <a:rPr lang="es-ES"/>
              <a:t>Haga clic para modificar el estilo de texto del patrón</a:t>
            </a:r>
          </a:p>
        </p:txBody>
      </p:sp>
      <p:sp>
        <p:nvSpPr>
          <p:cNvPr id="4" name="Content Placeholder 3"/>
          <p:cNvSpPr>
            <a:spLocks noGrp="1"/>
          </p:cNvSpPr>
          <p:nvPr>
            <p:ph sz="half" idx="2"/>
          </p:nvPr>
        </p:nvSpPr>
        <p:spPr>
          <a:xfrm>
            <a:off x="4655344" y="1600200"/>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p:cNvSpPr>
            <a:spLocks noGrp="1"/>
          </p:cNvSpPr>
          <p:nvPr>
            <p:ph type="dt" sz="half" idx="10"/>
          </p:nvPr>
        </p:nvSpPr>
        <p:spPr/>
        <p:txBody>
          <a:bodyPr/>
          <a:lstStyle/>
          <a:p>
            <a:fld id="{3B5F1E3E-4B2F-4895-B65E-28B2E64F39F6}" type="datetimeFigureOut">
              <a:rPr lang="es-ES"/>
              <a:pPr/>
              <a:t>09/05/2022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D93096-5B34-4342-9326-69289CEAE4C2}" type="slidenum">
              <a:rPr/>
              <a:pPr/>
              <a:t>‹Nº›</a:t>
            </a:fld>
            <a:endParaRPr lang="es-E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 name="Title 1"/>
          <p:cNvSpPr>
            <a:spLocks noGrp="1"/>
          </p:cNvSpPr>
          <p:nvPr>
            <p:ph type="title"/>
          </p:nvPr>
        </p:nvSpPr>
        <p:spPr>
          <a:xfrm>
            <a:off x="504824" y="512064"/>
            <a:ext cx="7772400" cy="914400"/>
          </a:xfrm>
        </p:spPr>
        <p:txBody>
          <a:bodyPr anchor="t"/>
          <a:lstStyle>
            <a:lvl1pPr latinLnBrk="0">
              <a:defRPr lang="es-ES" sz="4000"/>
            </a:lvl1pPr>
            <a:extLst/>
          </a:lstStyle>
          <a:p>
            <a:r>
              <a:rPr lang="es-ES"/>
              <a:t>Haga clic para modificar el estilo de título del patrón</a:t>
            </a:r>
          </a:p>
        </p:txBody>
      </p:sp>
      <p:sp>
        <p:nvSpPr>
          <p:cNvPr id="3" name="Text Placeholder 2"/>
          <p:cNvSpPr>
            <a:spLocks noGrp="1"/>
          </p:cNvSpPr>
          <p:nvPr>
            <p:ph type="body" idx="1"/>
          </p:nvPr>
        </p:nvSpPr>
        <p:spPr>
          <a:xfrm>
            <a:off x="457200" y="1809750"/>
            <a:ext cx="4040188" cy="639762"/>
          </a:xfrm>
        </p:spPr>
        <p:txBody>
          <a:bodyPr anchor="ctr"/>
          <a:lstStyle>
            <a:lvl1pPr marL="73152" indent="0" algn="l"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a:t>Haga clic para modificar el estilo de texto del patrón</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latinLnBrk="0">
              <a:buNone/>
              <a:defRPr lang="es-ES" sz="2400" b="1">
                <a:solidFill>
                  <a:schemeClr val="accent2"/>
                </a:solidFill>
              </a:defRPr>
            </a:lvl1pPr>
            <a:lvl2pPr>
              <a:buNone/>
              <a:defRPr lang="es-ES" sz="2000" b="1"/>
            </a:lvl2pPr>
            <a:lvl3pPr>
              <a:buNone/>
              <a:defRPr lang="es-ES" sz="1800" b="1"/>
            </a:lvl3pPr>
            <a:lvl4pPr>
              <a:buNone/>
              <a:defRPr lang="es-ES" sz="1600" b="1"/>
            </a:lvl4pPr>
            <a:lvl5pPr>
              <a:buNone/>
              <a:defRPr lang="es-ES" sz="1600" b="1"/>
            </a:lvl5pPr>
            <a:extLst/>
          </a:lstStyle>
          <a:p>
            <a:pPr lvl="0"/>
            <a:r>
              <a:rPr lang="es-ES"/>
              <a:t>Haga clic para modificar el estilo de texto del patrón</a:t>
            </a:r>
          </a:p>
        </p:txBody>
      </p:sp>
      <p:sp>
        <p:nvSpPr>
          <p:cNvPr id="5" name="Content Placeholder 4"/>
          <p:cNvSpPr>
            <a:spLocks noGrp="1"/>
          </p:cNvSpPr>
          <p:nvPr>
            <p:ph sz="quarter" idx="3"/>
          </p:nvPr>
        </p:nvSpPr>
        <p:spPr>
          <a:xfrm>
            <a:off x="457200" y="2459037"/>
            <a:ext cx="4040188"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Content Placeholder 5"/>
          <p:cNvSpPr>
            <a:spLocks noGrp="1"/>
          </p:cNvSpPr>
          <p:nvPr>
            <p:ph sz="quarter" idx="4"/>
          </p:nvPr>
        </p:nvSpPr>
        <p:spPr>
          <a:xfrm>
            <a:off x="4645025" y="2459037"/>
            <a:ext cx="4041775" cy="3959352"/>
          </a:xfrm>
        </p:spPr>
        <p:txBody>
          <a:bodyPr/>
          <a:lstStyle>
            <a:lvl1pPr latinLnBrk="0">
              <a:defRPr lang="es-ES" sz="2400"/>
            </a:lvl1pPr>
            <a:lvl2pPr>
              <a:defRPr lang="es-ES" sz="2000"/>
            </a:lvl2pPr>
            <a:lvl3pPr>
              <a:defRPr lang="es-ES" sz="1800"/>
            </a:lvl3pPr>
            <a:lvl4pPr>
              <a:defRPr lang="es-ES" sz="1600"/>
            </a:lvl4pPr>
            <a:lvl5pPr>
              <a:defRPr lang="es-ES" sz="16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Date Placeholder 6"/>
          <p:cNvSpPr>
            <a:spLocks noGrp="1"/>
          </p:cNvSpPr>
          <p:nvPr>
            <p:ph type="dt" sz="half" idx="10"/>
          </p:nvPr>
        </p:nvSpPr>
        <p:spPr/>
        <p:txBody>
          <a:bodyPr/>
          <a:lstStyle/>
          <a:p>
            <a:fld id="{63085435-8225-4333-BFFA-0096413F0D76}" type="datetimeFigureOut">
              <a:rPr lang="es-ES"/>
              <a:pPr/>
              <a:t>09/05/2022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AD93096-5B34-4342-9326-69289CEAE4C2}" type="slidenum">
              <a:rPr/>
              <a:pPr/>
              <a:t>‹Nº›</a:t>
            </a:fld>
            <a:endParaRPr lang="es-E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latinLnBrk="0">
              <a:defRPr lang="es-ES" sz="4000" cap="none" baseline="0"/>
            </a:lvl1pPr>
            <a:extLst/>
          </a:lstStyle>
          <a:p>
            <a:r>
              <a:rPr lang="es-ES"/>
              <a:t>Haga clic para modificar el estilo de título del patrón</a:t>
            </a:r>
          </a:p>
        </p:txBody>
      </p:sp>
      <p:sp>
        <p:nvSpPr>
          <p:cNvPr id="3" name="Date Placeholder 2"/>
          <p:cNvSpPr>
            <a:spLocks noGrp="1"/>
          </p:cNvSpPr>
          <p:nvPr>
            <p:ph type="dt" sz="half" idx="10"/>
          </p:nvPr>
        </p:nvSpPr>
        <p:spPr/>
        <p:txBody>
          <a:bodyPr/>
          <a:lstStyle/>
          <a:p>
            <a:fld id="{0783C494-2A87-468C-A21B-CB14FB9ABB00}" type="datetimeFigureOut">
              <a:rPr lang="es-ES"/>
              <a:pPr/>
              <a:t>09/05/2022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AD93096-5B34-4342-9326-69289CEAE4C2}" type="slidenum">
              <a: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180FA0-5B31-4864-A2BB-719EA5A679C6}" type="datetimeFigureOut">
              <a:rPr lang="es-ES"/>
              <a:pPr/>
              <a:t>09/05/2022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AD93096-5B34-4342-9326-69289CEAE4C2}" type="slidenum">
              <a: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latinLnBrk="0">
              <a:buNone/>
              <a:defRPr lang="es-ES" sz="3600" b="0"/>
            </a:lvl1pPr>
            <a:extLst/>
          </a:lstStyle>
          <a:p>
            <a:r>
              <a:rPr lang="es-ES"/>
              <a:t>Haga clic para modificar el estilo de título del patrón</a:t>
            </a:r>
          </a:p>
        </p:txBody>
      </p:sp>
      <p:sp>
        <p:nvSpPr>
          <p:cNvPr id="3" name="Text Placeholder 2"/>
          <p:cNvSpPr>
            <a:spLocks noGrp="1"/>
          </p:cNvSpPr>
          <p:nvPr>
            <p:ph type="body" idx="1"/>
          </p:nvPr>
        </p:nvSpPr>
        <p:spPr>
          <a:xfrm>
            <a:off x="685800" y="1435100"/>
            <a:ext cx="2514600" cy="4572000"/>
          </a:xfrm>
        </p:spPr>
        <p:txBody>
          <a:bodyPr/>
          <a:lstStyle>
            <a:lvl1pPr marL="54864" indent="0" latinLnBrk="0">
              <a:buNone/>
              <a:defRPr lang="es-ES" sz="1800"/>
            </a:lvl1pPr>
            <a:lvl2pPr>
              <a:buNone/>
              <a:defRPr lang="es-ES" sz="1200"/>
            </a:lvl2pPr>
            <a:lvl3pPr>
              <a:buNone/>
              <a:defRPr lang="es-ES" sz="1000"/>
            </a:lvl3pPr>
            <a:lvl4pPr>
              <a:buNone/>
              <a:defRPr lang="es-ES" sz="900"/>
            </a:lvl4pPr>
            <a:lvl5pPr>
              <a:buNone/>
              <a:defRPr lang="es-ES" sz="900"/>
            </a:lvl5pPr>
            <a:extLst/>
          </a:lstStyle>
          <a:p>
            <a:pPr lvl="0"/>
            <a:r>
              <a:rPr lang="es-ES"/>
              <a:t>Haga clic para modificar el estilo de texto del patrón</a:t>
            </a:r>
          </a:p>
        </p:txBody>
      </p:sp>
      <p:sp>
        <p:nvSpPr>
          <p:cNvPr id="4" name="Content Placeholder 3"/>
          <p:cNvSpPr>
            <a:spLocks noGrp="1"/>
          </p:cNvSpPr>
          <p:nvPr>
            <p:ph sz="half" idx="2"/>
          </p:nvPr>
        </p:nvSpPr>
        <p:spPr>
          <a:xfrm>
            <a:off x="3429000" y="1435100"/>
            <a:ext cx="5486400" cy="4572000"/>
          </a:xfrm>
        </p:spPr>
        <p:txBody>
          <a:bodyPr/>
          <a:lstStyle>
            <a:lvl1pPr latinLnBrk="0">
              <a:defRPr lang="es-ES" sz="3200"/>
            </a:lvl1pPr>
            <a:lvl2pPr>
              <a:defRPr lang="es-ES" sz="2800"/>
            </a:lvl2pPr>
            <a:lvl3pPr>
              <a:defRPr lang="es-ES" sz="2400"/>
            </a:lvl3pPr>
            <a:lvl4pPr>
              <a:defRPr lang="es-ES" sz="2000"/>
            </a:lvl4pPr>
            <a:lvl5pPr>
              <a:defRPr lang="es-ES" sz="2000"/>
            </a:lvl5pPr>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Date Placeholder 4"/>
          <p:cNvSpPr>
            <a:spLocks noGrp="1"/>
          </p:cNvSpPr>
          <p:nvPr>
            <p:ph type="dt" sz="half" idx="10"/>
          </p:nvPr>
        </p:nvSpPr>
        <p:spPr/>
        <p:txBody>
          <a:bodyPr/>
          <a:lstStyle/>
          <a:p>
            <a:fld id="{4BECC0C8-36B8-442A-833D-B6AACE86BB77}" type="datetimeFigureOut">
              <a:rPr lang="es-ES"/>
              <a:pPr/>
              <a:t>09/05/2022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D93096-5B34-4342-9326-69289CEAE4C2}" type="slidenum">
              <a: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latinLnBrk="0">
              <a:buNone/>
              <a:defRPr lang="es-ES" sz="2100" b="0"/>
            </a:lvl1pPr>
            <a:extLst/>
          </a:lstStyle>
          <a:p>
            <a:r>
              <a:rPr lang="es-ES"/>
              <a:t>Haga clic para modificar el estilo de título del patrón</a:t>
            </a:r>
          </a:p>
        </p:txBody>
      </p:sp>
      <p:sp>
        <p:nvSpPr>
          <p:cNvPr id="3" name="Picture Placeholder 2"/>
          <p:cNvSpPr>
            <a:spLocks noGrp="1"/>
          </p:cNvSpPr>
          <p:nvPr>
            <p:ph type="pic" idx="1"/>
          </p:nvPr>
        </p:nvSpPr>
        <p:spPr>
          <a:xfrm>
            <a:off x="366712" y="1905000"/>
            <a:ext cx="8778240" cy="4960144"/>
          </a:xfrm>
        </p:spPr>
        <p:txBody>
          <a:bodyPr/>
          <a:lstStyle>
            <a:lvl1pPr latinLnBrk="0">
              <a:buNone/>
              <a:defRPr lang="es-ES" sz="3200"/>
            </a:lvl1pPr>
            <a:extLst/>
          </a:lstStyle>
          <a:p>
            <a:r>
              <a:rPr lang="es-ES"/>
              <a:t>Haga clic en el icono para agregar una imagen</a:t>
            </a:r>
          </a:p>
        </p:txBody>
      </p:sp>
      <p:sp>
        <p:nvSpPr>
          <p:cNvPr id="4" name="Text Placeholder 3"/>
          <p:cNvSpPr>
            <a:spLocks noGrp="1"/>
          </p:cNvSpPr>
          <p:nvPr>
            <p:ph type="body" sz="half" idx="2"/>
          </p:nvPr>
        </p:nvSpPr>
        <p:spPr>
          <a:xfrm>
            <a:off x="914400" y="1150144"/>
            <a:ext cx="6858000" cy="685800"/>
          </a:xfrm>
        </p:spPr>
        <p:txBody>
          <a:bodyPr/>
          <a:lstStyle>
            <a:lvl1pPr marL="27432" indent="0" latinLnBrk="0">
              <a:spcBef>
                <a:spcPts val="0"/>
              </a:spcBef>
              <a:buNone/>
              <a:defRPr lang="es-ES" sz="1400">
                <a:solidFill>
                  <a:srgbClr val="FFFFFF"/>
                </a:solidFill>
              </a:defRPr>
            </a:lvl1pPr>
            <a:lvl2pPr>
              <a:defRPr lang="es-ES" sz="1200"/>
            </a:lvl2pPr>
            <a:lvl3pPr>
              <a:defRPr lang="es-ES" sz="1000"/>
            </a:lvl3pPr>
            <a:lvl4pPr>
              <a:defRPr lang="es-ES" sz="900"/>
            </a:lvl4pPr>
            <a:lvl5pPr>
              <a:defRPr lang="es-ES" sz="900"/>
            </a:lvl5pPr>
            <a:extLst/>
          </a:lstStyle>
          <a:p>
            <a:pPr lvl="0"/>
            <a:r>
              <a:rPr lang="es-ES"/>
              <a:t>Haga clic para modificar el estilo de texto del patrón</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p>
            <a:fld id="{51E20EC5-AC53-4169-941E-EDF10CD23748}" type="datetimeFigureOut">
              <a:rPr lang="es-ES"/>
              <a:pPr/>
              <a:t>09/05/2022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AD93096-5B34-4342-9326-69289CEAE4C2}" type="slidenum">
              <a:rPr/>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s-ES"/>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lang="es-ES"/>
              <a:t>Haga clic para modificar el estilo de título del patrón</a:t>
            </a:r>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latinLnBrk="0">
              <a:defRPr lang="es-ES" sz="1100">
                <a:solidFill>
                  <a:schemeClr val="tx2"/>
                </a:solidFill>
              </a:defRPr>
            </a:lvl1pPr>
            <a:extLst/>
          </a:lstStyle>
          <a:p>
            <a:fld id="{8D3816DF-213E-421B-92D3-C068DBB023D6}" type="datetimeFigureOut">
              <a:rPr lang="es-ES">
                <a:solidFill>
                  <a:schemeClr val="tx2"/>
                </a:solidFill>
              </a:rPr>
              <a:pPr/>
              <a:t>09/05/2022</a:t>
            </a:fld>
            <a:endParaRPr lang="es-ES" sz="110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latinLnBrk="0">
              <a:defRPr lang="es-ES" sz="1100">
                <a:solidFill>
                  <a:schemeClr val="tx2"/>
                </a:solidFill>
              </a:defRPr>
            </a:lvl1pPr>
            <a:extLst/>
          </a:lstStyle>
          <a:p>
            <a:pPr algn="r"/>
            <a:endParaRPr lang="es-ES" sz="110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latinLnBrk="0">
              <a:defRPr lang="es-ES" sz="1200">
                <a:solidFill>
                  <a:schemeClr val="tx2"/>
                </a:solidFill>
              </a:defRPr>
            </a:lvl1pPr>
            <a:extLst/>
          </a:lstStyle>
          <a:p>
            <a:pPr algn="l"/>
            <a:fld id="{72AC53DF-4216-466D-99A7-94400E6C2A25}" type="slidenum">
              <a:rPr lang="es-ES" sz="1200">
                <a:solidFill>
                  <a:schemeClr val="tx2"/>
                </a:solidFill>
              </a:rPr>
              <a:pPr algn="l"/>
              <a:t>‹Nº›</a:t>
            </a:fld>
            <a:endParaRPr lang="es-E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lang="es-ES"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lang="es-ES"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lang="es-ES"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lang="es-ES"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lang="es-ES"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lang="es-ES"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lang="es-ES"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lang="es-ES" sz="1600" kern="1200">
          <a:solidFill>
            <a:schemeClr val="tx1"/>
          </a:solidFill>
          <a:latin typeface="+mn-lt"/>
          <a:ea typeface="+mn-ea"/>
          <a:cs typeface="+mn-cs"/>
        </a:defRPr>
      </a:lvl9pPr>
      <a:extLst/>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928662" y="1928802"/>
            <a:ext cx="7772400" cy="1974059"/>
          </a:xfrm>
        </p:spPr>
        <p:txBody>
          <a:bodyPr/>
          <a:lstStyle/>
          <a:p>
            <a:r>
              <a:rPr lang="es-ES" dirty="0"/>
              <a:t>modelos de datos</a:t>
            </a:r>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0" name="9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1" name="10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sp>
        <p:nvSpPr>
          <p:cNvPr id="14" name="13 Rectángulo"/>
          <p:cNvSpPr/>
          <p:nvPr/>
        </p:nvSpPr>
        <p:spPr>
          <a:xfrm>
            <a:off x="683568" y="2428868"/>
            <a:ext cx="8460432" cy="584775"/>
          </a:xfrm>
          <a:prstGeom prst="rect">
            <a:avLst/>
          </a:prstGeom>
        </p:spPr>
        <p:txBody>
          <a:bodyPr wrap="square">
            <a:spAutoFit/>
          </a:bodyPr>
          <a:lstStyle/>
          <a:p>
            <a:pPr algn="just"/>
            <a:r>
              <a:rPr lang="es-ES_tradnl" sz="3200" dirty="0"/>
              <a:t>Dentro de los modelos lógicos tenemos:</a:t>
            </a:r>
          </a:p>
        </p:txBody>
      </p:sp>
      <p:sp>
        <p:nvSpPr>
          <p:cNvPr id="8" name="7 Rectángulo"/>
          <p:cNvSpPr/>
          <p:nvPr/>
        </p:nvSpPr>
        <p:spPr>
          <a:xfrm>
            <a:off x="683568" y="3356992"/>
            <a:ext cx="8460432" cy="461665"/>
          </a:xfrm>
          <a:prstGeom prst="rect">
            <a:avLst/>
          </a:prstGeom>
        </p:spPr>
        <p:txBody>
          <a:bodyPr wrap="square">
            <a:spAutoFit/>
          </a:bodyPr>
          <a:lstStyle/>
          <a:p>
            <a:pPr marL="457200" indent="-457200" algn="just">
              <a:buFont typeface="Wingdings" pitchFamily="2" charset="2"/>
              <a:buChar char="ü"/>
            </a:pPr>
            <a:r>
              <a:rPr lang="es-ES_tradnl" sz="2400" dirty="0"/>
              <a:t>Modelo jerárquico</a:t>
            </a:r>
          </a:p>
        </p:txBody>
      </p:sp>
      <p:sp>
        <p:nvSpPr>
          <p:cNvPr id="9" name="8 Rectángulo"/>
          <p:cNvSpPr/>
          <p:nvPr/>
        </p:nvSpPr>
        <p:spPr>
          <a:xfrm>
            <a:off x="683568" y="3861048"/>
            <a:ext cx="8460432" cy="461665"/>
          </a:xfrm>
          <a:prstGeom prst="rect">
            <a:avLst/>
          </a:prstGeom>
        </p:spPr>
        <p:txBody>
          <a:bodyPr wrap="square">
            <a:spAutoFit/>
          </a:bodyPr>
          <a:lstStyle/>
          <a:p>
            <a:pPr marL="457200" indent="-457200" algn="just">
              <a:buFont typeface="Wingdings" pitchFamily="2" charset="2"/>
              <a:buChar char="ü"/>
            </a:pPr>
            <a:r>
              <a:rPr lang="es-ES_tradnl" sz="2400" dirty="0"/>
              <a:t>Modelo de Red</a:t>
            </a:r>
          </a:p>
        </p:txBody>
      </p:sp>
      <p:sp>
        <p:nvSpPr>
          <p:cNvPr id="10" name="9 Rectángulo"/>
          <p:cNvSpPr/>
          <p:nvPr/>
        </p:nvSpPr>
        <p:spPr>
          <a:xfrm>
            <a:off x="683568" y="4437112"/>
            <a:ext cx="8460432" cy="461665"/>
          </a:xfrm>
          <a:prstGeom prst="rect">
            <a:avLst/>
          </a:prstGeom>
        </p:spPr>
        <p:txBody>
          <a:bodyPr wrap="square">
            <a:spAutoFit/>
          </a:bodyPr>
          <a:lstStyle/>
          <a:p>
            <a:pPr marL="457200" indent="-457200" algn="just">
              <a:buFont typeface="Wingdings" pitchFamily="2" charset="2"/>
              <a:buChar char="ü"/>
            </a:pPr>
            <a:r>
              <a:rPr lang="es-ES_tradnl" sz="2400" dirty="0"/>
              <a:t>Modelo Relacional</a:t>
            </a:r>
          </a:p>
        </p:txBody>
      </p:sp>
      <p:sp>
        <p:nvSpPr>
          <p:cNvPr id="11" name="10 Rectángulo"/>
          <p:cNvSpPr/>
          <p:nvPr/>
        </p:nvSpPr>
        <p:spPr>
          <a:xfrm>
            <a:off x="683568" y="4941168"/>
            <a:ext cx="8460432" cy="461665"/>
          </a:xfrm>
          <a:prstGeom prst="rect">
            <a:avLst/>
          </a:prstGeom>
        </p:spPr>
        <p:txBody>
          <a:bodyPr wrap="square">
            <a:spAutoFit/>
          </a:bodyPr>
          <a:lstStyle/>
          <a:p>
            <a:pPr marL="457200" indent="-457200" algn="just">
              <a:buFont typeface="Wingdings" pitchFamily="2" charset="2"/>
              <a:buChar char="ü"/>
            </a:pPr>
            <a:r>
              <a:rPr lang="es-ES_tradnl" sz="2400" dirty="0"/>
              <a:t>Modelo Orientado a Objetos</a:t>
            </a:r>
          </a:p>
        </p:txBody>
      </p:sp>
      <p:sp>
        <p:nvSpPr>
          <p:cNvPr id="12" name="11 Rectángulo"/>
          <p:cNvSpPr/>
          <p:nvPr/>
        </p:nvSpPr>
        <p:spPr>
          <a:xfrm>
            <a:off x="720080" y="5517232"/>
            <a:ext cx="8460432" cy="461665"/>
          </a:xfrm>
          <a:prstGeom prst="rect">
            <a:avLst/>
          </a:prstGeom>
        </p:spPr>
        <p:txBody>
          <a:bodyPr wrap="square">
            <a:spAutoFit/>
          </a:bodyPr>
          <a:lstStyle/>
          <a:p>
            <a:pPr marL="457200" indent="-457200" algn="just">
              <a:buFont typeface="Wingdings" pitchFamily="2" charset="2"/>
              <a:buChar char="ü"/>
            </a:pPr>
            <a:r>
              <a:rPr lang="es-ES_tradnl" sz="2400" dirty="0"/>
              <a:t>Modelo documental</a:t>
            </a:r>
          </a:p>
        </p:txBody>
      </p:sp>
      <p:sp>
        <p:nvSpPr>
          <p:cNvPr id="15" name="14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6" name="15 Imagen" descr="uneg.jpg"/>
          <p:cNvPicPr>
            <a:picLocks noChangeAspect="1"/>
          </p:cNvPicPr>
          <p:nvPr/>
        </p:nvPicPr>
        <p:blipFill>
          <a:blip r:embed="rId4" cstate="print"/>
          <a:stretch>
            <a:fillRect/>
          </a:stretch>
        </p:blipFill>
        <p:spPr>
          <a:xfrm>
            <a:off x="467544" y="86522"/>
            <a:ext cx="711523" cy="711523"/>
          </a:xfrm>
          <a:prstGeom prst="rect">
            <a:avLst/>
          </a:prstGeom>
        </p:spPr>
      </p:pic>
      <p:sp>
        <p:nvSpPr>
          <p:cNvPr id="17" name="16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8" name="Rectangle 1"/>
          <p:cNvSpPr txBox="1">
            <a:spLocks/>
          </p:cNvSpPr>
          <p:nvPr/>
        </p:nvSpPr>
        <p:spPr>
          <a:xfrm>
            <a:off x="928662" y="150017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kumimoji="0" lang="es-ES" sz="4000" b="1" i="0" u="none" strike="noStrike" kern="1200" cap="all" spc="-150" normalizeH="0" baseline="0" noProof="0" dirty="0" err="1">
                <a:ln/>
                <a:solidFill>
                  <a:schemeClr val="tx1"/>
                </a:solidFill>
                <a:effectLst>
                  <a:reflection blurRad="12700" stA="50000" endPos="50000" dir="5400000" sy="-100000" rotWithShape="0"/>
                </a:effectLst>
                <a:uLnTx/>
                <a:uFillTx/>
                <a:latin typeface="+mj-lt"/>
                <a:ea typeface="+mj-ea"/>
                <a:cs typeface="+mj-cs"/>
              </a:rPr>
              <a:t>logico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
        <p:nvSpPr>
          <p:cNvPr id="19" name="18 Rectángulo"/>
          <p:cNvSpPr/>
          <p:nvPr/>
        </p:nvSpPr>
        <p:spPr>
          <a:xfrm>
            <a:off x="755038" y="6072206"/>
            <a:ext cx="8460432" cy="461665"/>
          </a:xfrm>
          <a:prstGeom prst="rect">
            <a:avLst/>
          </a:prstGeom>
        </p:spPr>
        <p:txBody>
          <a:bodyPr wrap="square">
            <a:spAutoFit/>
          </a:bodyPr>
          <a:lstStyle/>
          <a:p>
            <a:pPr marL="457200" indent="-457200" algn="just">
              <a:buFont typeface="Wingdings" pitchFamily="2" charset="2"/>
              <a:buChar char="ü"/>
            </a:pPr>
            <a:r>
              <a:rPr lang="es-ES_tradnl" sz="2400" dirty="0"/>
              <a:t>Otras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404664" y="2852936"/>
            <a:ext cx="184731" cy="369332"/>
          </a:xfrm>
          <a:prstGeom prst="rect">
            <a:avLst/>
          </a:prstGeom>
          <a:noFill/>
        </p:spPr>
        <p:txBody>
          <a:bodyPr wrap="none" rtlCol="0">
            <a:spAutoFit/>
          </a:bodyPr>
          <a:lstStyle/>
          <a:p>
            <a:endParaRPr lang="es-VE" dirty="0"/>
          </a:p>
        </p:txBody>
      </p:sp>
      <p:sp>
        <p:nvSpPr>
          <p:cNvPr id="26" name="7 Título"/>
          <p:cNvSpPr>
            <a:spLocks noGrp="1"/>
          </p:cNvSpPr>
          <p:nvPr>
            <p:ph type="title"/>
          </p:nvPr>
        </p:nvSpPr>
        <p:spPr>
          <a:xfrm>
            <a:off x="714348" y="1428736"/>
            <a:ext cx="7772400" cy="1037955"/>
          </a:xfrm>
        </p:spPr>
        <p:txBody>
          <a:bodyPr/>
          <a:lstStyle/>
          <a:p>
            <a:pPr algn="ctr"/>
            <a:r>
              <a:rPr lang="es-VE" sz="3200" i="1" dirty="0"/>
              <a:t>Modelo </a:t>
            </a:r>
            <a:r>
              <a:rPr lang="es-VE" sz="3200" i="1" dirty="0" err="1"/>
              <a:t>jerarquico</a:t>
            </a:r>
            <a:endParaRPr lang="es-VE" sz="3200" i="1" dirty="0"/>
          </a:p>
        </p:txBody>
      </p:sp>
      <p:sp>
        <p:nvSpPr>
          <p:cNvPr id="28" name="27 Rectángulo"/>
          <p:cNvSpPr/>
          <p:nvPr/>
        </p:nvSpPr>
        <p:spPr>
          <a:xfrm>
            <a:off x="428596" y="2643182"/>
            <a:ext cx="8460432" cy="461665"/>
          </a:xfrm>
          <a:prstGeom prst="rect">
            <a:avLst/>
          </a:prstGeom>
        </p:spPr>
        <p:txBody>
          <a:bodyPr wrap="square">
            <a:spAutoFit/>
          </a:bodyPr>
          <a:lstStyle/>
          <a:p>
            <a:pPr algn="just"/>
            <a:r>
              <a:rPr lang="es-ES_tradnl" sz="2400" dirty="0"/>
              <a:t>- Apareció a mediados de los sesenta</a:t>
            </a:r>
          </a:p>
        </p:txBody>
      </p:sp>
      <p:sp>
        <p:nvSpPr>
          <p:cNvPr id="29" name="28 Rectángulo"/>
          <p:cNvSpPr/>
          <p:nvPr/>
        </p:nvSpPr>
        <p:spPr>
          <a:xfrm>
            <a:off x="397848" y="3857628"/>
            <a:ext cx="8460432" cy="830997"/>
          </a:xfrm>
          <a:prstGeom prst="rect">
            <a:avLst/>
          </a:prstGeom>
        </p:spPr>
        <p:txBody>
          <a:bodyPr wrap="square">
            <a:spAutoFit/>
          </a:bodyPr>
          <a:lstStyle/>
          <a:p>
            <a:pPr algn="just"/>
            <a:r>
              <a:rPr lang="es-ES_tradnl" sz="2400" dirty="0"/>
              <a:t>- Los datos y las relaciones de registros se representan mediante registros y enlaces respectivamente</a:t>
            </a:r>
          </a:p>
        </p:txBody>
      </p:sp>
      <p:sp>
        <p:nvSpPr>
          <p:cNvPr id="30" name="29 Rectángulo"/>
          <p:cNvSpPr/>
          <p:nvPr/>
        </p:nvSpPr>
        <p:spPr>
          <a:xfrm>
            <a:off x="428596" y="3286124"/>
            <a:ext cx="8460432" cy="461665"/>
          </a:xfrm>
          <a:prstGeom prst="rect">
            <a:avLst/>
          </a:prstGeom>
        </p:spPr>
        <p:txBody>
          <a:bodyPr wrap="square">
            <a:spAutoFit/>
          </a:bodyPr>
          <a:lstStyle/>
          <a:p>
            <a:pPr algn="just"/>
            <a:r>
              <a:rPr lang="es-ES_tradnl" sz="2400" dirty="0"/>
              <a:t>- Los registros están organizados como colecciones de arboles </a:t>
            </a:r>
          </a:p>
        </p:txBody>
      </p:sp>
      <p:sp>
        <p:nvSpPr>
          <p:cNvPr id="32" name="31 Rectángulo"/>
          <p:cNvSpPr/>
          <p:nvPr/>
        </p:nvSpPr>
        <p:spPr>
          <a:xfrm>
            <a:off x="428596" y="5786454"/>
            <a:ext cx="8460432" cy="830997"/>
          </a:xfrm>
          <a:prstGeom prst="rect">
            <a:avLst/>
          </a:prstGeom>
        </p:spPr>
        <p:txBody>
          <a:bodyPr wrap="square">
            <a:spAutoFit/>
          </a:bodyPr>
          <a:lstStyle/>
          <a:p>
            <a:pPr algn="just">
              <a:buFontTx/>
              <a:buChar char="-"/>
            </a:pPr>
            <a:r>
              <a:rPr lang="es-VE" sz="2400" dirty="0"/>
              <a:t> Cobraron gran auge en esa década, la NASA utilizó este modelo en el programa espacial APOLO</a:t>
            </a:r>
          </a:p>
        </p:txBody>
      </p:sp>
      <p:sp>
        <p:nvSpPr>
          <p:cNvPr id="10" name="9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1" name="10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3" name="12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4" name="Rectangle 1"/>
          <p:cNvSpPr txBox="1">
            <a:spLocks/>
          </p:cNvSpPr>
          <p:nvPr/>
        </p:nvSpPr>
        <p:spPr>
          <a:xfrm>
            <a:off x="928662" y="114298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kumimoji="0" lang="es-ES" sz="4000" b="1" i="0" u="none" strike="noStrike" kern="1200" cap="all" spc="-150" normalizeH="0" baseline="0" noProof="0" dirty="0" err="1">
                <a:ln/>
                <a:solidFill>
                  <a:schemeClr val="tx1"/>
                </a:solidFill>
                <a:effectLst>
                  <a:reflection blurRad="12700" stA="50000" endPos="50000" dir="5400000" sy="-100000" rotWithShape="0"/>
                </a:effectLst>
                <a:uLnTx/>
                <a:uFillTx/>
                <a:latin typeface="+mj-lt"/>
                <a:ea typeface="+mj-ea"/>
                <a:cs typeface="+mj-cs"/>
              </a:rPr>
              <a:t>logico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
        <p:nvSpPr>
          <p:cNvPr id="15" name="14 Rectángulo"/>
          <p:cNvSpPr/>
          <p:nvPr/>
        </p:nvSpPr>
        <p:spPr>
          <a:xfrm>
            <a:off x="428596" y="4857760"/>
            <a:ext cx="8460432" cy="830997"/>
          </a:xfrm>
          <a:prstGeom prst="rect">
            <a:avLst/>
          </a:prstGeom>
        </p:spPr>
        <p:txBody>
          <a:bodyPr wrap="square">
            <a:spAutoFit/>
          </a:bodyPr>
          <a:lstStyle/>
          <a:p>
            <a:pPr algn="just">
              <a:buFontTx/>
              <a:buChar char="-"/>
            </a:pPr>
            <a:r>
              <a:rPr lang="es-VE" sz="2400" dirty="0"/>
              <a:t> El acceso a un registro implica que se ha de pasar por sus padres, restando flexibilidad a la navegación por la base de datos)</a:t>
            </a:r>
            <a:endParaRPr lang="es-ES_trad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404664" y="2852936"/>
            <a:ext cx="184731" cy="369332"/>
          </a:xfrm>
          <a:prstGeom prst="rect">
            <a:avLst/>
          </a:prstGeom>
          <a:noFill/>
        </p:spPr>
        <p:txBody>
          <a:bodyPr wrap="none" rtlCol="0">
            <a:spAutoFit/>
          </a:bodyPr>
          <a:lstStyle/>
          <a:p>
            <a:endParaRPr lang="es-VE" dirty="0"/>
          </a:p>
        </p:txBody>
      </p:sp>
      <p:sp>
        <p:nvSpPr>
          <p:cNvPr id="28" name="27 Rectángulo"/>
          <p:cNvSpPr/>
          <p:nvPr/>
        </p:nvSpPr>
        <p:spPr>
          <a:xfrm>
            <a:off x="428596" y="5812713"/>
            <a:ext cx="8460432" cy="830997"/>
          </a:xfrm>
          <a:prstGeom prst="rect">
            <a:avLst/>
          </a:prstGeom>
        </p:spPr>
        <p:txBody>
          <a:bodyPr wrap="square">
            <a:spAutoFit/>
          </a:bodyPr>
          <a:lstStyle/>
          <a:p>
            <a:pPr algn="just"/>
            <a:r>
              <a:rPr lang="es-VE" sz="2400" dirty="0"/>
              <a:t>- Algunos ejemplos de </a:t>
            </a:r>
            <a:r>
              <a:rPr lang="es-VE" sz="2400" dirty="0" err="1"/>
              <a:t>DBMS</a:t>
            </a:r>
            <a:r>
              <a:rPr lang="es-VE" sz="2400" dirty="0"/>
              <a:t> jerárquicos son ADABAS, FOCUS, GTM, IMS (IBM) (considerado el más importante).</a:t>
            </a:r>
            <a:endParaRPr lang="es-ES_tradnl" sz="2400" dirty="0"/>
          </a:p>
        </p:txBody>
      </p:sp>
      <p:sp>
        <p:nvSpPr>
          <p:cNvPr id="30" name="29 Rectángulo"/>
          <p:cNvSpPr/>
          <p:nvPr/>
        </p:nvSpPr>
        <p:spPr>
          <a:xfrm>
            <a:off x="500034" y="4586125"/>
            <a:ext cx="8460432" cy="1200329"/>
          </a:xfrm>
          <a:prstGeom prst="rect">
            <a:avLst/>
          </a:prstGeom>
        </p:spPr>
        <p:txBody>
          <a:bodyPr wrap="square">
            <a:spAutoFit/>
          </a:bodyPr>
          <a:lstStyle/>
          <a:p>
            <a:pPr algn="just"/>
            <a:r>
              <a:rPr lang="es-ES_tradnl" sz="2400" dirty="0"/>
              <a:t>- </a:t>
            </a:r>
            <a:r>
              <a:rPr lang="es-VE" sz="2400" dirty="0"/>
              <a:t>Presentan problemas de integridad referencial pues no existe garantía de que un registro </a:t>
            </a:r>
            <a:r>
              <a:rPr lang="es-VE" sz="2400" i="1" dirty="0"/>
              <a:t>hijo</a:t>
            </a:r>
            <a:r>
              <a:rPr lang="es-VE" sz="2400" dirty="0"/>
              <a:t> esté relacionado con un registro </a:t>
            </a:r>
            <a:r>
              <a:rPr lang="es-VE" sz="2400" i="1" dirty="0"/>
              <a:t>padre</a:t>
            </a:r>
            <a:r>
              <a:rPr lang="es-VE" sz="2400" dirty="0"/>
              <a:t> válido. </a:t>
            </a:r>
            <a:endParaRPr lang="es-ES_tradnl" sz="2400" dirty="0"/>
          </a:p>
        </p:txBody>
      </p:sp>
      <p:sp>
        <p:nvSpPr>
          <p:cNvPr id="10" name="9 Rectángulo"/>
          <p:cNvSpPr/>
          <p:nvPr/>
        </p:nvSpPr>
        <p:spPr>
          <a:xfrm>
            <a:off x="467544" y="2564904"/>
            <a:ext cx="8460432" cy="1938992"/>
          </a:xfrm>
          <a:prstGeom prst="rect">
            <a:avLst/>
          </a:prstGeom>
        </p:spPr>
        <p:txBody>
          <a:bodyPr wrap="square">
            <a:spAutoFit/>
          </a:bodyPr>
          <a:lstStyle/>
          <a:p>
            <a:pPr algn="just"/>
            <a:r>
              <a:rPr lang="es-ES_tradnl" sz="2400" dirty="0"/>
              <a:t>- </a:t>
            </a:r>
            <a:r>
              <a:rPr lang="es-VE" sz="2400" dirty="0"/>
              <a:t>No se garantiza la inexistencia de registros duplicados, pues existe el concepto de claves. El sistema gestor de base de datos no implementa ningún control sobre los propios datos, sino que queda en manos de las aplicaciones garantizar las no duplicaciones de datos</a:t>
            </a:r>
            <a:endParaRPr lang="es-ES_tradnl" sz="2400" dirty="0"/>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1" name="10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3" name="12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5" name="7 Título"/>
          <p:cNvSpPr txBox="1">
            <a:spLocks/>
          </p:cNvSpPr>
          <p:nvPr/>
        </p:nvSpPr>
        <p:spPr>
          <a:xfrm>
            <a:off x="714348" y="1428736"/>
            <a:ext cx="7772400" cy="1037955"/>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1" u="none" strike="noStrike" kern="1200" cap="all" spc="-150" normalizeH="0" baseline="0" noProof="0">
                <a:ln/>
                <a:solidFill>
                  <a:schemeClr val="tx1"/>
                </a:solidFill>
                <a:effectLst>
                  <a:reflection blurRad="12700" stA="50000" endPos="50000" dir="5400000" sy="-100000" rotWithShape="0"/>
                </a:effectLst>
                <a:uLnTx/>
                <a:uFillTx/>
                <a:latin typeface="+mj-lt"/>
                <a:ea typeface="+mj-ea"/>
                <a:cs typeface="+mj-cs"/>
              </a:rPr>
              <a:t>Modelo jerarquico</a:t>
            </a:r>
            <a:endParaRPr kumimoji="0" lang="es-VE" sz="3200" b="1" i="1"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16" name="Rectangle 1"/>
          <p:cNvSpPr txBox="1">
            <a:spLocks/>
          </p:cNvSpPr>
          <p:nvPr/>
        </p:nvSpPr>
        <p:spPr>
          <a:xfrm>
            <a:off x="928662" y="114298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kumimoji="0" lang="es-ES" sz="4000" b="1" i="0" u="none" strike="noStrike" kern="1200" cap="all" spc="-150" normalizeH="0" baseline="0" noProof="0" dirty="0" err="1">
                <a:ln/>
                <a:solidFill>
                  <a:schemeClr val="tx1"/>
                </a:solidFill>
                <a:effectLst>
                  <a:reflection blurRad="12700" stA="50000" endPos="50000" dir="5400000" sy="-100000" rotWithShape="0"/>
                </a:effectLst>
                <a:uLnTx/>
                <a:uFillTx/>
                <a:latin typeface="+mj-lt"/>
                <a:ea typeface="+mj-ea"/>
                <a:cs typeface="+mj-cs"/>
              </a:rPr>
              <a:t>logico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VE"/>
          </a:p>
        </p:txBody>
      </p:sp>
      <p:sp>
        <p:nvSpPr>
          <p:cNvPr id="3" name="2 Marcador de texto"/>
          <p:cNvSpPr>
            <a:spLocks noGrp="1"/>
          </p:cNvSpPr>
          <p:nvPr>
            <p:ph type="body" idx="1"/>
          </p:nvPr>
        </p:nvSpPr>
        <p:spPr/>
        <p:txBody>
          <a:bodyPr/>
          <a:lstStyle/>
          <a:p>
            <a:endParaRPr lang="es-VE"/>
          </a:p>
        </p:txBody>
      </p:sp>
      <p:pic>
        <p:nvPicPr>
          <p:cNvPr id="4" name="Picture 3"/>
          <p:cNvPicPr>
            <a:picLocks noChangeAspect="1" noChangeArrowheads="1"/>
          </p:cNvPicPr>
          <p:nvPr/>
        </p:nvPicPr>
        <p:blipFill>
          <a:blip r:embed="rId3" cstate="print"/>
          <a:srcRect l="16794" t="14563" r="16241" b="20843"/>
          <a:stretch>
            <a:fillRect/>
          </a:stretch>
        </p:blipFill>
        <p:spPr bwMode="auto">
          <a:xfrm>
            <a:off x="323528" y="1556792"/>
            <a:ext cx="8712968" cy="4725144"/>
          </a:xfrm>
          <a:prstGeom prst="rect">
            <a:avLst/>
          </a:prstGeom>
          <a:noFill/>
          <a:ln w="9525">
            <a:noFill/>
            <a:miter lim="800000"/>
            <a:headEnd/>
            <a:tailEnd/>
          </a:ln>
        </p:spPr>
      </p:pic>
      <p:sp>
        <p:nvSpPr>
          <p:cNvPr id="5" name="4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6" name="5 Imagen" descr="uneg.jpg"/>
          <p:cNvPicPr>
            <a:picLocks noChangeAspect="1"/>
          </p:cNvPicPr>
          <p:nvPr/>
        </p:nvPicPr>
        <p:blipFill>
          <a:blip r:embed="rId4" cstate="print"/>
          <a:stretch>
            <a:fillRect/>
          </a:stretch>
        </p:blipFill>
        <p:spPr>
          <a:xfrm>
            <a:off x="467544" y="86522"/>
            <a:ext cx="711523" cy="711523"/>
          </a:xfrm>
          <a:prstGeom prst="rect">
            <a:avLst/>
          </a:prstGeom>
        </p:spPr>
      </p:pic>
      <p:sp>
        <p:nvSpPr>
          <p:cNvPr id="7" name="6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404664" y="2852936"/>
            <a:ext cx="184731" cy="369332"/>
          </a:xfrm>
          <a:prstGeom prst="rect">
            <a:avLst/>
          </a:prstGeom>
          <a:noFill/>
        </p:spPr>
        <p:txBody>
          <a:bodyPr wrap="none" rtlCol="0">
            <a:spAutoFit/>
          </a:bodyPr>
          <a:lstStyle/>
          <a:p>
            <a:endParaRPr lang="es-VE" dirty="0"/>
          </a:p>
        </p:txBody>
      </p:sp>
      <p:sp>
        <p:nvSpPr>
          <p:cNvPr id="28" name="27 Rectángulo"/>
          <p:cNvSpPr/>
          <p:nvPr/>
        </p:nvSpPr>
        <p:spPr>
          <a:xfrm>
            <a:off x="683568" y="3026631"/>
            <a:ext cx="8460432" cy="1200329"/>
          </a:xfrm>
          <a:prstGeom prst="rect">
            <a:avLst/>
          </a:prstGeom>
        </p:spPr>
        <p:txBody>
          <a:bodyPr wrap="square">
            <a:spAutoFit/>
          </a:bodyPr>
          <a:lstStyle/>
          <a:p>
            <a:pPr algn="just"/>
            <a:r>
              <a:rPr lang="es-ES_tradnl" sz="2400" dirty="0"/>
              <a:t>- </a:t>
            </a:r>
            <a:r>
              <a:rPr lang="es-VE" sz="2400" dirty="0"/>
              <a:t>Su diferencia fundamental es la modificación del concepto de </a:t>
            </a:r>
            <a:r>
              <a:rPr lang="es-VE" sz="2400" i="1" dirty="0"/>
              <a:t>nodo</a:t>
            </a:r>
            <a:r>
              <a:rPr lang="es-VE" sz="2400" dirty="0"/>
              <a:t>: se permite que un mismo nodo tenga varios padres (posibilidad no permitida en el modelo jerárquico).</a:t>
            </a:r>
            <a:endParaRPr lang="es-ES_tradnl" sz="2400" dirty="0"/>
          </a:p>
        </p:txBody>
      </p:sp>
      <p:sp>
        <p:nvSpPr>
          <p:cNvPr id="29" name="28 Rectángulo"/>
          <p:cNvSpPr/>
          <p:nvPr/>
        </p:nvSpPr>
        <p:spPr>
          <a:xfrm>
            <a:off x="683568" y="4312515"/>
            <a:ext cx="8460432" cy="461665"/>
          </a:xfrm>
          <a:prstGeom prst="rect">
            <a:avLst/>
          </a:prstGeom>
        </p:spPr>
        <p:txBody>
          <a:bodyPr wrap="square">
            <a:spAutoFit/>
          </a:bodyPr>
          <a:lstStyle/>
          <a:p>
            <a:pPr algn="just">
              <a:buFontTx/>
              <a:buChar char="-"/>
            </a:pPr>
            <a:r>
              <a:rPr lang="es-ES_tradnl" sz="2400" dirty="0"/>
              <a:t>Sus registros se organizan como colecciones de grafos</a:t>
            </a:r>
          </a:p>
        </p:txBody>
      </p:sp>
      <p:sp>
        <p:nvSpPr>
          <p:cNvPr id="10" name="9 Rectángulo"/>
          <p:cNvSpPr/>
          <p:nvPr/>
        </p:nvSpPr>
        <p:spPr>
          <a:xfrm>
            <a:off x="683568" y="5741275"/>
            <a:ext cx="8460432" cy="830997"/>
          </a:xfrm>
          <a:prstGeom prst="rect">
            <a:avLst/>
          </a:prstGeom>
        </p:spPr>
        <p:txBody>
          <a:bodyPr wrap="square">
            <a:spAutoFit/>
          </a:bodyPr>
          <a:lstStyle/>
          <a:p>
            <a:pPr algn="just"/>
            <a:r>
              <a:rPr lang="es-ES_tradnl" sz="2400" dirty="0"/>
              <a:t>- </a:t>
            </a:r>
            <a:r>
              <a:rPr lang="es-VE" sz="2400" dirty="0"/>
              <a:t> El SGBD de red más popular es el sistema IDMS.</a:t>
            </a:r>
          </a:p>
          <a:p>
            <a:pPr algn="just"/>
            <a:endParaRPr lang="es-ES_tradnl" sz="2400" dirty="0"/>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1" name="10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3" name="12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5" name="7 Título"/>
          <p:cNvSpPr txBox="1">
            <a:spLocks/>
          </p:cNvSpPr>
          <p:nvPr/>
        </p:nvSpPr>
        <p:spPr>
          <a:xfrm>
            <a:off x="714348" y="1676665"/>
            <a:ext cx="7772400" cy="1037955"/>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1"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de red</a:t>
            </a:r>
          </a:p>
        </p:txBody>
      </p:sp>
      <p:sp>
        <p:nvSpPr>
          <p:cNvPr id="16" name="Rectangle 1"/>
          <p:cNvSpPr txBox="1">
            <a:spLocks/>
          </p:cNvSpPr>
          <p:nvPr/>
        </p:nvSpPr>
        <p:spPr>
          <a:xfrm>
            <a:off x="928662" y="1390913"/>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lógico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
        <p:nvSpPr>
          <p:cNvPr id="14" name="13 Rectángulo"/>
          <p:cNvSpPr/>
          <p:nvPr/>
        </p:nvSpPr>
        <p:spPr>
          <a:xfrm>
            <a:off x="683568" y="4786322"/>
            <a:ext cx="8460432" cy="830997"/>
          </a:xfrm>
          <a:prstGeom prst="rect">
            <a:avLst/>
          </a:prstGeom>
        </p:spPr>
        <p:txBody>
          <a:bodyPr wrap="square">
            <a:spAutoFit/>
          </a:bodyPr>
          <a:lstStyle/>
          <a:p>
            <a:pPr algn="just"/>
            <a:r>
              <a:rPr lang="es-VE" sz="2400" dirty="0"/>
              <a:t>- Su gran complejidad hace difícil la administración de la base de datos.</a:t>
            </a:r>
            <a:endParaRPr lang="es-ES_tradnl"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404664" y="2852936"/>
            <a:ext cx="184731" cy="369332"/>
          </a:xfrm>
          <a:prstGeom prst="rect">
            <a:avLst/>
          </a:prstGeom>
          <a:noFill/>
        </p:spPr>
        <p:txBody>
          <a:bodyPr wrap="none" rtlCol="0">
            <a:spAutoFit/>
          </a:bodyPr>
          <a:lstStyle/>
          <a:p>
            <a:endParaRPr lang="es-VE" dirty="0"/>
          </a:p>
        </p:txBody>
      </p:sp>
      <p:sp>
        <p:nvSpPr>
          <p:cNvPr id="28" name="27 Rectángulo"/>
          <p:cNvSpPr/>
          <p:nvPr/>
        </p:nvSpPr>
        <p:spPr>
          <a:xfrm>
            <a:off x="683568" y="2786058"/>
            <a:ext cx="8460432" cy="830997"/>
          </a:xfrm>
          <a:prstGeom prst="rect">
            <a:avLst/>
          </a:prstGeom>
        </p:spPr>
        <p:txBody>
          <a:bodyPr wrap="square">
            <a:spAutoFit/>
          </a:bodyPr>
          <a:lstStyle/>
          <a:p>
            <a:pPr algn="just"/>
            <a:r>
              <a:rPr lang="es-ES_tradnl" sz="2400" dirty="0"/>
              <a:t>- </a:t>
            </a:r>
            <a:r>
              <a:rPr lang="es-VE" sz="2400" dirty="0"/>
              <a:t>Nació en 1970, y fue propuesta por Edgar Frank </a:t>
            </a:r>
            <a:r>
              <a:rPr lang="es-VE" sz="2400" dirty="0" err="1"/>
              <a:t>Codd</a:t>
            </a:r>
            <a:r>
              <a:rPr lang="es-VE" sz="2400" dirty="0"/>
              <a:t> de los Laboratorios de IBM).</a:t>
            </a:r>
            <a:endParaRPr lang="es-ES_tradnl" sz="2400" dirty="0"/>
          </a:p>
        </p:txBody>
      </p:sp>
      <p:sp>
        <p:nvSpPr>
          <p:cNvPr id="29" name="28 Rectángulo"/>
          <p:cNvSpPr/>
          <p:nvPr/>
        </p:nvSpPr>
        <p:spPr>
          <a:xfrm>
            <a:off x="500034" y="3857628"/>
            <a:ext cx="8460432" cy="1569660"/>
          </a:xfrm>
          <a:prstGeom prst="rect">
            <a:avLst/>
          </a:prstGeom>
        </p:spPr>
        <p:txBody>
          <a:bodyPr wrap="square">
            <a:spAutoFit/>
          </a:bodyPr>
          <a:lstStyle/>
          <a:p>
            <a:pPr algn="just"/>
            <a:r>
              <a:rPr lang="es-ES_tradnl" sz="2400" dirty="0"/>
              <a:t>- </a:t>
            </a:r>
            <a:r>
              <a:rPr lang="es-ES" sz="2400" dirty="0"/>
              <a:t> Es el modelo más difundido hoy en día, debido a las ventajas que ofrece sobre los otros dos modelos, entre ellas, el rápido entendimiento por parte de usuarios que no tienen conocimientos profundos sobre Sistemas de Bases de Datos. </a:t>
            </a:r>
            <a:endParaRPr lang="es-ES_tradnl" sz="2400" dirty="0"/>
          </a:p>
        </p:txBody>
      </p:sp>
      <p:sp>
        <p:nvSpPr>
          <p:cNvPr id="8" name="7 Rectángulo"/>
          <p:cNvSpPr/>
          <p:nvPr/>
        </p:nvSpPr>
        <p:spPr>
          <a:xfrm>
            <a:off x="504056" y="5559623"/>
            <a:ext cx="8460432" cy="830997"/>
          </a:xfrm>
          <a:prstGeom prst="rect">
            <a:avLst/>
          </a:prstGeom>
        </p:spPr>
        <p:txBody>
          <a:bodyPr wrap="square">
            <a:spAutoFit/>
          </a:bodyPr>
          <a:lstStyle/>
          <a:p>
            <a:pPr algn="just"/>
            <a:r>
              <a:rPr lang="es-ES_tradnl" sz="2400" dirty="0"/>
              <a:t>- </a:t>
            </a:r>
            <a:r>
              <a:rPr lang="es-ES" sz="2400" dirty="0"/>
              <a:t> </a:t>
            </a:r>
            <a:r>
              <a:rPr lang="es-VE" sz="2400" dirty="0"/>
              <a:t> Las entidades manejadas se representan en tablas, su idea fundamental es el uso de relaciones</a:t>
            </a:r>
            <a:endParaRPr lang="es-ES_tradnl" sz="2400" dirty="0"/>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0" name="9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1" name="10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4" name="7 Título"/>
          <p:cNvSpPr txBox="1">
            <a:spLocks/>
          </p:cNvSpPr>
          <p:nvPr/>
        </p:nvSpPr>
        <p:spPr>
          <a:xfrm>
            <a:off x="714348" y="1428736"/>
            <a:ext cx="7772400" cy="1037955"/>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1"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relacional</a:t>
            </a:r>
          </a:p>
        </p:txBody>
      </p:sp>
      <p:sp>
        <p:nvSpPr>
          <p:cNvPr id="15" name="Rectangle 1"/>
          <p:cNvSpPr txBox="1">
            <a:spLocks/>
          </p:cNvSpPr>
          <p:nvPr/>
        </p:nvSpPr>
        <p:spPr>
          <a:xfrm>
            <a:off x="928662" y="114298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kumimoji="0" lang="es-ES" sz="4000" b="1" i="0" u="none" strike="noStrike" kern="1200" cap="all" spc="-150" normalizeH="0" baseline="0" noProof="0" dirty="0" err="1">
                <a:ln/>
                <a:solidFill>
                  <a:schemeClr val="tx1"/>
                </a:solidFill>
                <a:effectLst>
                  <a:reflection blurRad="12700" stA="50000" endPos="50000" dir="5400000" sy="-100000" rotWithShape="0"/>
                </a:effectLst>
                <a:uLnTx/>
                <a:uFillTx/>
                <a:latin typeface="+mj-lt"/>
                <a:ea typeface="+mj-ea"/>
                <a:cs typeface="+mj-cs"/>
              </a:rPr>
              <a:t>logico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404664" y="2852936"/>
            <a:ext cx="184731" cy="369332"/>
          </a:xfrm>
          <a:prstGeom prst="rect">
            <a:avLst/>
          </a:prstGeom>
          <a:noFill/>
        </p:spPr>
        <p:txBody>
          <a:bodyPr wrap="none" rtlCol="0">
            <a:spAutoFit/>
          </a:bodyPr>
          <a:lstStyle/>
          <a:p>
            <a:endParaRPr lang="es-VE" dirty="0"/>
          </a:p>
        </p:txBody>
      </p:sp>
      <p:sp>
        <p:nvSpPr>
          <p:cNvPr id="28" name="27 Rectángulo"/>
          <p:cNvSpPr/>
          <p:nvPr/>
        </p:nvSpPr>
        <p:spPr>
          <a:xfrm>
            <a:off x="683568" y="2780928"/>
            <a:ext cx="8460432" cy="1200329"/>
          </a:xfrm>
          <a:prstGeom prst="rect">
            <a:avLst/>
          </a:prstGeom>
        </p:spPr>
        <p:txBody>
          <a:bodyPr wrap="square">
            <a:spAutoFit/>
          </a:bodyPr>
          <a:lstStyle/>
          <a:p>
            <a:pPr algn="just"/>
            <a:r>
              <a:rPr lang="es-ES_tradnl" sz="2400" dirty="0"/>
              <a:t>- </a:t>
            </a:r>
            <a:r>
              <a:rPr lang="es-VE" sz="2400" dirty="0"/>
              <a:t>No hay acceso a los datos predefinido (no hay ruta). Las búsquedas pueden ser mucho más flexibles, basadas en cualquier campo (DNI, Nombre, etc.)</a:t>
            </a:r>
            <a:endParaRPr lang="es-ES_tradnl" sz="2400" dirty="0"/>
          </a:p>
        </p:txBody>
      </p:sp>
      <p:sp>
        <p:nvSpPr>
          <p:cNvPr id="8" name="7 Rectángulo"/>
          <p:cNvSpPr/>
          <p:nvPr/>
        </p:nvSpPr>
        <p:spPr>
          <a:xfrm>
            <a:off x="539552" y="4653136"/>
            <a:ext cx="8460432" cy="1200329"/>
          </a:xfrm>
          <a:prstGeom prst="rect">
            <a:avLst/>
          </a:prstGeom>
        </p:spPr>
        <p:txBody>
          <a:bodyPr wrap="square">
            <a:spAutoFit/>
          </a:bodyPr>
          <a:lstStyle/>
          <a:p>
            <a:pPr algn="just"/>
            <a:r>
              <a:rPr lang="es-ES_tradnl" sz="2400" dirty="0"/>
              <a:t>- </a:t>
            </a:r>
            <a:r>
              <a:rPr lang="es-ES" sz="2400" dirty="0"/>
              <a:t> </a:t>
            </a:r>
            <a:r>
              <a:rPr lang="es-VE" sz="2400" dirty="0"/>
              <a:t> El lenguaje para construir las consultas a bases de datos relacionales es SQL, un estándar implementado por los principales motores de bases de datos relacionales.</a:t>
            </a:r>
            <a:endParaRPr lang="es-ES_tradnl" sz="2400" dirty="0"/>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0" name="9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1" name="10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4" name="7 Título"/>
          <p:cNvSpPr txBox="1">
            <a:spLocks/>
          </p:cNvSpPr>
          <p:nvPr/>
        </p:nvSpPr>
        <p:spPr>
          <a:xfrm>
            <a:off x="714348" y="1428736"/>
            <a:ext cx="7772400" cy="1037955"/>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1"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relacional</a:t>
            </a:r>
          </a:p>
        </p:txBody>
      </p:sp>
      <p:sp>
        <p:nvSpPr>
          <p:cNvPr id="15" name="Rectangle 1"/>
          <p:cNvSpPr txBox="1">
            <a:spLocks/>
          </p:cNvSpPr>
          <p:nvPr/>
        </p:nvSpPr>
        <p:spPr>
          <a:xfrm>
            <a:off x="928662" y="114298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lógico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CuadroTexto"/>
          <p:cNvSpPr txBox="1"/>
          <p:nvPr/>
        </p:nvSpPr>
        <p:spPr>
          <a:xfrm>
            <a:off x="-1404664" y="2852936"/>
            <a:ext cx="184731" cy="369332"/>
          </a:xfrm>
          <a:prstGeom prst="rect">
            <a:avLst/>
          </a:prstGeom>
          <a:noFill/>
        </p:spPr>
        <p:txBody>
          <a:bodyPr wrap="none" rtlCol="0">
            <a:spAutoFit/>
          </a:bodyPr>
          <a:lstStyle/>
          <a:p>
            <a:endParaRPr lang="es-VE" dirty="0"/>
          </a:p>
        </p:txBody>
      </p:sp>
      <p:sp>
        <p:nvSpPr>
          <p:cNvPr id="28" name="27 Rectángulo"/>
          <p:cNvSpPr/>
          <p:nvPr/>
        </p:nvSpPr>
        <p:spPr>
          <a:xfrm>
            <a:off x="683568" y="2500306"/>
            <a:ext cx="8460432" cy="461665"/>
          </a:xfrm>
          <a:prstGeom prst="rect">
            <a:avLst/>
          </a:prstGeom>
        </p:spPr>
        <p:txBody>
          <a:bodyPr wrap="square">
            <a:spAutoFit/>
          </a:bodyPr>
          <a:lstStyle/>
          <a:p>
            <a:pPr algn="just"/>
            <a:r>
              <a:rPr lang="es-ES_tradnl" sz="2400" dirty="0"/>
              <a:t>- </a:t>
            </a:r>
            <a:r>
              <a:rPr lang="es-VE" sz="2400" dirty="0"/>
              <a:t>Nacen en los años 90</a:t>
            </a:r>
            <a:endParaRPr lang="es-ES_tradnl" sz="2400" dirty="0"/>
          </a:p>
        </p:txBody>
      </p:sp>
      <p:sp>
        <p:nvSpPr>
          <p:cNvPr id="8" name="7 Rectángulo"/>
          <p:cNvSpPr/>
          <p:nvPr/>
        </p:nvSpPr>
        <p:spPr>
          <a:xfrm>
            <a:off x="539552" y="3862758"/>
            <a:ext cx="8460432" cy="830997"/>
          </a:xfrm>
          <a:prstGeom prst="rect">
            <a:avLst/>
          </a:prstGeom>
        </p:spPr>
        <p:txBody>
          <a:bodyPr wrap="square">
            <a:spAutoFit/>
          </a:bodyPr>
          <a:lstStyle/>
          <a:p>
            <a:pPr algn="just"/>
            <a:r>
              <a:rPr lang="es-ES_tradnl" sz="2400" dirty="0"/>
              <a:t>- </a:t>
            </a:r>
            <a:r>
              <a:rPr lang="es-ES" sz="2400" dirty="0"/>
              <a:t> </a:t>
            </a:r>
            <a:r>
              <a:rPr lang="es-VE" sz="2400" dirty="0"/>
              <a:t> Los usuarios pueden definir operaciones sobre los datos como parte de la definición de la base de datos</a:t>
            </a:r>
            <a:endParaRPr lang="es-ES_tradnl" sz="2400" dirty="0"/>
          </a:p>
        </p:txBody>
      </p:sp>
      <p:sp>
        <p:nvSpPr>
          <p:cNvPr id="9" name="8 Rectángulo"/>
          <p:cNvSpPr/>
          <p:nvPr/>
        </p:nvSpPr>
        <p:spPr>
          <a:xfrm>
            <a:off x="683568" y="3005502"/>
            <a:ext cx="8460432" cy="830997"/>
          </a:xfrm>
          <a:prstGeom prst="rect">
            <a:avLst/>
          </a:prstGeom>
        </p:spPr>
        <p:txBody>
          <a:bodyPr wrap="square">
            <a:spAutoFit/>
          </a:bodyPr>
          <a:lstStyle/>
          <a:p>
            <a:pPr algn="just"/>
            <a:r>
              <a:rPr lang="es-VE" sz="2400" dirty="0"/>
              <a:t>- Este modelo incorpora todos los conceptos importantes del modelo de objetos: Encapsulación, Herencia y Polimorfismo</a:t>
            </a:r>
            <a:endParaRPr lang="es-ES_tradnl" sz="2400" dirty="0"/>
          </a:p>
        </p:txBody>
      </p:sp>
      <p:sp>
        <p:nvSpPr>
          <p:cNvPr id="10" name="9 Rectángulo"/>
          <p:cNvSpPr/>
          <p:nvPr/>
        </p:nvSpPr>
        <p:spPr>
          <a:xfrm>
            <a:off x="683568" y="4674835"/>
            <a:ext cx="8460432" cy="830997"/>
          </a:xfrm>
          <a:prstGeom prst="rect">
            <a:avLst/>
          </a:prstGeom>
        </p:spPr>
        <p:txBody>
          <a:bodyPr wrap="square">
            <a:spAutoFit/>
          </a:bodyPr>
          <a:lstStyle/>
          <a:p>
            <a:pPr algn="just">
              <a:buFontTx/>
              <a:buChar char="-"/>
            </a:pPr>
            <a:r>
              <a:rPr lang="es-ES" sz="2400" dirty="0"/>
              <a:t> </a:t>
            </a:r>
            <a:r>
              <a:rPr lang="es-VE" sz="2400" dirty="0"/>
              <a:t> Se diseñan para trabajar con lenguajes de programación como Java, C # , C++  entre otros</a:t>
            </a:r>
          </a:p>
        </p:txBody>
      </p:sp>
      <p:sp>
        <p:nvSpPr>
          <p:cNvPr id="11" name="10 Rectángulo"/>
          <p:cNvSpPr/>
          <p:nvPr/>
        </p:nvSpPr>
        <p:spPr>
          <a:xfrm>
            <a:off x="683568" y="5577270"/>
            <a:ext cx="8460432" cy="461665"/>
          </a:xfrm>
          <a:prstGeom prst="rect">
            <a:avLst/>
          </a:prstGeom>
        </p:spPr>
        <p:txBody>
          <a:bodyPr wrap="square">
            <a:spAutoFit/>
          </a:bodyPr>
          <a:lstStyle/>
          <a:p>
            <a:pPr algn="just">
              <a:buFontTx/>
              <a:buChar char="-"/>
            </a:pPr>
            <a:r>
              <a:rPr lang="es-VE" sz="2400" dirty="0"/>
              <a:t>Inmadurez en el mercado. No cobró el auge esperado</a:t>
            </a:r>
            <a:endParaRPr lang="es-ES_tradnl" sz="2400" dirty="0"/>
          </a:p>
        </p:txBody>
      </p:sp>
      <p:sp>
        <p:nvSpPr>
          <p:cNvPr id="13" name="12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4" name="13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5" name="14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7" name="7 Título"/>
          <p:cNvSpPr txBox="1">
            <a:spLocks/>
          </p:cNvSpPr>
          <p:nvPr/>
        </p:nvSpPr>
        <p:spPr>
          <a:xfrm>
            <a:off x="714348" y="1428736"/>
            <a:ext cx="7772400" cy="1037955"/>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1"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orientado</a:t>
            </a:r>
            <a:r>
              <a:rPr kumimoji="0" lang="es-VE" sz="3200" b="1" i="1"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 objetos</a:t>
            </a:r>
            <a:endParaRPr kumimoji="0" lang="es-VE" sz="3200" b="1" i="1"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endParaRPr>
          </a:p>
        </p:txBody>
      </p:sp>
      <p:sp>
        <p:nvSpPr>
          <p:cNvPr id="18" name="Rectangle 1"/>
          <p:cNvSpPr txBox="1">
            <a:spLocks/>
          </p:cNvSpPr>
          <p:nvPr/>
        </p:nvSpPr>
        <p:spPr>
          <a:xfrm>
            <a:off x="928662" y="114298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kumimoji="0" lang="es-ES" sz="4000" b="1" i="0" u="none" strike="noStrike" kern="1200" cap="all" spc="-150" normalizeH="0" baseline="0" noProof="0" dirty="0" err="1">
                <a:ln/>
                <a:solidFill>
                  <a:schemeClr val="tx1"/>
                </a:solidFill>
                <a:effectLst>
                  <a:reflection blurRad="12700" stA="50000" endPos="50000" dir="5400000" sy="-100000" rotWithShape="0"/>
                </a:effectLst>
                <a:uLnTx/>
                <a:uFillTx/>
                <a:latin typeface="+mj-lt"/>
                <a:ea typeface="+mj-ea"/>
                <a:cs typeface="+mj-cs"/>
              </a:rPr>
              <a:t>logico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
        <p:nvSpPr>
          <p:cNvPr id="16" name="15 Rectángulo"/>
          <p:cNvSpPr/>
          <p:nvPr/>
        </p:nvSpPr>
        <p:spPr>
          <a:xfrm>
            <a:off x="683568" y="6072206"/>
            <a:ext cx="8460432" cy="1200329"/>
          </a:xfrm>
          <a:prstGeom prst="rect">
            <a:avLst/>
          </a:prstGeom>
        </p:spPr>
        <p:txBody>
          <a:bodyPr wrap="square">
            <a:spAutoFit/>
          </a:bodyPr>
          <a:lstStyle/>
          <a:p>
            <a:pPr algn="just">
              <a:buFontTx/>
              <a:buChar char="-"/>
            </a:pPr>
            <a:r>
              <a:rPr lang="es-VE" sz="2400" dirty="0"/>
              <a:t>Algunos </a:t>
            </a:r>
            <a:r>
              <a:rPr lang="es-VE" sz="2400" dirty="0" err="1"/>
              <a:t>DBMS</a:t>
            </a:r>
            <a:r>
              <a:rPr lang="es-VE" sz="2400" dirty="0"/>
              <a:t> de este modelo: db4objects, </a:t>
            </a:r>
            <a:r>
              <a:rPr lang="es-VE" sz="2400" dirty="0" err="1"/>
              <a:t>Orion</a:t>
            </a:r>
            <a:r>
              <a:rPr lang="es-ES_tradnl" sz="2400" dirty="0"/>
              <a:t>, </a:t>
            </a:r>
            <a:r>
              <a:rPr lang="es-VE" sz="2400" dirty="0"/>
              <a:t>Zope </a:t>
            </a:r>
            <a:r>
              <a:rPr lang="es-VE" sz="2400" dirty="0" err="1"/>
              <a:t>Object</a:t>
            </a:r>
            <a:r>
              <a:rPr lang="es-VE" sz="2400" dirty="0"/>
              <a:t> </a:t>
            </a:r>
            <a:r>
              <a:rPr lang="es-VE" sz="2400" dirty="0" err="1"/>
              <a:t>Database</a:t>
            </a:r>
            <a:endParaRPr lang="es-VE" sz="2400" dirty="0"/>
          </a:p>
          <a:p>
            <a:pPr algn="just">
              <a:buFontTx/>
              <a:buChar char="-"/>
            </a:pPr>
            <a:endParaRPr lang="es-VE"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683568" y="2780928"/>
            <a:ext cx="8174712" cy="1200329"/>
          </a:xfrm>
          <a:prstGeom prst="rect">
            <a:avLst/>
          </a:prstGeom>
        </p:spPr>
        <p:txBody>
          <a:bodyPr wrap="square">
            <a:spAutoFit/>
          </a:bodyPr>
          <a:lstStyle/>
          <a:p>
            <a:pPr algn="just"/>
            <a:r>
              <a:rPr lang="es-VE" sz="2400" dirty="0"/>
              <a:t>- Cada registro queda almacenado como un documento, cada documento tiene un numero de identificación único, y se puede acceder a el a través de distintos campos</a:t>
            </a:r>
            <a:endParaRPr lang="es-ES_tradnl" sz="2400" dirty="0"/>
          </a:p>
        </p:txBody>
      </p:sp>
      <p:sp>
        <p:nvSpPr>
          <p:cNvPr id="14" name="13 Rectángulo"/>
          <p:cNvSpPr/>
          <p:nvPr/>
        </p:nvSpPr>
        <p:spPr>
          <a:xfrm>
            <a:off x="683568" y="4000504"/>
            <a:ext cx="8103274" cy="2677656"/>
          </a:xfrm>
          <a:prstGeom prst="rect">
            <a:avLst/>
          </a:prstGeom>
        </p:spPr>
        <p:txBody>
          <a:bodyPr wrap="square">
            <a:spAutoFit/>
          </a:bodyPr>
          <a:lstStyle/>
          <a:p>
            <a:pPr algn="just">
              <a:buFontTx/>
              <a:buChar char="-"/>
            </a:pPr>
            <a:r>
              <a:rPr lang="es-VE" sz="2400" dirty="0"/>
              <a:t>Se usan cuando se trata de modelar depósitos de conocimiento más que actividades, y los datos no son en realidad datos, sino información no estructurada o extremadamente compleja.</a:t>
            </a:r>
          </a:p>
          <a:p>
            <a:pPr algn="just">
              <a:buFontTx/>
              <a:buChar char="-"/>
            </a:pPr>
            <a:r>
              <a:rPr lang="es-VE" sz="2400" dirty="0"/>
              <a:t>Ejemplo de manejadores bajo este modelo </a:t>
            </a:r>
            <a:r>
              <a:rPr lang="es-VE" sz="2400" dirty="0" err="1"/>
              <a:t>MongoDB</a:t>
            </a:r>
            <a:r>
              <a:rPr lang="es-VE" sz="2400" dirty="0"/>
              <a:t>, </a:t>
            </a:r>
            <a:r>
              <a:rPr lang="es-VE" sz="2400" dirty="0" err="1"/>
              <a:t>CouchDB</a:t>
            </a:r>
            <a:endParaRPr lang="es-VE" sz="2400" dirty="0"/>
          </a:p>
          <a:p>
            <a:pPr algn="just"/>
            <a:endParaRPr lang="es-ES_tradnl" sz="2400" dirty="0"/>
          </a:p>
        </p:txBody>
      </p:sp>
      <p:sp>
        <p:nvSpPr>
          <p:cNvPr id="8" name="7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9" name="8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0" name="9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5" name="7 Título"/>
          <p:cNvSpPr txBox="1">
            <a:spLocks/>
          </p:cNvSpPr>
          <p:nvPr/>
        </p:nvSpPr>
        <p:spPr>
          <a:xfrm>
            <a:off x="714348" y="1428736"/>
            <a:ext cx="7772400" cy="1037955"/>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VE" sz="3200" b="1" i="1"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documental</a:t>
            </a:r>
          </a:p>
        </p:txBody>
      </p:sp>
      <p:sp>
        <p:nvSpPr>
          <p:cNvPr id="16" name="Rectangle 1"/>
          <p:cNvSpPr txBox="1">
            <a:spLocks/>
          </p:cNvSpPr>
          <p:nvPr/>
        </p:nvSpPr>
        <p:spPr>
          <a:xfrm>
            <a:off x="928662" y="114298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lógico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9" name="8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0" name="9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pic>
        <p:nvPicPr>
          <p:cNvPr id="3" name="Picture 2"/>
          <p:cNvPicPr>
            <a:picLocks noChangeAspect="1" noChangeArrowheads="1"/>
          </p:cNvPicPr>
          <p:nvPr/>
        </p:nvPicPr>
        <p:blipFill>
          <a:blip r:embed="rId4"/>
          <a:srcRect l="21972" t="21484" r="6250" b="39453"/>
          <a:stretch>
            <a:fillRect/>
          </a:stretch>
        </p:blipFill>
        <p:spPr bwMode="auto">
          <a:xfrm>
            <a:off x="78951" y="1285860"/>
            <a:ext cx="4786314" cy="4286280"/>
          </a:xfrm>
          <a:prstGeom prst="rect">
            <a:avLst/>
          </a:prstGeom>
          <a:noFill/>
          <a:ln w="9525">
            <a:noFill/>
            <a:miter lim="800000"/>
            <a:headEnd/>
            <a:tailEnd/>
          </a:ln>
          <a:effectLst/>
        </p:spPr>
      </p:pic>
      <p:sp>
        <p:nvSpPr>
          <p:cNvPr id="11" name="10 CuadroTexto"/>
          <p:cNvSpPr txBox="1"/>
          <p:nvPr/>
        </p:nvSpPr>
        <p:spPr>
          <a:xfrm>
            <a:off x="4865265" y="6357958"/>
            <a:ext cx="4278735" cy="369332"/>
          </a:xfrm>
          <a:prstGeom prst="rect">
            <a:avLst/>
          </a:prstGeom>
          <a:noFill/>
        </p:spPr>
        <p:txBody>
          <a:bodyPr wrap="none" rtlCol="0">
            <a:spAutoFit/>
          </a:bodyPr>
          <a:lstStyle/>
          <a:p>
            <a:r>
              <a:rPr lang="es-VE" dirty="0"/>
              <a:t>Fuente: https://db-engines.com/en/ranking</a:t>
            </a:r>
          </a:p>
        </p:txBody>
      </p:sp>
      <p:pic>
        <p:nvPicPr>
          <p:cNvPr id="5" name="Imagen 4">
            <a:extLst>
              <a:ext uri="{FF2B5EF4-FFF2-40B4-BE49-F238E27FC236}">
                <a16:creationId xmlns:a16="http://schemas.microsoft.com/office/drawing/2014/main" id="{DA596107-C3AF-A7E7-2350-4939E5678FEE}"/>
              </a:ext>
            </a:extLst>
          </p:cNvPr>
          <p:cNvPicPr>
            <a:picLocks noChangeAspect="1"/>
          </p:cNvPicPr>
          <p:nvPr/>
        </p:nvPicPr>
        <p:blipFill rotWithShape="1">
          <a:blip r:embed="rId5"/>
          <a:srcRect r="22038"/>
          <a:stretch/>
        </p:blipFill>
        <p:spPr>
          <a:xfrm>
            <a:off x="4837656" y="1285860"/>
            <a:ext cx="4176464" cy="428628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datos"/>
          <p:cNvPicPr>
            <a:picLocks noChangeAspect="1" noChangeArrowheads="1"/>
          </p:cNvPicPr>
          <p:nvPr/>
        </p:nvPicPr>
        <p:blipFill>
          <a:blip r:embed="rId3" cstate="print"/>
          <a:stretch>
            <a:fillRect/>
          </a:stretch>
        </p:blipFill>
        <p:spPr bwMode="auto">
          <a:xfrm>
            <a:off x="571472" y="1214422"/>
            <a:ext cx="3024334" cy="864096"/>
          </a:xfrm>
          <a:prstGeom prst="rect">
            <a:avLst/>
          </a:prstGeom>
          <a:noFill/>
          <a:ln>
            <a:noFill/>
          </a:ln>
          <a:scene3d>
            <a:camera prst="orthographicFront">
              <a:rot lat="300000" lon="0" rev="0"/>
            </a:camera>
            <a:lightRig rig="harsh" dir="t"/>
          </a:scene3d>
        </p:spPr>
      </p:pic>
      <p:sp>
        <p:nvSpPr>
          <p:cNvPr id="11" name="Rectangle 1"/>
          <p:cNvSpPr>
            <a:spLocks noGrp="1"/>
          </p:cNvSpPr>
          <p:nvPr>
            <p:ph type="title"/>
          </p:nvPr>
        </p:nvSpPr>
        <p:spPr>
          <a:xfrm>
            <a:off x="1571604" y="1357298"/>
            <a:ext cx="7772400" cy="720080"/>
          </a:xfrm>
        </p:spPr>
        <p:txBody>
          <a:bodyPr/>
          <a:lstStyle/>
          <a:p>
            <a:pPr algn="ctr"/>
            <a:r>
              <a:rPr lang="es-ES" dirty="0"/>
              <a:t>¿Qué es un modelo?</a:t>
            </a:r>
          </a:p>
        </p:txBody>
      </p:sp>
      <p:sp>
        <p:nvSpPr>
          <p:cNvPr id="8" name="7 CuadroTexto"/>
          <p:cNvSpPr txBox="1"/>
          <p:nvPr/>
        </p:nvSpPr>
        <p:spPr>
          <a:xfrm>
            <a:off x="1000100" y="2714620"/>
            <a:ext cx="7641455" cy="1200329"/>
          </a:xfrm>
          <a:prstGeom prst="rect">
            <a:avLst/>
          </a:prstGeom>
          <a:noFill/>
        </p:spPr>
        <p:txBody>
          <a:bodyPr wrap="square" rtlCol="0">
            <a:spAutoFit/>
          </a:bodyPr>
          <a:lstStyle/>
          <a:p>
            <a:pPr marL="457200" indent="-457200">
              <a:buFont typeface="Arial" pitchFamily="34" charset="0"/>
              <a:buChar char="•"/>
            </a:pPr>
            <a:r>
              <a:rPr lang="es-VE" sz="2400" dirty="0"/>
              <a:t>Representación simplificada de la realidad, donde se han conservado aquellos elementos considerados importantes y se han descartado todo lo demás.</a:t>
            </a:r>
          </a:p>
        </p:txBody>
      </p:sp>
      <p:sp>
        <p:nvSpPr>
          <p:cNvPr id="9" name="8 CuadroTexto"/>
          <p:cNvSpPr txBox="1"/>
          <p:nvPr/>
        </p:nvSpPr>
        <p:spPr>
          <a:xfrm>
            <a:off x="1000100" y="4429132"/>
            <a:ext cx="7641455" cy="1200329"/>
          </a:xfrm>
          <a:prstGeom prst="rect">
            <a:avLst/>
          </a:prstGeom>
          <a:noFill/>
        </p:spPr>
        <p:txBody>
          <a:bodyPr wrap="square" rtlCol="0">
            <a:spAutoFit/>
          </a:bodyPr>
          <a:lstStyle/>
          <a:p>
            <a:pPr marL="457200" indent="-457200">
              <a:buFont typeface="Arial" pitchFamily="34" charset="0"/>
              <a:buChar char="•"/>
            </a:pPr>
            <a:r>
              <a:rPr lang="es-VE" sz="2400" dirty="0"/>
              <a:t>Ayudar la comprensión de la realidad, al presentarnos solo aquellos aspectos o características de la situación que sean relevantes en un momento dado.</a:t>
            </a:r>
          </a:p>
        </p:txBody>
      </p:sp>
      <p:sp>
        <p:nvSpPr>
          <p:cNvPr id="12" name="11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3" name="12 Imagen" descr="uneg.jpg"/>
          <p:cNvPicPr>
            <a:picLocks noChangeAspect="1"/>
          </p:cNvPicPr>
          <p:nvPr/>
        </p:nvPicPr>
        <p:blipFill>
          <a:blip r:embed="rId4" cstate="print"/>
          <a:stretch>
            <a:fillRect/>
          </a:stretch>
        </p:blipFill>
        <p:spPr>
          <a:xfrm>
            <a:off x="467544" y="86522"/>
            <a:ext cx="711523" cy="711523"/>
          </a:xfrm>
          <a:prstGeom prst="rect">
            <a:avLst/>
          </a:prstGeom>
        </p:spPr>
      </p:pic>
      <p:sp>
        <p:nvSpPr>
          <p:cNvPr id="14" name="13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pic>
        <p:nvPicPr>
          <p:cNvPr id="2050" name="Picture 2"/>
          <p:cNvPicPr>
            <a:picLocks noChangeAspect="1" noChangeArrowheads="1"/>
          </p:cNvPicPr>
          <p:nvPr/>
        </p:nvPicPr>
        <p:blipFill>
          <a:blip r:embed="rId4" cstate="print"/>
          <a:srcRect l="37906" t="12422" r="37189" b="10798"/>
          <a:stretch>
            <a:fillRect/>
          </a:stretch>
        </p:blipFill>
        <p:spPr bwMode="auto">
          <a:xfrm>
            <a:off x="2051720" y="1916832"/>
            <a:ext cx="4896544" cy="4320480"/>
          </a:xfrm>
          <a:prstGeom prst="rect">
            <a:avLst/>
          </a:prstGeom>
          <a:noFill/>
          <a:ln w="9525">
            <a:noFill/>
            <a:miter lim="800000"/>
            <a:headEnd/>
            <a:tailEnd/>
          </a:ln>
        </p:spPr>
      </p:pic>
      <p:sp>
        <p:nvSpPr>
          <p:cNvPr id="8" name="7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9" name="8 Imagen" descr="uneg.jpg"/>
          <p:cNvPicPr>
            <a:picLocks noChangeAspect="1"/>
          </p:cNvPicPr>
          <p:nvPr/>
        </p:nvPicPr>
        <p:blipFill>
          <a:blip r:embed="rId5" cstate="print"/>
          <a:stretch>
            <a:fillRect/>
          </a:stretch>
        </p:blipFill>
        <p:spPr>
          <a:xfrm>
            <a:off x="467544" y="86522"/>
            <a:ext cx="711523" cy="711523"/>
          </a:xfrm>
          <a:prstGeom prst="rect">
            <a:avLst/>
          </a:prstGeom>
        </p:spPr>
      </p:pic>
      <p:sp>
        <p:nvSpPr>
          <p:cNvPr id="10" name="9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pic>
        <p:nvPicPr>
          <p:cNvPr id="11" name="Picture 2"/>
          <p:cNvPicPr>
            <a:picLocks noChangeAspect="1" noChangeArrowheads="1"/>
          </p:cNvPicPr>
          <p:nvPr/>
        </p:nvPicPr>
        <p:blipFill>
          <a:blip r:embed="rId4" cstate="print">
            <a:duotone>
              <a:prstClr val="black"/>
              <a:srgbClr val="00B050">
                <a:tint val="45000"/>
                <a:satMod val="400000"/>
              </a:srgbClr>
            </a:duotone>
          </a:blip>
          <a:srcRect l="39359" t="72090" r="37023" b="22832"/>
          <a:stretch>
            <a:fillRect/>
          </a:stretch>
        </p:blipFill>
        <p:spPr bwMode="auto">
          <a:xfrm>
            <a:off x="2285984" y="5214950"/>
            <a:ext cx="4643470" cy="35719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39553" y="1916832"/>
            <a:ext cx="8352928" cy="4862870"/>
          </a:xfrm>
          <a:prstGeom prst="rect">
            <a:avLst/>
          </a:prstGeom>
          <a:noFill/>
        </p:spPr>
        <p:txBody>
          <a:bodyPr wrap="square" rtlCol="0">
            <a:spAutoFit/>
          </a:bodyPr>
          <a:lstStyle/>
          <a:p>
            <a:pPr algn="ctr"/>
            <a:endParaRPr lang="es-VE" sz="2800" b="1" dirty="0"/>
          </a:p>
          <a:p>
            <a:r>
              <a:rPr lang="es-VE" sz="2400" dirty="0"/>
              <a:t>El modelo físicos de datos  representa el proceso de añadir información a la base de datos. Este modelo muestra todas las estructuras de tablas, incluyendo nombre de columna, tipo de datos en la columna, restricciones de la columna, clave primaria, clave foránea, y relaciones entre tablas. Los modelos de datos físicos:</a:t>
            </a:r>
          </a:p>
          <a:p>
            <a:pPr>
              <a:buFont typeface="Wingdings" pitchFamily="2" charset="2"/>
              <a:buChar char="ü"/>
            </a:pPr>
            <a:r>
              <a:rPr lang="es-VE" sz="2400" dirty="0"/>
              <a:t>Especifican todas las tablas y columnas</a:t>
            </a:r>
          </a:p>
          <a:p>
            <a:pPr>
              <a:buFont typeface="Wingdings" pitchFamily="2" charset="2"/>
              <a:buChar char="ü"/>
            </a:pPr>
            <a:r>
              <a:rPr lang="es-VE" sz="2400" dirty="0"/>
              <a:t>Incluyen claves foráneas para identificar relaciones entre tablas</a:t>
            </a:r>
          </a:p>
          <a:p>
            <a:pPr>
              <a:buFont typeface="Wingdings" pitchFamily="2" charset="2"/>
              <a:buChar char="ü"/>
            </a:pPr>
            <a:r>
              <a:rPr lang="es-VE" sz="2400" dirty="0"/>
              <a:t>Pueden ser significativamente diferentes de los modelos de datos lógicos</a:t>
            </a:r>
          </a:p>
          <a:p>
            <a:pPr>
              <a:buFont typeface="Wingdings" pitchFamily="2" charset="2"/>
              <a:buChar char="ü"/>
            </a:pPr>
            <a:r>
              <a:rPr lang="es-VE" sz="2400" dirty="0"/>
              <a:t>Serán diferentes dependiendo del DBMS que se utilice</a:t>
            </a:r>
          </a:p>
          <a:p>
            <a:endParaRPr lang="es-VE" dirty="0"/>
          </a:p>
        </p:txBody>
      </p:sp>
      <p:sp>
        <p:nvSpPr>
          <p:cNvPr id="6" name="5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7" name="6 Imagen" descr="uneg.jpg"/>
          <p:cNvPicPr>
            <a:picLocks noChangeAspect="1"/>
          </p:cNvPicPr>
          <p:nvPr/>
        </p:nvPicPr>
        <p:blipFill>
          <a:blip r:embed="rId2" cstate="print"/>
          <a:stretch>
            <a:fillRect/>
          </a:stretch>
        </p:blipFill>
        <p:spPr>
          <a:xfrm>
            <a:off x="467544" y="86522"/>
            <a:ext cx="711523" cy="711523"/>
          </a:xfrm>
          <a:prstGeom prst="rect">
            <a:avLst/>
          </a:prstGeom>
        </p:spPr>
      </p:pic>
      <p:sp>
        <p:nvSpPr>
          <p:cNvPr id="8" name="7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9" name="Rectangle 1"/>
          <p:cNvSpPr txBox="1">
            <a:spLocks/>
          </p:cNvSpPr>
          <p:nvPr/>
        </p:nvSpPr>
        <p:spPr>
          <a:xfrm>
            <a:off x="928662" y="114298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FÍSICO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AutoShape 5" descr="Los beneficios del aguacate y 5 recetas DELICIOSAS par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sp>
        <p:nvSpPr>
          <p:cNvPr id="1031" name="AutoShape 7" descr="Los beneficios del aguacate y 5 recetas DELICIOSAS para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VE"/>
          </a:p>
        </p:txBody>
      </p:sp>
      <p:grpSp>
        <p:nvGrpSpPr>
          <p:cNvPr id="8" name="7 Grupo"/>
          <p:cNvGrpSpPr/>
          <p:nvPr/>
        </p:nvGrpSpPr>
        <p:grpSpPr>
          <a:xfrm>
            <a:off x="1500166" y="2428868"/>
            <a:ext cx="6858016" cy="2643206"/>
            <a:chOff x="1500166" y="2428868"/>
            <a:chExt cx="6858016" cy="2643206"/>
          </a:xfrm>
        </p:grpSpPr>
        <p:pic>
          <p:nvPicPr>
            <p:cNvPr id="1027" name="Picture 3"/>
            <p:cNvPicPr>
              <a:picLocks noChangeAspect="1" noChangeArrowheads="1"/>
            </p:cNvPicPr>
            <p:nvPr/>
          </p:nvPicPr>
          <p:blipFill>
            <a:blip r:embed="rId3"/>
            <a:srcRect l="23437" t="16602" r="6250" b="47265"/>
            <a:stretch>
              <a:fillRect/>
            </a:stretch>
          </p:blipFill>
          <p:spPr bwMode="auto">
            <a:xfrm>
              <a:off x="1500166" y="2428868"/>
              <a:ext cx="6858016" cy="2643206"/>
            </a:xfrm>
            <a:prstGeom prst="rect">
              <a:avLst/>
            </a:prstGeom>
            <a:noFill/>
            <a:ln w="9525">
              <a:noFill/>
              <a:miter lim="800000"/>
              <a:headEnd/>
              <a:tailEnd/>
            </a:ln>
            <a:effectLst/>
          </p:spPr>
        </p:pic>
        <p:sp>
          <p:nvSpPr>
            <p:cNvPr id="6" name="5 Rectángulo"/>
            <p:cNvSpPr/>
            <p:nvPr/>
          </p:nvSpPr>
          <p:spPr>
            <a:xfrm>
              <a:off x="7286644" y="3571876"/>
              <a:ext cx="857256"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7" name="6 Rectángulo"/>
            <p:cNvSpPr/>
            <p:nvPr/>
          </p:nvSpPr>
          <p:spPr>
            <a:xfrm>
              <a:off x="7358082" y="4643446"/>
              <a:ext cx="857256" cy="3571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datos"/>
          <p:cNvPicPr>
            <a:picLocks noChangeAspect="1" noChangeArrowheads="1"/>
          </p:cNvPicPr>
          <p:nvPr/>
        </p:nvPicPr>
        <p:blipFill>
          <a:blip r:embed="rId3" cstate="print"/>
          <a:stretch>
            <a:fillRect/>
          </a:stretch>
        </p:blipFill>
        <p:spPr bwMode="auto">
          <a:xfrm>
            <a:off x="928662" y="1493334"/>
            <a:ext cx="3024334" cy="864096"/>
          </a:xfrm>
          <a:prstGeom prst="rect">
            <a:avLst/>
          </a:prstGeom>
          <a:noFill/>
          <a:ln>
            <a:noFill/>
          </a:ln>
          <a:scene3d>
            <a:camera prst="orthographicFront">
              <a:rot lat="300000" lon="0" rev="0"/>
            </a:camera>
            <a:lightRig rig="harsh" dir="t"/>
          </a:scene3d>
        </p:spPr>
      </p:pic>
      <p:sp>
        <p:nvSpPr>
          <p:cNvPr id="11" name="Rectangle 1"/>
          <p:cNvSpPr>
            <a:spLocks noGrp="1"/>
          </p:cNvSpPr>
          <p:nvPr>
            <p:ph type="title"/>
          </p:nvPr>
        </p:nvSpPr>
        <p:spPr>
          <a:xfrm>
            <a:off x="1371600" y="1564772"/>
            <a:ext cx="7772400" cy="720080"/>
          </a:xfrm>
        </p:spPr>
        <p:txBody>
          <a:bodyPr/>
          <a:lstStyle/>
          <a:p>
            <a:pPr algn="ctr"/>
            <a:r>
              <a:rPr lang="es-ES" dirty="0"/>
              <a:t>¿Qué es un modelo de datos?</a:t>
            </a:r>
          </a:p>
        </p:txBody>
      </p:sp>
      <p:sp>
        <p:nvSpPr>
          <p:cNvPr id="8" name="7 CuadroTexto"/>
          <p:cNvSpPr txBox="1"/>
          <p:nvPr/>
        </p:nvSpPr>
        <p:spPr>
          <a:xfrm>
            <a:off x="428596" y="2488726"/>
            <a:ext cx="8715404" cy="4154984"/>
          </a:xfrm>
          <a:prstGeom prst="rect">
            <a:avLst/>
          </a:prstGeom>
          <a:noFill/>
        </p:spPr>
        <p:txBody>
          <a:bodyPr wrap="square" rtlCol="0">
            <a:spAutoFit/>
          </a:bodyPr>
          <a:lstStyle/>
          <a:p>
            <a:r>
              <a:rPr lang="es-VE" sz="2400" dirty="0"/>
              <a:t>Conjunto de herramientas conceptuales (conceptos, reglas y convenciones) para describir la  representación de la información en términos de datos. Es una herramienta intelectual que nos permite estructurar los datos de forma que se capte la semántica de los mismos</a:t>
            </a:r>
          </a:p>
          <a:p>
            <a:endParaRPr lang="es-VE" sz="2400" dirty="0"/>
          </a:p>
          <a:p>
            <a:r>
              <a:rPr lang="es-VE" sz="2400" dirty="0"/>
              <a:t>Los modelos de datos ayudan a  describir: </a:t>
            </a:r>
          </a:p>
          <a:p>
            <a:r>
              <a:rPr lang="es-VE" sz="2400" dirty="0"/>
              <a:t>- Estructura y tipo de datos de la BD (esquema físico)</a:t>
            </a:r>
          </a:p>
          <a:p>
            <a:r>
              <a:rPr lang="es-VE" sz="2400" dirty="0"/>
              <a:t>- Forma de relacionarse  (relaciones)</a:t>
            </a:r>
          </a:p>
          <a:p>
            <a:r>
              <a:rPr lang="es-VE" sz="2400" dirty="0"/>
              <a:t>- Operaciones. </a:t>
            </a:r>
          </a:p>
          <a:p>
            <a:r>
              <a:rPr lang="es-VE" sz="2400" dirty="0"/>
              <a:t>- Reglas de integridad.</a:t>
            </a:r>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2" name="11 Imagen" descr="uneg.jpg"/>
          <p:cNvPicPr>
            <a:picLocks noChangeAspect="1"/>
          </p:cNvPicPr>
          <p:nvPr/>
        </p:nvPicPr>
        <p:blipFill>
          <a:blip r:embed="rId4" cstate="print"/>
          <a:stretch>
            <a:fillRect/>
          </a:stretch>
        </p:blipFill>
        <p:spPr>
          <a:xfrm>
            <a:off x="467544" y="86522"/>
            <a:ext cx="711523" cy="711523"/>
          </a:xfrm>
          <a:prstGeom prst="rect">
            <a:avLst/>
          </a:prstGeom>
        </p:spPr>
      </p:pic>
      <p:sp>
        <p:nvSpPr>
          <p:cNvPr id="13" name="12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datos"/>
          <p:cNvPicPr>
            <a:picLocks noChangeAspect="1" noChangeArrowheads="1"/>
          </p:cNvPicPr>
          <p:nvPr/>
        </p:nvPicPr>
        <p:blipFill>
          <a:blip r:embed="rId3" cstate="print"/>
          <a:stretch>
            <a:fillRect/>
          </a:stretch>
        </p:blipFill>
        <p:spPr bwMode="auto">
          <a:xfrm>
            <a:off x="871566" y="1637350"/>
            <a:ext cx="3024334" cy="864096"/>
          </a:xfrm>
          <a:prstGeom prst="rect">
            <a:avLst/>
          </a:prstGeom>
          <a:noFill/>
          <a:ln>
            <a:noFill/>
          </a:ln>
          <a:scene3d>
            <a:camera prst="orthographicFront">
              <a:rot lat="300000" lon="0" rev="0"/>
            </a:camera>
            <a:lightRig rig="harsh" dir="t"/>
          </a:scene3d>
        </p:spPr>
      </p:pic>
      <p:sp>
        <p:nvSpPr>
          <p:cNvPr id="11" name="Rectangle 1"/>
          <p:cNvSpPr>
            <a:spLocks noGrp="1"/>
          </p:cNvSpPr>
          <p:nvPr>
            <p:ph type="title"/>
          </p:nvPr>
        </p:nvSpPr>
        <p:spPr>
          <a:xfrm>
            <a:off x="943004" y="2137416"/>
            <a:ext cx="7772400" cy="720080"/>
          </a:xfrm>
        </p:spPr>
        <p:txBody>
          <a:bodyPr/>
          <a:lstStyle/>
          <a:p>
            <a:pPr algn="ctr"/>
            <a:r>
              <a:rPr lang="es-ES" dirty="0"/>
              <a:t>Clasificación de los modelos de  datos</a:t>
            </a:r>
          </a:p>
        </p:txBody>
      </p:sp>
      <p:graphicFrame>
        <p:nvGraphicFramePr>
          <p:cNvPr id="12" name="11 Diagrama"/>
          <p:cNvGraphicFramePr/>
          <p:nvPr/>
        </p:nvGraphicFramePr>
        <p:xfrm>
          <a:off x="2214546" y="3071810"/>
          <a:ext cx="5328592" cy="33843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9" name="8 Imagen" descr="uneg.jpg"/>
          <p:cNvPicPr>
            <a:picLocks noChangeAspect="1"/>
          </p:cNvPicPr>
          <p:nvPr/>
        </p:nvPicPr>
        <p:blipFill>
          <a:blip r:embed="rId9" cstate="print"/>
          <a:stretch>
            <a:fillRect/>
          </a:stretch>
        </p:blipFill>
        <p:spPr>
          <a:xfrm>
            <a:off x="467544" y="86522"/>
            <a:ext cx="711523" cy="711523"/>
          </a:xfrm>
          <a:prstGeom prst="rect">
            <a:avLst/>
          </a:prstGeom>
        </p:spPr>
      </p:pic>
      <p:sp>
        <p:nvSpPr>
          <p:cNvPr id="13" name="12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pic>
        <p:nvPicPr>
          <p:cNvPr id="2050" name="Picture 2"/>
          <p:cNvPicPr>
            <a:picLocks noChangeAspect="1" noChangeArrowheads="1"/>
          </p:cNvPicPr>
          <p:nvPr/>
        </p:nvPicPr>
        <p:blipFill>
          <a:blip r:embed="rId4" cstate="print"/>
          <a:srcRect l="37906" t="12422" r="37189" b="10798"/>
          <a:stretch>
            <a:fillRect/>
          </a:stretch>
        </p:blipFill>
        <p:spPr bwMode="auto">
          <a:xfrm>
            <a:off x="2051720" y="1916832"/>
            <a:ext cx="4896544" cy="4320480"/>
          </a:xfrm>
          <a:prstGeom prst="rect">
            <a:avLst/>
          </a:prstGeom>
          <a:noFill/>
          <a:ln w="9525">
            <a:noFill/>
            <a:miter lim="800000"/>
            <a:headEnd/>
            <a:tailEnd/>
          </a:ln>
        </p:spPr>
      </p:pic>
      <p:sp>
        <p:nvSpPr>
          <p:cNvPr id="8" name="7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9" name="8 Imagen" descr="uneg.jpg"/>
          <p:cNvPicPr>
            <a:picLocks noChangeAspect="1"/>
          </p:cNvPicPr>
          <p:nvPr/>
        </p:nvPicPr>
        <p:blipFill>
          <a:blip r:embed="rId5" cstate="print"/>
          <a:stretch>
            <a:fillRect/>
          </a:stretch>
        </p:blipFill>
        <p:spPr>
          <a:xfrm>
            <a:off x="467544" y="86522"/>
            <a:ext cx="711523" cy="711523"/>
          </a:xfrm>
          <a:prstGeom prst="rect">
            <a:avLst/>
          </a:prstGeom>
        </p:spPr>
      </p:pic>
      <p:sp>
        <p:nvSpPr>
          <p:cNvPr id="10" name="9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pic>
        <p:nvPicPr>
          <p:cNvPr id="7" name="Picture 2"/>
          <p:cNvPicPr>
            <a:picLocks noChangeAspect="1" noChangeArrowheads="1"/>
          </p:cNvPicPr>
          <p:nvPr/>
        </p:nvPicPr>
        <p:blipFill>
          <a:blip r:embed="rId4" cstate="print">
            <a:duotone>
              <a:prstClr val="black"/>
              <a:srgbClr val="0070C0">
                <a:tint val="45000"/>
                <a:satMod val="400000"/>
              </a:srgbClr>
            </a:duotone>
          </a:blip>
          <a:srcRect l="38686" t="23891" r="38060" b="69761"/>
          <a:stretch>
            <a:fillRect/>
          </a:stretch>
        </p:blipFill>
        <p:spPr bwMode="auto">
          <a:xfrm>
            <a:off x="2227246" y="2597144"/>
            <a:ext cx="4572032" cy="35719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357158" y="2214554"/>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400" dirty="0"/>
              <a:t>   - No está orientado a ningún sistema físico en concreto (computador, SO, DBMS)</a:t>
            </a:r>
          </a:p>
          <a:p>
            <a:pPr marL="342900" indent="-342900" algn="just">
              <a:spcBef>
                <a:spcPct val="20000"/>
              </a:spcBef>
            </a:pPr>
            <a:endParaRPr lang="es-ES_tradnl" sz="2400" dirty="0"/>
          </a:p>
          <a:p>
            <a:pPr marL="342900" indent="-342900" algn="just">
              <a:spcBef>
                <a:spcPct val="20000"/>
              </a:spcBef>
            </a:pPr>
            <a:endParaRPr lang="es-ES_tradnl" sz="2400" dirty="0"/>
          </a:p>
        </p:txBody>
      </p:sp>
      <p:sp>
        <p:nvSpPr>
          <p:cNvPr id="14" name="Rectangle 1"/>
          <p:cNvSpPr txBox="1">
            <a:spLocks/>
          </p:cNvSpPr>
          <p:nvPr/>
        </p:nvSpPr>
        <p:spPr>
          <a:xfrm>
            <a:off x="928662" y="1357298"/>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lang="es-ES" sz="4000" b="1" cap="all" spc="-150" dirty="0">
                <a:ln/>
                <a:effectLst>
                  <a:reflection blurRad="12700" stA="50000" endPos="50000" dir="5400000" sy="-100000" rotWithShape="0"/>
                </a:effectLst>
                <a:latin typeface="+mj-lt"/>
                <a:ea typeface="+mj-ea"/>
                <a:cs typeface="+mj-cs"/>
              </a:rPr>
              <a:t>conceptual</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
        <p:nvSpPr>
          <p:cNvPr id="8" name="Rectangle 6"/>
          <p:cNvSpPr>
            <a:spLocks noChangeArrowheads="1"/>
          </p:cNvSpPr>
          <p:nvPr/>
        </p:nvSpPr>
        <p:spPr bwMode="auto">
          <a:xfrm>
            <a:off x="395537" y="3143248"/>
            <a:ext cx="8748463" cy="660400"/>
          </a:xfrm>
          <a:prstGeom prst="rect">
            <a:avLst/>
          </a:prstGeom>
          <a:noFill/>
          <a:ln w="9525">
            <a:noFill/>
            <a:miter lim="800000"/>
            <a:headEnd/>
            <a:tailEnd/>
          </a:ln>
          <a:effectLst/>
        </p:spPr>
        <p:txBody>
          <a:bodyPr/>
          <a:lstStyle/>
          <a:p>
            <a:pPr marL="342900" indent="-342900" algn="just"/>
            <a:r>
              <a:rPr lang="es-ES_tradnl" sz="2400" dirty="0"/>
              <a:t>   - Recoge la realidad del negocio</a:t>
            </a:r>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0" name="9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1" name="10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5" name="Rectangle 6"/>
          <p:cNvSpPr>
            <a:spLocks noChangeArrowheads="1"/>
          </p:cNvSpPr>
          <p:nvPr/>
        </p:nvSpPr>
        <p:spPr bwMode="auto">
          <a:xfrm>
            <a:off x="571472" y="4625988"/>
            <a:ext cx="8748463" cy="660400"/>
          </a:xfrm>
          <a:prstGeom prst="rect">
            <a:avLst/>
          </a:prstGeom>
          <a:noFill/>
          <a:ln w="9525">
            <a:noFill/>
            <a:miter lim="800000"/>
            <a:headEnd/>
            <a:tailEnd/>
          </a:ln>
          <a:effectLst/>
        </p:spPr>
        <p:txBody>
          <a:bodyPr/>
          <a:lstStyle/>
          <a:p>
            <a:r>
              <a:rPr lang="es-ES_tradnl" sz="2400" dirty="0"/>
              <a:t>- </a:t>
            </a:r>
            <a:r>
              <a:rPr lang="es-VE" sz="2400" dirty="0"/>
              <a:t>Los modelos de datos conceptuales:</a:t>
            </a:r>
          </a:p>
          <a:p>
            <a:pPr lvl="1">
              <a:buFont typeface="Arial" pitchFamily="34" charset="0"/>
              <a:buChar char="•"/>
            </a:pPr>
            <a:r>
              <a:rPr lang="es-VE" sz="2400" i="1" dirty="0"/>
              <a:t>Incluyen entidades importantes y las relaciones entre ellas</a:t>
            </a:r>
          </a:p>
          <a:p>
            <a:pPr lvl="1">
              <a:buFont typeface="Arial" pitchFamily="34" charset="0"/>
              <a:buChar char="•"/>
            </a:pPr>
            <a:r>
              <a:rPr lang="es-VE" sz="2400" i="1" dirty="0"/>
              <a:t>No especifican atributos</a:t>
            </a:r>
          </a:p>
          <a:p>
            <a:pPr lvl="1">
              <a:buFont typeface="Arial" pitchFamily="34" charset="0"/>
              <a:buChar char="•"/>
            </a:pPr>
            <a:r>
              <a:rPr lang="es-VE" sz="2400" i="1" dirty="0"/>
              <a:t>No especifican claves primarias</a:t>
            </a:r>
          </a:p>
          <a:p>
            <a:pPr lvl="1"/>
            <a:endParaRPr lang="es-VE" sz="2400" i="1" dirty="0"/>
          </a:p>
          <a:p>
            <a:pPr marL="342900" indent="-342900" algn="just">
              <a:spcBef>
                <a:spcPct val="20000"/>
              </a:spcBef>
            </a:pPr>
            <a:endParaRPr lang="es-ES_tradnl" sz="2400" dirty="0"/>
          </a:p>
        </p:txBody>
      </p:sp>
      <p:sp>
        <p:nvSpPr>
          <p:cNvPr id="16" name="Rectangle 6"/>
          <p:cNvSpPr>
            <a:spLocks noChangeArrowheads="1"/>
          </p:cNvSpPr>
          <p:nvPr/>
        </p:nvSpPr>
        <p:spPr bwMode="auto">
          <a:xfrm>
            <a:off x="71406" y="3643314"/>
            <a:ext cx="9072594" cy="660400"/>
          </a:xfrm>
          <a:prstGeom prst="rect">
            <a:avLst/>
          </a:prstGeom>
          <a:noFill/>
          <a:ln w="9525">
            <a:noFill/>
            <a:miter lim="800000"/>
            <a:headEnd/>
            <a:tailEnd/>
          </a:ln>
          <a:effectLst/>
        </p:spPr>
        <p:txBody>
          <a:bodyPr/>
          <a:lstStyle/>
          <a:p>
            <a:pPr lvl="1"/>
            <a:r>
              <a:rPr lang="es-ES_tradnl" sz="2400" dirty="0"/>
              <a:t> - </a:t>
            </a:r>
            <a:r>
              <a:rPr lang="es-VE" sz="2400" dirty="0"/>
              <a:t>Los modelos conceptuales se pueden utilizar como la base para los modelos de datos lógicos.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linds(horizontal)">
                                      <p:cBhvr>
                                        <p:cTn id="19" dur="500"/>
                                        <p:tgtEl>
                                          <p:spTgt spid="1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8"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7" descr="bd"/>
          <p:cNvPicPr>
            <a:picLocks noChangeAspect="1" noChangeArrowheads="1"/>
          </p:cNvPicPr>
          <p:nvPr/>
        </p:nvPicPr>
        <p:blipFill>
          <a:blip r:embed="rId3" cstate="print"/>
          <a:srcRect/>
          <a:stretch>
            <a:fillRect/>
          </a:stretch>
        </p:blipFill>
        <p:spPr bwMode="auto">
          <a:xfrm>
            <a:off x="7416924" y="5517232"/>
            <a:ext cx="1727076" cy="1151012"/>
          </a:xfrm>
          <a:prstGeom prst="rect">
            <a:avLst/>
          </a:prstGeom>
          <a:noFill/>
        </p:spPr>
      </p:pic>
      <p:pic>
        <p:nvPicPr>
          <p:cNvPr id="2050" name="Picture 2"/>
          <p:cNvPicPr>
            <a:picLocks noChangeAspect="1" noChangeArrowheads="1"/>
          </p:cNvPicPr>
          <p:nvPr/>
        </p:nvPicPr>
        <p:blipFill>
          <a:blip r:embed="rId4" cstate="print"/>
          <a:srcRect l="37906" t="12422" r="37189" b="10798"/>
          <a:stretch>
            <a:fillRect/>
          </a:stretch>
        </p:blipFill>
        <p:spPr bwMode="auto">
          <a:xfrm>
            <a:off x="2051720" y="1916832"/>
            <a:ext cx="4896544" cy="4320480"/>
          </a:xfrm>
          <a:prstGeom prst="rect">
            <a:avLst/>
          </a:prstGeom>
          <a:noFill/>
          <a:ln w="9525">
            <a:noFill/>
            <a:miter lim="800000"/>
            <a:headEnd/>
            <a:tailEnd/>
          </a:ln>
        </p:spPr>
      </p:pic>
      <p:sp>
        <p:nvSpPr>
          <p:cNvPr id="8" name="7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9" name="8 Imagen" descr="uneg.jpg"/>
          <p:cNvPicPr>
            <a:picLocks noChangeAspect="1"/>
          </p:cNvPicPr>
          <p:nvPr/>
        </p:nvPicPr>
        <p:blipFill>
          <a:blip r:embed="rId5" cstate="print"/>
          <a:stretch>
            <a:fillRect/>
          </a:stretch>
        </p:blipFill>
        <p:spPr>
          <a:xfrm>
            <a:off x="467544" y="86522"/>
            <a:ext cx="711523" cy="711523"/>
          </a:xfrm>
          <a:prstGeom prst="rect">
            <a:avLst/>
          </a:prstGeom>
        </p:spPr>
      </p:pic>
      <p:sp>
        <p:nvSpPr>
          <p:cNvPr id="10" name="9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pic>
        <p:nvPicPr>
          <p:cNvPr id="7" name="Picture 2"/>
          <p:cNvPicPr>
            <a:picLocks noChangeAspect="1" noChangeArrowheads="1"/>
          </p:cNvPicPr>
          <p:nvPr/>
        </p:nvPicPr>
        <p:blipFill>
          <a:blip r:embed="rId4" cstate="print">
            <a:duotone>
              <a:prstClr val="black"/>
              <a:srgbClr val="FF0000">
                <a:tint val="45000"/>
                <a:satMod val="400000"/>
              </a:srgbClr>
            </a:duotone>
          </a:blip>
          <a:srcRect l="39049" t="48012" r="37189" b="45640"/>
          <a:stretch>
            <a:fillRect/>
          </a:stretch>
        </p:blipFill>
        <p:spPr bwMode="auto">
          <a:xfrm>
            <a:off x="2257650" y="3929066"/>
            <a:ext cx="4671804" cy="35719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ChangeArrowheads="1"/>
          </p:cNvSpPr>
          <p:nvPr/>
        </p:nvSpPr>
        <p:spPr bwMode="auto">
          <a:xfrm>
            <a:off x="214282" y="3929066"/>
            <a:ext cx="8748463" cy="660400"/>
          </a:xfrm>
          <a:prstGeom prst="rect">
            <a:avLst/>
          </a:prstGeom>
          <a:noFill/>
          <a:ln w="9525">
            <a:noFill/>
            <a:miter lim="800000"/>
            <a:headEnd/>
            <a:tailEnd/>
          </a:ln>
          <a:effectLst/>
        </p:spPr>
        <p:txBody>
          <a:bodyPr/>
          <a:lstStyle/>
          <a:p>
            <a:pPr marL="342900" indent="-342900" algn="just">
              <a:spcBef>
                <a:spcPct val="20000"/>
              </a:spcBef>
            </a:pPr>
            <a:r>
              <a:rPr lang="es-ES_tradnl" sz="2400" dirty="0"/>
              <a:t>   - Determina la estructura lógica de la base de datos </a:t>
            </a:r>
            <a:r>
              <a:rPr lang="es-VE" sz="2400" dirty="0"/>
              <a:t>según el modelo del </a:t>
            </a:r>
            <a:r>
              <a:rPr lang="es-VE" sz="2400" dirty="0" err="1"/>
              <a:t>SGBD</a:t>
            </a:r>
            <a:r>
              <a:rPr lang="es-VE" sz="2400" dirty="0"/>
              <a:t> que se vaya a utilizar, es decir, </a:t>
            </a:r>
            <a:r>
              <a:rPr lang="es-ES_tradnl" sz="2400" dirty="0"/>
              <a:t>la forma de almacenar,  organizar  y la manipulación de los datos</a:t>
            </a:r>
          </a:p>
        </p:txBody>
      </p:sp>
      <p:sp>
        <p:nvSpPr>
          <p:cNvPr id="14" name="Rectangle 1"/>
          <p:cNvSpPr txBox="1">
            <a:spLocks/>
          </p:cNvSpPr>
          <p:nvPr/>
        </p:nvSpPr>
        <p:spPr>
          <a:xfrm>
            <a:off x="928662" y="1500174"/>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kumimoji="0" lang="es-ES" sz="4000" b="1" i="0" u="none" strike="noStrike" kern="1200" cap="all" spc="-150" normalizeH="0" baseline="0" noProof="0" dirty="0" err="1">
                <a:ln/>
                <a:solidFill>
                  <a:schemeClr val="tx1"/>
                </a:solidFill>
                <a:effectLst>
                  <a:reflection blurRad="12700" stA="50000" endPos="50000" dir="5400000" sy="-100000" rotWithShape="0"/>
                </a:effectLst>
                <a:uLnTx/>
                <a:uFillTx/>
                <a:latin typeface="+mj-lt"/>
                <a:ea typeface="+mj-ea"/>
                <a:cs typeface="+mj-cs"/>
              </a:rPr>
              <a:t>logico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
        <p:nvSpPr>
          <p:cNvPr id="8" name="Rectangle 6"/>
          <p:cNvSpPr>
            <a:spLocks noChangeArrowheads="1"/>
          </p:cNvSpPr>
          <p:nvPr/>
        </p:nvSpPr>
        <p:spPr bwMode="auto">
          <a:xfrm>
            <a:off x="428596" y="2857496"/>
            <a:ext cx="8215370" cy="660400"/>
          </a:xfrm>
          <a:prstGeom prst="rect">
            <a:avLst/>
          </a:prstGeom>
          <a:noFill/>
          <a:ln w="9525">
            <a:noFill/>
            <a:miter lim="800000"/>
            <a:headEnd/>
            <a:tailEnd/>
          </a:ln>
          <a:effectLst/>
        </p:spPr>
        <p:txBody>
          <a:bodyPr/>
          <a:lstStyle/>
          <a:p>
            <a:pPr marL="342900" indent="-342900" algn="just">
              <a:spcBef>
                <a:spcPct val="20000"/>
              </a:spcBef>
            </a:pPr>
            <a:r>
              <a:rPr lang="es-VE" sz="2400" dirty="0"/>
              <a:t>- Define un paradigma de almacenamiento, estableciendo cómo se estructuran los datos y las relaciones entre estos</a:t>
            </a:r>
            <a:endParaRPr lang="es-ES_tradnl" sz="2400" dirty="0"/>
          </a:p>
        </p:txBody>
      </p:sp>
      <p:sp>
        <p:nvSpPr>
          <p:cNvPr id="9" name="8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10" name="9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11" name="10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13" name="12 CuadroTexto"/>
          <p:cNvSpPr txBox="1"/>
          <p:nvPr/>
        </p:nvSpPr>
        <p:spPr>
          <a:xfrm>
            <a:off x="500066" y="5500702"/>
            <a:ext cx="8501090" cy="1200329"/>
          </a:xfrm>
          <a:prstGeom prst="rect">
            <a:avLst/>
          </a:prstGeom>
          <a:noFill/>
        </p:spPr>
        <p:txBody>
          <a:bodyPr wrap="square" rtlCol="0">
            <a:spAutoFit/>
          </a:bodyPr>
          <a:lstStyle/>
          <a:p>
            <a:r>
              <a:rPr lang="es-VE" sz="2400" dirty="0">
                <a:solidFill>
                  <a:prstClr val="white"/>
                </a:solidFill>
              </a:rPr>
              <a:t>-  Este modelo contiene más detalle que el modelo conceptual, sin tener en cuenta cómo la información se implementará físicamente en la base de datos.</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3"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linds(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2357992"/>
            <a:ext cx="8532440" cy="3416320"/>
          </a:xfrm>
          <a:prstGeom prst="rect">
            <a:avLst/>
          </a:prstGeom>
          <a:noFill/>
        </p:spPr>
        <p:txBody>
          <a:bodyPr wrap="square" rtlCol="0">
            <a:spAutoFit/>
          </a:bodyPr>
          <a:lstStyle/>
          <a:p>
            <a:r>
              <a:rPr lang="es-VE" sz="2400" dirty="0"/>
              <a:t>Los modelos  lógicos de datos:</a:t>
            </a:r>
          </a:p>
          <a:p>
            <a:endParaRPr lang="es-VE" sz="2400" dirty="0"/>
          </a:p>
          <a:p>
            <a:pPr>
              <a:buFont typeface="Wingdings" pitchFamily="2" charset="2"/>
              <a:buChar char="ü"/>
            </a:pPr>
            <a:r>
              <a:rPr lang="es-VE" sz="2400" dirty="0"/>
              <a:t>Incluyen todas las entidades y relaciones entre ellas</a:t>
            </a:r>
          </a:p>
          <a:p>
            <a:pPr>
              <a:buFont typeface="Wingdings" pitchFamily="2" charset="2"/>
              <a:buChar char="ü"/>
            </a:pPr>
            <a:r>
              <a:rPr lang="es-VE" sz="2400" dirty="0"/>
              <a:t>Especifican atributos para cada entidad</a:t>
            </a:r>
          </a:p>
          <a:p>
            <a:pPr>
              <a:buFont typeface="Wingdings" pitchFamily="2" charset="2"/>
              <a:buChar char="ü"/>
            </a:pPr>
            <a:r>
              <a:rPr lang="es-VE" sz="2400" dirty="0"/>
              <a:t>Especifican claves primarias para cada entidad</a:t>
            </a:r>
            <a:r>
              <a:rPr lang="es-VE" sz="2400" dirty="0">
                <a:solidFill>
                  <a:srgbClr val="FF0000"/>
                </a:solidFill>
              </a:rPr>
              <a:t>*</a:t>
            </a:r>
          </a:p>
          <a:p>
            <a:pPr>
              <a:buFont typeface="Wingdings" pitchFamily="2" charset="2"/>
              <a:buChar char="ü"/>
            </a:pPr>
            <a:r>
              <a:rPr lang="es-VE" sz="2400" dirty="0"/>
              <a:t>Especifican claves foránea, las cuales identifican la relación entre diferentes entidades</a:t>
            </a:r>
            <a:r>
              <a:rPr lang="es-VE" sz="2400" dirty="0">
                <a:solidFill>
                  <a:srgbClr val="FF0000"/>
                </a:solidFill>
              </a:rPr>
              <a:t>*</a:t>
            </a:r>
          </a:p>
          <a:p>
            <a:pPr>
              <a:buFont typeface="Wingdings" pitchFamily="2" charset="2"/>
              <a:buChar char="ü"/>
            </a:pPr>
            <a:r>
              <a:rPr lang="es-VE" sz="2400" dirty="0"/>
              <a:t>Involucran la normalización, que es el proceso de eliminación de redundancia en una tabla</a:t>
            </a:r>
            <a:r>
              <a:rPr lang="es-VE" sz="2400" dirty="0">
                <a:solidFill>
                  <a:srgbClr val="FF0000"/>
                </a:solidFill>
              </a:rPr>
              <a:t>*</a:t>
            </a:r>
          </a:p>
        </p:txBody>
      </p:sp>
      <p:sp>
        <p:nvSpPr>
          <p:cNvPr id="6" name="5 Rectángulo"/>
          <p:cNvSpPr/>
          <p:nvPr/>
        </p:nvSpPr>
        <p:spPr>
          <a:xfrm>
            <a:off x="395536" y="42980"/>
            <a:ext cx="3312368" cy="836712"/>
          </a:xfrm>
          <a:prstGeom prst="rect">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s-VE" sz="1600" b="1" dirty="0"/>
              <a:t>UNIVERSIDAD NACIONAL</a:t>
            </a:r>
          </a:p>
          <a:p>
            <a:pPr algn="r"/>
            <a:r>
              <a:rPr lang="es-VE" sz="1400" b="1" dirty="0"/>
              <a:t>EXPERIMENTAL DE GUAYANA</a:t>
            </a:r>
          </a:p>
        </p:txBody>
      </p:sp>
      <p:pic>
        <p:nvPicPr>
          <p:cNvPr id="7" name="6 Imagen" descr="uneg.jpg"/>
          <p:cNvPicPr>
            <a:picLocks noChangeAspect="1"/>
          </p:cNvPicPr>
          <p:nvPr/>
        </p:nvPicPr>
        <p:blipFill>
          <a:blip r:embed="rId3" cstate="print"/>
          <a:stretch>
            <a:fillRect/>
          </a:stretch>
        </p:blipFill>
        <p:spPr>
          <a:xfrm>
            <a:off x="467544" y="86522"/>
            <a:ext cx="711523" cy="711523"/>
          </a:xfrm>
          <a:prstGeom prst="rect">
            <a:avLst/>
          </a:prstGeom>
        </p:spPr>
      </p:pic>
      <p:sp>
        <p:nvSpPr>
          <p:cNvPr id="8" name="7 Rectángulo"/>
          <p:cNvSpPr/>
          <p:nvPr/>
        </p:nvSpPr>
        <p:spPr>
          <a:xfrm>
            <a:off x="3779912" y="43542"/>
            <a:ext cx="5364088" cy="836712"/>
          </a:xfrm>
          <a:prstGeom prst="rect">
            <a:avLst/>
          </a:prstGeom>
          <a:solidFill>
            <a:srgbClr val="0070C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VE" sz="1600" b="1" dirty="0"/>
              <a:t>INGENIERIA EN INFORMÁTICA</a:t>
            </a:r>
          </a:p>
          <a:p>
            <a:pPr algn="ctr"/>
            <a:r>
              <a:rPr lang="es-VE" sz="1600" b="1" dirty="0"/>
              <a:t>SISTEMAS DE BASE DE DATOS I</a:t>
            </a:r>
            <a:endParaRPr lang="es-VE" sz="1400" b="1" dirty="0"/>
          </a:p>
        </p:txBody>
      </p:sp>
      <p:sp>
        <p:nvSpPr>
          <p:cNvPr id="9" name="Rectangle 1"/>
          <p:cNvSpPr txBox="1">
            <a:spLocks/>
          </p:cNvSpPr>
          <p:nvPr/>
        </p:nvSpPr>
        <p:spPr>
          <a:xfrm>
            <a:off x="928662" y="1357298"/>
            <a:ext cx="7772400" cy="720080"/>
          </a:xfrm>
          <a:prstGeom prst="rect">
            <a:avLst/>
          </a:prstGeom>
        </p:spPr>
        <p:txBody>
          <a:bodyPr vert="horz" anchor="b">
            <a:noAutofit/>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modelo  </a:t>
            </a:r>
            <a:r>
              <a:rPr kumimoji="0" lang="es-ES" sz="4000" b="1" i="0" u="none" strike="noStrike" kern="1200" cap="all" spc="-150" normalizeH="0" baseline="0" noProof="0" dirty="0" err="1">
                <a:ln/>
                <a:solidFill>
                  <a:schemeClr val="tx1"/>
                </a:solidFill>
                <a:effectLst>
                  <a:reflection blurRad="12700" stA="50000" endPos="50000" dir="5400000" sy="-100000" rotWithShape="0"/>
                </a:effectLst>
                <a:uLnTx/>
                <a:uFillTx/>
                <a:latin typeface="+mj-lt"/>
                <a:ea typeface="+mj-ea"/>
                <a:cs typeface="+mj-cs"/>
              </a:rPr>
              <a:t>logico</a:t>
            </a:r>
            <a:r>
              <a:rPr kumimoji="0" lang="es-ES" sz="4000" b="1" i="0" u="none" strike="noStrike" kern="1200" cap="all" spc="-150" normalizeH="0" noProof="0" dirty="0">
                <a:ln/>
                <a:solidFill>
                  <a:schemeClr val="tx1"/>
                </a:solidFill>
                <a:effectLst>
                  <a:reflection blurRad="12700" stA="50000" endPos="50000" dir="5400000" sy="-100000" rotWithShape="0"/>
                </a:effectLst>
                <a:uLnTx/>
                <a:uFillTx/>
                <a:latin typeface="+mj-lt"/>
                <a:ea typeface="+mj-ea"/>
                <a:cs typeface="+mj-cs"/>
              </a:rPr>
              <a:t> </a:t>
            </a:r>
            <a:r>
              <a:rPr kumimoji="0" lang="es-ES" sz="4000" b="1" i="0" u="none" strike="noStrike" kern="1200" cap="all" spc="-150" normalizeH="0" baseline="0" noProof="0" dirty="0">
                <a:ln/>
                <a:solidFill>
                  <a:schemeClr val="tx1"/>
                </a:solidFill>
                <a:effectLst>
                  <a:reflection blurRad="12700" stA="50000" endPos="50000" dir="5400000" sy="-100000" rotWithShape="0"/>
                </a:effectLst>
                <a:uLnTx/>
                <a:uFillTx/>
                <a:latin typeface="+mj-lt"/>
                <a:ea typeface="+mj-ea"/>
                <a:cs typeface="+mj-cs"/>
              </a:rPr>
              <a:t>de datos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PP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2B63B17-83CB-43E4-BDF9-B353FEEC2F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IntroPPT2007</Template>
  <TotalTime>0</TotalTime>
  <Words>2200</Words>
  <Application>Microsoft Office PowerPoint</Application>
  <PresentationFormat>Presentación en pantalla (4:3)</PresentationFormat>
  <Paragraphs>223</Paragraphs>
  <Slides>22</Slides>
  <Notes>21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22</vt:i4>
      </vt:variant>
    </vt:vector>
  </HeadingPairs>
  <TitlesOfParts>
    <vt:vector size="29" baseType="lpstr">
      <vt:lpstr>Arial</vt:lpstr>
      <vt:lpstr>Calibri</vt:lpstr>
      <vt:lpstr>Corbel</vt:lpstr>
      <vt:lpstr>Wingdings</vt:lpstr>
      <vt:lpstr>Wingdings 2</vt:lpstr>
      <vt:lpstr>Wingdings 3</vt:lpstr>
      <vt:lpstr>IntroPPT2007</vt:lpstr>
      <vt:lpstr>modelos de datos</vt:lpstr>
      <vt:lpstr>¿Qué es un modelo?</vt:lpstr>
      <vt:lpstr>¿Qué es un modelo de datos?</vt:lpstr>
      <vt:lpstr>Clasificación de los modelos de  datos</vt:lpstr>
      <vt:lpstr>Presentación de PowerPoint</vt:lpstr>
      <vt:lpstr>Presentación de PowerPoint</vt:lpstr>
      <vt:lpstr>Presentación de PowerPoint</vt:lpstr>
      <vt:lpstr>Presentación de PowerPoint</vt:lpstr>
      <vt:lpstr>Presentación de PowerPoint</vt:lpstr>
      <vt:lpstr>Presentación de PowerPoint</vt:lpstr>
      <vt:lpstr>Modelo jerarquico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2017-04-03T22:48:04Z</dcterms:created>
  <dcterms:modified xsi:type="dcterms:W3CDTF">2022-05-09T19:24:00Z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TC101769269990</vt:lpwstr>
  </property>
</Properties>
</file>